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9"/>
  </p:notesMasterIdLst>
  <p:sldIdLst>
    <p:sldId id="3621" r:id="rId5"/>
    <p:sldId id="3618" r:id="rId6"/>
    <p:sldId id="260" r:id="rId7"/>
    <p:sldId id="259" r:id="rId8"/>
    <p:sldId id="256" r:id="rId9"/>
    <p:sldId id="3441" r:id="rId10"/>
    <p:sldId id="3623" r:id="rId11"/>
    <p:sldId id="3619" r:id="rId12"/>
    <p:sldId id="3239" r:id="rId13"/>
    <p:sldId id="3240" r:id="rId14"/>
    <p:sldId id="3617" r:id="rId15"/>
    <p:sldId id="3443" r:id="rId16"/>
    <p:sldId id="3444" r:id="rId17"/>
    <p:sldId id="3242" r:id="rId18"/>
    <p:sldId id="3624" r:id="rId19"/>
    <p:sldId id="3625" r:id="rId20"/>
    <p:sldId id="3622" r:id="rId21"/>
    <p:sldId id="3626" r:id="rId22"/>
    <p:sldId id="257" r:id="rId23"/>
    <p:sldId id="258" r:id="rId24"/>
    <p:sldId id="3627" r:id="rId25"/>
    <p:sldId id="3620" r:id="rId26"/>
    <p:sldId id="3628" r:id="rId27"/>
    <p:sldId id="3629" r:id="rId28"/>
    <p:sldId id="3630" r:id="rId29"/>
    <p:sldId id="3631" r:id="rId30"/>
    <p:sldId id="3632" r:id="rId31"/>
    <p:sldId id="3633" r:id="rId32"/>
    <p:sldId id="3708" r:id="rId33"/>
    <p:sldId id="3634" r:id="rId34"/>
    <p:sldId id="3635" r:id="rId35"/>
    <p:sldId id="3636" r:id="rId36"/>
    <p:sldId id="3637" r:id="rId37"/>
    <p:sldId id="3638" r:id="rId38"/>
    <p:sldId id="3639" r:id="rId39"/>
    <p:sldId id="3640" r:id="rId40"/>
    <p:sldId id="3641" r:id="rId41"/>
    <p:sldId id="3642" r:id="rId42"/>
    <p:sldId id="3643" r:id="rId43"/>
    <p:sldId id="3644" r:id="rId44"/>
    <p:sldId id="3645" r:id="rId45"/>
    <p:sldId id="3646" r:id="rId46"/>
    <p:sldId id="3647" r:id="rId47"/>
    <p:sldId id="3709" r:id="rId48"/>
    <p:sldId id="3648" r:id="rId49"/>
    <p:sldId id="3649" r:id="rId50"/>
    <p:sldId id="3650" r:id="rId51"/>
    <p:sldId id="3651" r:id="rId52"/>
    <p:sldId id="3652" r:id="rId53"/>
    <p:sldId id="3653" r:id="rId54"/>
    <p:sldId id="3654" r:id="rId55"/>
    <p:sldId id="3655" r:id="rId56"/>
    <p:sldId id="3656" r:id="rId57"/>
    <p:sldId id="3657" r:id="rId58"/>
    <p:sldId id="3658" r:id="rId59"/>
    <p:sldId id="3659" r:id="rId60"/>
    <p:sldId id="3660" r:id="rId61"/>
    <p:sldId id="3661" r:id="rId62"/>
    <p:sldId id="3662" r:id="rId63"/>
    <p:sldId id="3663" r:id="rId64"/>
    <p:sldId id="3664" r:id="rId65"/>
    <p:sldId id="3665" r:id="rId66"/>
    <p:sldId id="3666" r:id="rId67"/>
    <p:sldId id="3667" r:id="rId68"/>
    <p:sldId id="3668" r:id="rId69"/>
    <p:sldId id="3669" r:id="rId70"/>
    <p:sldId id="3670" r:id="rId71"/>
    <p:sldId id="3671" r:id="rId72"/>
    <p:sldId id="3672" r:id="rId73"/>
    <p:sldId id="3673" r:id="rId74"/>
    <p:sldId id="3674" r:id="rId75"/>
    <p:sldId id="3675" r:id="rId76"/>
    <p:sldId id="3676" r:id="rId77"/>
    <p:sldId id="3677" r:id="rId78"/>
    <p:sldId id="3678" r:id="rId79"/>
    <p:sldId id="3679" r:id="rId80"/>
    <p:sldId id="3680" r:id="rId81"/>
    <p:sldId id="3681" r:id="rId82"/>
    <p:sldId id="3682" r:id="rId83"/>
    <p:sldId id="3683" r:id="rId84"/>
    <p:sldId id="3684" r:id="rId85"/>
    <p:sldId id="3685" r:id="rId86"/>
    <p:sldId id="3686" r:id="rId87"/>
    <p:sldId id="3687" r:id="rId88"/>
    <p:sldId id="3688" r:id="rId89"/>
    <p:sldId id="3689" r:id="rId90"/>
    <p:sldId id="3690" r:id="rId91"/>
    <p:sldId id="3691" r:id="rId92"/>
    <p:sldId id="3692" r:id="rId93"/>
    <p:sldId id="3693" r:id="rId94"/>
    <p:sldId id="3694" r:id="rId95"/>
    <p:sldId id="3695" r:id="rId96"/>
    <p:sldId id="3696" r:id="rId97"/>
    <p:sldId id="3697" r:id="rId98"/>
    <p:sldId id="3698" r:id="rId99"/>
    <p:sldId id="3699" r:id="rId100"/>
    <p:sldId id="3700" r:id="rId101"/>
    <p:sldId id="3701" r:id="rId102"/>
    <p:sldId id="3702" r:id="rId103"/>
    <p:sldId id="3703" r:id="rId104"/>
    <p:sldId id="3704" r:id="rId105"/>
    <p:sldId id="3705" r:id="rId106"/>
    <p:sldId id="3706" r:id="rId107"/>
    <p:sldId id="3707" r:id="rId10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66CC"/>
    <a:srgbClr val="FF9999"/>
    <a:srgbClr val="FF6699"/>
    <a:srgbClr val="FFCCFF"/>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9" autoAdjust="0"/>
    <p:restoredTop sz="94660"/>
  </p:normalViewPr>
  <p:slideViewPr>
    <p:cSldViewPr snapToGrid="0" showGuides="1">
      <p:cViewPr varScale="1">
        <p:scale>
          <a:sx n="79" d="100"/>
          <a:sy n="79" d="100"/>
        </p:scale>
        <p:origin x="102" y="87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07" Type="http://schemas.openxmlformats.org/officeDocument/2006/relationships/slide" Target="slides/slide103.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slide" Target="slides/slide98.xml"/><Relationship Id="rId110"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notesMaster" Target="notesMasters/notesMaster1.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E99E9-14FD-4E85-8C64-72F2BF5D0FED}" type="datetimeFigureOut">
              <a:rPr lang="en-GB" smtClean="0"/>
              <a:t>20/09/2024</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1EB6A-CD69-4D14-800B-C8A5F959F4DF}" type="slidenum">
              <a:rPr lang="en-GB" smtClean="0"/>
              <a:t>‹#›</a:t>
            </a:fld>
            <a:endParaRPr lang="en-GB" dirty="0"/>
          </a:p>
        </p:txBody>
      </p:sp>
    </p:spTree>
    <p:extLst>
      <p:ext uri="{BB962C8B-B14F-4D97-AF65-F5344CB8AC3E}">
        <p14:creationId xmlns:p14="http://schemas.microsoft.com/office/powerpoint/2010/main" val="1457822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94E9F7-9A97-48D9-A1D1-2F6045F785D1}" type="datetime1">
              <a:rPr lang="en-GB" smtClean="0"/>
              <a:t>20/09/2024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399645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201343-4E6B-4F0E-BC11-DAA84833E769}" type="datetime1">
              <a:rPr lang="en-GB" smtClean="0"/>
              <a:t>20/09/2024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3944588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CF3701-5A6B-4AFD-B153-C50374F98C04}" type="datetime1">
              <a:rPr lang="en-GB" smtClean="0"/>
              <a:t>20/09/2024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597363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736FCB-9FF0-4640-B99D-B2A296BF223A}" type="datetime1">
              <a:rPr lang="en-GB" smtClean="0"/>
              <a:t>20/09/2024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4263910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694B6E-B47E-4D33-BBB4-25C7C292353B}" type="datetime1">
              <a:rPr lang="en-GB" smtClean="0"/>
              <a:t>20/09/2024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3776645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36D88D-0E35-4640-A867-37910C5636CC}" type="datetime1">
              <a:rPr lang="en-GB" smtClean="0"/>
              <a:t>20/09/2024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554140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5557E9-6FBD-49F7-BC98-2264730E7FA4}" type="datetime1">
              <a:rPr lang="en-GB" smtClean="0"/>
              <a:t>20/09/2024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892989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6387A1-9EF9-4E91-9E9C-65E048184B95}" type="datetime1">
              <a:rPr lang="en-GB" smtClean="0"/>
              <a:t>20/09/2024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27538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8933CC-BB9F-418B-96C3-F1C1311129CE}" type="datetime1">
              <a:rPr lang="en-GB" smtClean="0"/>
              <a:t>20/09/2024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4082548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96198D-BD73-44BA-9DEB-96676F2E1817}" type="datetime1">
              <a:rPr lang="en-GB" smtClean="0"/>
              <a:t>20/09/2024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4055608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973ED3-20E7-4959-A1C2-EEB3E2BEFBD8}" type="datetime1">
              <a:rPr lang="en-GB" smtClean="0"/>
              <a:t>20/09/2024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939393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34B04A-E8B4-4F1D-B4C4-15C3465410B6}" type="datetime1">
              <a:rPr lang="en-GB" smtClean="0"/>
              <a:t>20/09/2024</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2999C0-7C77-415F-9EE3-AB2373BE7FA1}" type="slidenum">
              <a:rPr lang="en-GB" smtClean="0"/>
              <a:t>‹#›</a:t>
            </a:fld>
            <a:endParaRPr lang="en-GB" dirty="0"/>
          </a:p>
        </p:txBody>
      </p:sp>
    </p:spTree>
    <p:extLst>
      <p:ext uri="{BB962C8B-B14F-4D97-AF65-F5344CB8AC3E}">
        <p14:creationId xmlns:p14="http://schemas.microsoft.com/office/powerpoint/2010/main" val="1016623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EYFS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18314"/>
          <a:ext cx="8109138" cy="3489897"/>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301147">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Organisational</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2189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400" kern="1200" dirty="0">
                          <a:solidFill>
                            <a:schemeClr val="tx1"/>
                          </a:solidFill>
                          <a:effectLst/>
                          <a:latin typeface="+mn-lt"/>
                          <a:ea typeface="MS PGothic" panose="020B0600070205080204" pitchFamily="34" charset="-128"/>
                          <a:cs typeface="+mn-cs"/>
                        </a:rPr>
                        <a:t>Understand the appearance of writing</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400" kern="1200" dirty="0">
                        <a:solidFill>
                          <a:schemeClr val="tx1"/>
                        </a:solidFill>
                        <a:effectLst/>
                        <a:latin typeface="+mn-lt"/>
                        <a:ea typeface="MS PGothic" panose="020B0600070205080204" pitchFamily="34" charset="-128"/>
                        <a:cs typeface="+mn-cs"/>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400" kern="1200" dirty="0">
                          <a:solidFill>
                            <a:schemeClr val="tx1"/>
                          </a:solidFill>
                          <a:effectLst/>
                          <a:latin typeface="+mn-lt"/>
                          <a:ea typeface="MS PGothic" panose="020B0600070205080204" pitchFamily="34" charset="-128"/>
                          <a:cs typeface="+mn-cs"/>
                        </a:rPr>
                        <a:t>Begin to recognise appropriate presentation</a:t>
                      </a:r>
                      <a:endParaRPr lang="en-GB" sz="1400" dirty="0">
                        <a:solidFill>
                          <a:srgbClr val="000000"/>
                        </a:solidFill>
                        <a:effectLst/>
                        <a:latin typeface="+mn-lt"/>
                        <a:ea typeface="Calibri" panose="020F0502020204030204" pitchFamily="34" charset="0"/>
                        <a:cs typeface="Neuzeit S LT Std Book"/>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dirty="0"/>
                        <a:t>- Describe what is happening in a picture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400" dirty="0"/>
                        <a:t>Describe thoughts on writing/stories</a:t>
                      </a:r>
                    </a:p>
                    <a:p>
                      <a:pPr marL="285750" indent="-285750">
                        <a:buFontTx/>
                        <a:buChar char="-"/>
                      </a:pPr>
                      <a:endParaRPr lang="en-GB" sz="1400" dirty="0"/>
                    </a:p>
                    <a:p>
                      <a:pPr marL="285750" indent="-285750">
                        <a:buFontTx/>
                        <a:buChar char="-"/>
                      </a:pPr>
                      <a:r>
                        <a:rPr lang="en-GB" sz="1400" dirty="0"/>
                        <a:t>Summarise pictures/stories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1</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EYFS English Disciplinary Knowledge EYFS</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294569"/>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3494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Sentence Structure and Grammar</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3192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52769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lvl="0"/>
                      <a:r>
                        <a:rPr lang="en-GB" sz="1400" kern="1200" dirty="0">
                          <a:solidFill>
                            <a:schemeClr val="tx1"/>
                          </a:solidFill>
                          <a:effectLst/>
                          <a:latin typeface="+mn-lt"/>
                          <a:ea typeface="MS PGothic" panose="020B0600070205080204" pitchFamily="34" charset="-128"/>
                          <a:cs typeface="+mn-cs"/>
                        </a:rPr>
                        <a:t>Begin to transcribe letters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400" dirty="0"/>
                        <a:t>Begin to transcribe words</a:t>
                      </a:r>
                    </a:p>
                    <a:p>
                      <a:pPr marL="285750" indent="-285750">
                        <a:buFontTx/>
                        <a:buChar char="-"/>
                      </a:pPr>
                      <a:endParaRPr lang="en-GB" sz="1400" dirty="0"/>
                    </a:p>
                    <a:p>
                      <a:pPr marL="285750" indent="-285750">
                        <a:buFontTx/>
                        <a:buChar char="-"/>
                      </a:pPr>
                      <a:r>
                        <a:rPr lang="en-GB" sz="1400" dirty="0"/>
                        <a:t>Describe appearance in 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 Write on the line using describing one idea</a:t>
                      </a:r>
                    </a:p>
                    <a:p>
                      <a:endParaRPr lang="en-GB" sz="1400" dirty="0"/>
                    </a:p>
                    <a:p>
                      <a:r>
                        <a:rPr lang="en-GB" sz="1400" dirty="0"/>
                        <a:t>- Express thoughts and feeling in 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2</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505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400" b="1" dirty="0">
                <a:latin typeface="Century Gothic" panose="020B0502020202020204" pitchFamily="34" charset="0"/>
              </a:rPr>
              <a:t>EYFS </a:t>
            </a:r>
            <a:r>
              <a:rPr lang="en-GB" sz="2264" b="1" dirty="0">
                <a:latin typeface="Century Gothic" panose="020B0502020202020204" pitchFamily="34" charset="0"/>
              </a:rPr>
              <a:t>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16261" y="1620986"/>
          <a:ext cx="8601168" cy="3401280"/>
        </p:xfrm>
        <a:graphic>
          <a:graphicData uri="http://schemas.openxmlformats.org/drawingml/2006/table">
            <a:tbl>
              <a:tblPr/>
              <a:tblGrid>
                <a:gridCol w="4285081">
                  <a:extLst>
                    <a:ext uri="{9D8B030D-6E8A-4147-A177-3AD203B41FA5}">
                      <a16:colId xmlns:a16="http://schemas.microsoft.com/office/drawing/2014/main" val="210943694"/>
                    </a:ext>
                  </a:extLst>
                </a:gridCol>
                <a:gridCol w="4316087">
                  <a:extLst>
                    <a:ext uri="{9D8B030D-6E8A-4147-A177-3AD203B41FA5}">
                      <a16:colId xmlns:a16="http://schemas.microsoft.com/office/drawing/2014/main" val="864309712"/>
                    </a:ext>
                  </a:extLst>
                </a:gridCol>
              </a:tblGrid>
              <a:tr h="30294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Autumn</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Mastering Number</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Measure Space and Spatial Thinking</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72654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Subitise within 3.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Make and describe spatial patterns with 3 dots.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Represent quantities on their fingers.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Join in with the counting sequence to 5. Know that 2 is made of 1 and ‘another 1’.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Compare amounts using more than and fewer than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Subitise linked to 3 and 4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Develop counting skills and knowledge, including: that the last number tells us ‘how many’ (cardinality);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to be accurate in counting, each thing must be counted once and once only and in any order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the need for 1:1 correspondence; understanding that anything can be counted, including actions and sounds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Compare sets of objects by matching</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Begin to develop the language of ‘whole’ when talking about objects which have parts </a:t>
                      </a:r>
                      <a:endParaRPr lang="en-GB" sz="11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Exploring Pattern – children copy, continue and create their own simple repeating patterns. The children will be given the opportunity to explore AB patterns in a range of contexts including shapes, colours, sizes, actions and sounds. </a:t>
                      </a:r>
                    </a:p>
                    <a:p>
                      <a:pPr marL="285750" indent="-285750">
                        <a:buFontTx/>
                        <a:buChar char="-"/>
                      </a:pPr>
                      <a:r>
                        <a:rPr lang="en-GB" sz="1100" dirty="0"/>
                        <a:t>Children will be given opportunities in their play both in and outside to compare the size of different objects using the language of big, large, small, little, tall </a:t>
                      </a:r>
                    </a:p>
                    <a:p>
                      <a:pPr marL="285750" indent="-285750">
                        <a:buFontTx/>
                        <a:buChar char="-"/>
                      </a:pPr>
                      <a:r>
                        <a:rPr lang="en-GB" sz="1100" dirty="0"/>
                        <a:t>Circles and Triangles – Children learn that circles have once curved side and triangles have 3 straight sides. They begin to recognise these shapes on everyday items in the classroom and outside. </a:t>
                      </a:r>
                    </a:p>
                    <a:p>
                      <a:pPr marL="285750" indent="-285750">
                        <a:buFontTx/>
                        <a:buChar char="-"/>
                      </a:pPr>
                      <a:r>
                        <a:rPr lang="en-GB" sz="1100" dirty="0"/>
                        <a:t>Shapes with 4 sides – Children learn that squares and rectangles have 4 straight sides and 4 corners. They begin to recognise these shapes on everyday items in the classroom and outside </a:t>
                      </a:r>
                    </a:p>
                    <a:p>
                      <a:pPr marL="285750" indent="-285750">
                        <a:buFontTx/>
                        <a:buChar char="-"/>
                      </a:pPr>
                      <a:r>
                        <a:rPr lang="en-GB" sz="1100" dirty="0"/>
                        <a:t>Pattern (2) – The children will build on earlier AB pattern work by introducing more complex patterns.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a:t>
            </a:fld>
            <a:endParaRPr lang="en-GB" altLang="en-US" dirty="0"/>
          </a:p>
        </p:txBody>
      </p:sp>
      <p:pic>
        <p:nvPicPr>
          <p:cNvPr id="7" name="Picture 2" descr="Image preview">
            <a:extLst>
              <a:ext uri="{FF2B5EF4-FFF2-40B4-BE49-F238E27FC236}">
                <a16:creationId xmlns:a16="http://schemas.microsoft.com/office/drawing/2014/main" id="{43131ADF-852A-4E48-BB5D-832DAF25C0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375E034E-73F8-1644-88A3-3E0C7B3CDC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046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400" b="1" dirty="0">
                <a:latin typeface="Century Gothic" panose="020B0502020202020204" pitchFamily="34" charset="0"/>
              </a:rPr>
              <a:t>EYFS </a:t>
            </a:r>
            <a:r>
              <a:rPr lang="en-GB" sz="2264" b="1" dirty="0">
                <a:latin typeface="Century Gothic" panose="020B0502020202020204" pitchFamily="34" charset="0"/>
              </a:rPr>
              <a:t>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16261" y="1620987"/>
          <a:ext cx="8601168" cy="4422360"/>
        </p:xfrm>
        <a:graphic>
          <a:graphicData uri="http://schemas.openxmlformats.org/drawingml/2006/table">
            <a:tbl>
              <a:tblPr/>
              <a:tblGrid>
                <a:gridCol w="4285081">
                  <a:extLst>
                    <a:ext uri="{9D8B030D-6E8A-4147-A177-3AD203B41FA5}">
                      <a16:colId xmlns:a16="http://schemas.microsoft.com/office/drawing/2014/main" val="210943694"/>
                    </a:ext>
                  </a:extLst>
                </a:gridCol>
                <a:gridCol w="4316087">
                  <a:extLst>
                    <a:ext uri="{9D8B030D-6E8A-4147-A177-3AD203B41FA5}">
                      <a16:colId xmlns:a16="http://schemas.microsoft.com/office/drawing/2014/main" val="864309712"/>
                    </a:ext>
                  </a:extLst>
                </a:gridCol>
              </a:tblGrid>
              <a:tr h="30294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Spring</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Mastering Number</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Measure Space and Spatial Thinking</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312794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Subitise linked to 5 continue to develop their subitising skills for numbers within and beyond 5</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Link the number symbol (numeral) with its cardinal number value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Begin to identify missing parts for numbers within 5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Explore the structure of the numbers 6 and 7 as ‘5 and a bit’ and connect this to finger patterns and the Hungarian number frame</a:t>
                      </a:r>
                      <a:endParaRPr lang="en-GB" sz="1100" kern="1200" dirty="0">
                        <a:solidFill>
                          <a:schemeClr val="tx1"/>
                        </a:solidFill>
                        <a:effectLst/>
                        <a:latin typeface="Calibri" panose="020F0502020204030204" pitchFamily="34" charset="0"/>
                        <a:ea typeface="MS PGothic" panose="020B0600070205080204" pitchFamily="34" charset="-128"/>
                        <a:cs typeface="+mn-cs"/>
                      </a:endParaRP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Focus on equal and unequal groups when comparing numbers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Understand that two equal groups can be called a ‘double’ and connect this to patterns on fingers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Sort odd and even numbers according to their ‘shape’ (link to Number block characters)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Continue to develop their understanding of the counting sequence and link cardinality and ordinality through the ‘staircase’ pattern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Order numbers and play track games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dirty="0"/>
                        <a:t>Join in with verbal counts beyond 20, hearing the repeated pattern within the counting numbers</a:t>
                      </a:r>
                      <a:endParaRPr lang="en-GB" sz="11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Compare Mass The children will be encouraged to make direct comparisons holding items to estimate which feels the heaviest and then use the balance scales to check. They will use the language of heavy, heavier than, heaviest, light, lighter than, lightest to compare items. </a:t>
                      </a:r>
                    </a:p>
                    <a:p>
                      <a:pPr marL="285750" indent="-285750">
                        <a:buFontTx/>
                        <a:buChar char="-"/>
                      </a:pPr>
                      <a:r>
                        <a:rPr lang="en-GB" sz="1100" dirty="0"/>
                        <a:t>Time – Children will talk about night and day and order key events in their daily routines. They use language to describe when events happen e.g. day, night morning, afternoon, before, after, today, tomorrow. Children will begin to measure time in simple ways e.g. counting the number of sleeps to an important event or using timers to measure durations of events. </a:t>
                      </a:r>
                    </a:p>
                    <a:p>
                      <a:pPr marL="285750" indent="-285750">
                        <a:buFontTx/>
                        <a:buChar char="-"/>
                      </a:pPr>
                      <a:r>
                        <a:rPr lang="en-GB" sz="1100" dirty="0"/>
                        <a:t>Length and Height – When making direct comparisons, the children will begin to use more specific mathematical vocabulary relating to length (longer, shorter), height (taller, shorter), and breadth (wider, narrower). </a:t>
                      </a:r>
                    </a:p>
                    <a:p>
                      <a:pPr marL="285750" indent="-285750">
                        <a:buFontTx/>
                        <a:buChar char="-"/>
                      </a:pPr>
                      <a:r>
                        <a:rPr lang="en-GB" sz="1100" dirty="0"/>
                        <a:t>3D – Shape Children will naturally explore and manipulate 3-D shapes through their block play and modelling. They will be given opportunities to build using a variety of shapes and to construct 3-D shapes in different ways. The children will be introduced to the names of the shapes and be given opportunities to explore similarities and differences between them as they play and sort them according to what they notice</a:t>
                      </a:r>
                      <a:r>
                        <a:rPr lang="en-GB" sz="1200" dirty="0"/>
                        <a:t>. </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4</a:t>
            </a:fld>
            <a:endParaRPr lang="en-GB" altLang="en-US" dirty="0"/>
          </a:p>
        </p:txBody>
      </p:sp>
      <p:pic>
        <p:nvPicPr>
          <p:cNvPr id="7" name="Picture 2" descr="Image preview">
            <a:extLst>
              <a:ext uri="{FF2B5EF4-FFF2-40B4-BE49-F238E27FC236}">
                <a16:creationId xmlns:a16="http://schemas.microsoft.com/office/drawing/2014/main" id="{43131ADF-852A-4E48-BB5D-832DAF25C0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375E034E-73F8-1644-88A3-3E0C7B3CDC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1611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400" b="1" dirty="0">
                <a:latin typeface="Century Gothic" panose="020B0502020202020204" pitchFamily="34" charset="0"/>
              </a:rPr>
              <a:t>EYFS </a:t>
            </a:r>
            <a:r>
              <a:rPr lang="en-GB" sz="2264" b="1" dirty="0">
                <a:latin typeface="Century Gothic" panose="020B0502020202020204" pitchFamily="34" charset="0"/>
              </a:rPr>
              <a:t>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16261" y="1620987"/>
          <a:ext cx="8601168" cy="3610830"/>
        </p:xfrm>
        <a:graphic>
          <a:graphicData uri="http://schemas.openxmlformats.org/drawingml/2006/table">
            <a:tbl>
              <a:tblPr/>
              <a:tblGrid>
                <a:gridCol w="3150394">
                  <a:extLst>
                    <a:ext uri="{9D8B030D-6E8A-4147-A177-3AD203B41FA5}">
                      <a16:colId xmlns:a16="http://schemas.microsoft.com/office/drawing/2014/main" val="210943694"/>
                    </a:ext>
                  </a:extLst>
                </a:gridCol>
                <a:gridCol w="5450774">
                  <a:extLst>
                    <a:ext uri="{9D8B030D-6E8A-4147-A177-3AD203B41FA5}">
                      <a16:colId xmlns:a16="http://schemas.microsoft.com/office/drawing/2014/main" val="864309712"/>
                    </a:ext>
                  </a:extLst>
                </a:gridCol>
              </a:tblGrid>
              <a:tr h="30294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Summer</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Mastering Number</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Measure Space and Spatial Thinking</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95649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Develop confidence in counting strategies, including counting on from different starting numbers.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Consider strategies for counting larger numbers of objects, including those that cannot be moved.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Continue to develop their subitising skills (seeing the quantity without counting) in increasingly complex arrangements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Encourage the children to consider when they can subitise and when they might need to use counting as a strategy.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Focus on the composition of 8 and 9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continue to develop a sense of the magnitude of Number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Have a deep understanding of the numbers to 10, including the composition of each number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 Subitise up to 5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Automatically recall number bonds to 5 and some number bonds to 10, including double facts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Verbally count beyond 20, recognising the pattern of the counting system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Comparing quantities up to 10 in different contexts, recognising one quantity is greater than, less than or the same as another quantity </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800" dirty="0"/>
                        <a:t>Explore and represent patterns within numbers up to 10, including odds, double facts and how quantities can be distributed equally</a:t>
                      </a:r>
                      <a:endParaRPr lang="en-GB" sz="8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800" dirty="0"/>
                        <a:t>Compare Capacity The children will build on their understanding of full and empty. They will explore capacity using materials such as water, sand, rice and beads. They will make direct comparisons by pouring one container into another. </a:t>
                      </a:r>
                    </a:p>
                    <a:p>
                      <a:pPr marL="285750" indent="-285750">
                        <a:buFontTx/>
                        <a:buChar char="-"/>
                      </a:pPr>
                      <a:r>
                        <a:rPr lang="en-GB" sz="800" dirty="0"/>
                        <a:t>Time – The children will continue to order and sequence important times in their day and use language such as now, before, later, soon, after, then and next to describe when events happen. They will begin to recognise that regular events happen on the same day each week and use the vocabulary ‘yesterday’, ‘today’, and ‘tomorrow’ to describe when events happen. They will be able to describe significant events in their lives and talk about events they are looking forward</a:t>
                      </a:r>
                    </a:p>
                    <a:p>
                      <a:pPr marL="285750" indent="-285750">
                        <a:buFontTx/>
                        <a:buChar char="-"/>
                      </a:pPr>
                      <a:r>
                        <a:rPr lang="en-GB" sz="800" dirty="0"/>
                        <a:t>Spatial Reasoning (1) Match, Rotate, manipulate – The children will have regular opportunities to complete jigsaws and shape puzzles. They will begin to explain why they chose a particular shape and why a different shape wouldn’t fit. The children will have opportunities to match arrangement of shapes, prompting them to use positional language to describe where the shapes are in relation to one another. </a:t>
                      </a:r>
                    </a:p>
                    <a:p>
                      <a:pPr marL="285750" indent="-285750">
                        <a:buFontTx/>
                        <a:buChar char="-"/>
                      </a:pPr>
                      <a:r>
                        <a:rPr lang="en-GB" sz="800" dirty="0"/>
                        <a:t>Spatial Reasoning (2) Compose and Decompose – The children will understand that shapes be combined and separated to make new shapes. They will have opportunities to fit shapes together and break shapes apart and to notice the new shapes they have created.</a:t>
                      </a:r>
                    </a:p>
                    <a:p>
                      <a:pPr marL="285750" indent="-285750">
                        <a:buFontTx/>
                        <a:buChar char="-"/>
                      </a:pPr>
                      <a:r>
                        <a:rPr lang="en-GB" sz="800" dirty="0"/>
                        <a:t>Spatial Reasoning (3) Visualise and Build - The children will begin to understand that places and models can be replicated and need to experience looking at these from different positions. Children will have opportunities to replicate simple constructions, models, real places and places in stories. They will use positional language to describe where objects are in relation to other items. Spatial Reasoning (4) Mapping - The children understand that we can make maps and plans to represent places and use these to see where things are in relation to other things. A range of maps and plans will be provided for the children to look at and discuss. What can they see on the map? Where would we put the carpet area on a map of our classroom? Children will have opportunities to create their own maps to represent the models they build, familiar places in stories. </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5</a:t>
            </a:fld>
            <a:endParaRPr lang="en-GB" altLang="en-US" dirty="0"/>
          </a:p>
        </p:txBody>
      </p:sp>
      <p:pic>
        <p:nvPicPr>
          <p:cNvPr id="7" name="Picture 2" descr="Image preview">
            <a:extLst>
              <a:ext uri="{FF2B5EF4-FFF2-40B4-BE49-F238E27FC236}">
                <a16:creationId xmlns:a16="http://schemas.microsoft.com/office/drawing/2014/main" id="{43131ADF-852A-4E48-BB5D-832DAF25C0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375E034E-73F8-1644-88A3-3E0C7B3CDC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755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E5E46A9-B0DC-2F9F-B043-1337CB3036F7}"/>
              </a:ext>
            </a:extLst>
          </p:cNvPr>
          <p:cNvGraphicFramePr>
            <a:graphicFrameLocks noGrp="1"/>
          </p:cNvGraphicFramePr>
          <p:nvPr>
            <p:ph idx="1"/>
            <p:extLst>
              <p:ext uri="{D42A27DB-BD31-4B8C-83A1-F6EECF244321}">
                <p14:modId xmlns:p14="http://schemas.microsoft.com/office/powerpoint/2010/main" val="3178212809"/>
              </p:ext>
            </p:extLst>
          </p:nvPr>
        </p:nvGraphicFramePr>
        <p:xfrm>
          <a:off x="159133" y="1127721"/>
          <a:ext cx="8825734" cy="4536178"/>
        </p:xfrm>
        <a:graphic>
          <a:graphicData uri="http://schemas.openxmlformats.org/drawingml/2006/table">
            <a:tbl>
              <a:tblPr/>
              <a:tblGrid>
                <a:gridCol w="2985693">
                  <a:extLst>
                    <a:ext uri="{9D8B030D-6E8A-4147-A177-3AD203B41FA5}">
                      <a16:colId xmlns:a16="http://schemas.microsoft.com/office/drawing/2014/main" val="488170885"/>
                    </a:ext>
                  </a:extLst>
                </a:gridCol>
                <a:gridCol w="5840041">
                  <a:extLst>
                    <a:ext uri="{9D8B030D-6E8A-4147-A177-3AD203B41FA5}">
                      <a16:colId xmlns:a16="http://schemas.microsoft.com/office/drawing/2014/main" val="3928805418"/>
                    </a:ext>
                  </a:extLst>
                </a:gridCol>
              </a:tblGrid>
              <a:tr h="242903">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4032983145"/>
                  </a:ext>
                </a:extLst>
              </a:tr>
              <a:tr h="20831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Working Scientifically Progression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28587128"/>
                  </a:ext>
                </a:extLst>
              </a:tr>
              <a:tr h="42576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Asking and Answering Questions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Ask questions relating to why something happens</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455328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Guess what might happen next</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8608290"/>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Observations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Look at what happens when you cause something</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0526467"/>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Equipment and Measurements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Arrange equipment to carry out a task</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2452499"/>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Identifying and Classifying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Understand how things may be grouped</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6479341"/>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Engaging in Practical Enquiry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Take part in group practical activities</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6217692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Recording and Reporting Findings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Retell findings from practical activities</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68153316"/>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Drawing Conclusions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Understand why something happens</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38906374"/>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Analysing Data: Evaluating and raising further questions and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entury Gothic" panose="020B0502020202020204" pitchFamily="34" charset="0"/>
                          <a:ea typeface="+mn-ea"/>
                          <a:cs typeface="+mn-cs"/>
                        </a:rPr>
                        <a:t>Explain what they have learned</a:t>
                      </a:r>
                      <a:endParaRPr lang="en-GB" sz="14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80196380"/>
                  </a:ext>
                </a:extLst>
              </a:tr>
            </a:tbl>
          </a:graphicData>
        </a:graphic>
      </p:graphicFrame>
      <p:sp>
        <p:nvSpPr>
          <p:cNvPr id="8" name="Title 1">
            <a:extLst>
              <a:ext uri="{FF2B5EF4-FFF2-40B4-BE49-F238E27FC236}">
                <a16:creationId xmlns:a16="http://schemas.microsoft.com/office/drawing/2014/main" id="{ABD6D7A3-83D5-9B23-B327-AF1512B473B7}"/>
              </a:ext>
            </a:extLst>
          </p:cNvPr>
          <p:cNvSpPr>
            <a:spLocks noGrp="1"/>
          </p:cNvSpPr>
          <p:nvPr>
            <p:ph type="title"/>
          </p:nvPr>
        </p:nvSpPr>
        <p:spPr>
          <a:xfrm>
            <a:off x="258715" y="171450"/>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EYFS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ext uri="{D42A27DB-BD31-4B8C-83A1-F6EECF244321}">
                <p14:modId xmlns:p14="http://schemas.microsoft.com/office/powerpoint/2010/main" val="1794113285"/>
              </p:ext>
            </p:extLst>
          </p:nvPr>
        </p:nvGraphicFramePr>
        <p:xfrm>
          <a:off x="416933" y="1088461"/>
          <a:ext cx="8301986" cy="3914860"/>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51231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mn-lt"/>
                          <a:ea typeface="MS PGothic" panose="020B0600070205080204" pitchFamily="34" charset="-128"/>
                        </a:rPr>
                        <a:t>Computer 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algn="ctr"/>
                      <a:r>
                        <a:rPr lang="en-GB" sz="1400" b="1" dirty="0">
                          <a:latin typeface="+mn-lt"/>
                        </a:rPr>
                        <a:t>Information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algn="ctr"/>
                      <a:r>
                        <a:rPr lang="en-GB" sz="1400" b="1" dirty="0">
                          <a:latin typeface="+mn-lt"/>
                        </a:rPr>
                        <a:t>Digital Literacy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algn="ctr"/>
                      <a:r>
                        <a:rPr lang="en-GB" sz="1400" b="1" dirty="0">
                          <a:latin typeface="+mn-lt"/>
                        </a:rPr>
                        <a:t>E-Safety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extLst>
                  <a:ext uri="{0D108BD9-81ED-4DB2-BD59-A6C34878D82A}">
                    <a16:rowId xmlns:a16="http://schemas.microsoft.com/office/drawing/2014/main" val="401920483"/>
                  </a:ext>
                </a:extLst>
              </a:tr>
              <a:tr h="3402550">
                <a:tc>
                  <a:txBody>
                    <a:bodyPr/>
                    <a:lstStyle/>
                    <a:p>
                      <a:r>
                        <a:rPr lang="en-GB" sz="1600" kern="1200" dirty="0">
                          <a:solidFill>
                            <a:schemeClr val="tx1"/>
                          </a:solidFill>
                          <a:effectLst/>
                          <a:latin typeface="+mn-lt"/>
                          <a:ea typeface="+mn-ea"/>
                          <a:cs typeface="+mn-cs"/>
                        </a:rPr>
                        <a:t>Awareness of the cause and effect of technology</a:t>
                      </a:r>
                    </a:p>
                    <a:p>
                      <a:endParaRPr lang="en-GB" sz="1600" kern="1200" dirty="0">
                        <a:solidFill>
                          <a:schemeClr val="tx1"/>
                        </a:solidFill>
                        <a:effectLst/>
                        <a:latin typeface="+mn-lt"/>
                        <a:ea typeface="+mn-ea"/>
                        <a:cs typeface="+mn-cs"/>
                      </a:endParaRPr>
                    </a:p>
                    <a:p>
                      <a:endParaRPr lang="en-GB" sz="1600" kern="1200" dirty="0">
                        <a:solidFill>
                          <a:schemeClr val="tx1"/>
                        </a:solidFill>
                        <a:effectLst/>
                        <a:latin typeface="+mn-lt"/>
                        <a:ea typeface="+mn-ea"/>
                        <a:cs typeface="+mn-cs"/>
                      </a:endParaRPr>
                    </a:p>
                    <a:p>
                      <a:r>
                        <a:rPr lang="en-GB" sz="1600" kern="1200" dirty="0">
                          <a:solidFill>
                            <a:schemeClr val="tx1"/>
                          </a:solidFill>
                          <a:effectLst/>
                          <a:latin typeface="+mn-lt"/>
                          <a:ea typeface="+mn-ea"/>
                          <a:cs typeface="+mn-cs"/>
                        </a:rPr>
                        <a:t>Can use technology to express creatively and constructively</a:t>
                      </a:r>
                    </a:p>
                    <a:p>
                      <a:endParaRPr lang="en-GB" sz="1600" dirty="0">
                        <a:effectLs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600" dirty="0"/>
                        <a:t>Awareness of different technologies in and out of school</a:t>
                      </a:r>
                    </a:p>
                    <a:p>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Awareness of digital storage of information – photography, digital writing and research information</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Awareness of input and outputs of devices</a:t>
                      </a:r>
                    </a:p>
                    <a:p>
                      <a:endParaRPr lang="en-GB" sz="1600" dirty="0">
                        <a:latin typeface="+mn-lt"/>
                      </a:endParaRPr>
                    </a:p>
                    <a:p>
                      <a:r>
                        <a:rPr lang="en-GB" sz="1600" dirty="0">
                          <a:latin typeface="+mn-lt"/>
                        </a:rPr>
                        <a:t>Know how different parts of a computer work</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indent="0">
                        <a:buFont typeface="Arial" panose="020B0604020202020204" pitchFamily="34" charset="0"/>
                        <a:buNone/>
                      </a:pPr>
                      <a:r>
                        <a:rPr lang="en-GB" sz="1600" dirty="0"/>
                        <a:t>Know how to respect equipment</a:t>
                      </a:r>
                    </a:p>
                    <a:p>
                      <a:pPr marL="0" indent="0">
                        <a:buFont typeface="Arial" panose="020B0604020202020204" pitchFamily="34" charset="0"/>
                        <a:buNone/>
                      </a:pPr>
                      <a:endParaRPr lang="en-GB" sz="1600" dirty="0"/>
                    </a:p>
                    <a:p>
                      <a:pPr marL="0" indent="0">
                        <a:buFont typeface="Arial" panose="020B0604020202020204" pitchFamily="34" charset="0"/>
                        <a:buNone/>
                      </a:pPr>
                      <a:r>
                        <a:rPr lang="en-GB" sz="1600" dirty="0"/>
                        <a:t>Understand the importance of telling an adult if they feel unsafe or unsure</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76821" name="Slide Number Placeholder 2">
            <a:extLst>
              <a:ext uri="{FF2B5EF4-FFF2-40B4-BE49-F238E27FC236}">
                <a16:creationId xmlns:a16="http://schemas.microsoft.com/office/drawing/2014/main" id="{7B2895CD-FE65-61EA-0F93-D95E6A63EE5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B048E36-7D8B-45E3-82B8-DDC595A4868E}" type="slidenum">
              <a:rPr lang="en-GB" altLang="en-US" smtClean="0"/>
              <a:pPr/>
              <a:t>7</a:t>
            </a:fld>
            <a:endParaRPr lang="en-GB" altLang="en-US" dirty="0"/>
          </a:p>
        </p:txBody>
      </p:sp>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EYFS Computing Domains of Knowledge</a:t>
            </a:r>
            <a:endParaRPr lang="en-GB" sz="3019" b="1" dirty="0">
              <a:solidFill>
                <a:srgbClr val="FFFDFF"/>
              </a:solidFill>
              <a:latin typeface="Century Gothic" panose="020B0502020202020204" pitchFamily="34" charset="0"/>
            </a:endParaRPr>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ext uri="{D42A27DB-BD31-4B8C-83A1-F6EECF244321}">
                <p14:modId xmlns:p14="http://schemas.microsoft.com/office/powerpoint/2010/main" val="192987176"/>
              </p:ext>
            </p:extLst>
          </p:nvPr>
        </p:nvGraphicFramePr>
        <p:xfrm>
          <a:off x="259394" y="976295"/>
          <a:ext cx="8626570" cy="4813293"/>
        </p:xfrm>
        <a:graphic>
          <a:graphicData uri="http://schemas.openxmlformats.org/drawingml/2006/table">
            <a:tbl>
              <a:tblPr/>
              <a:tblGrid>
                <a:gridCol w="2841930">
                  <a:extLst>
                    <a:ext uri="{9D8B030D-6E8A-4147-A177-3AD203B41FA5}">
                      <a16:colId xmlns:a16="http://schemas.microsoft.com/office/drawing/2014/main" val="1003302530"/>
                    </a:ext>
                  </a:extLst>
                </a:gridCol>
                <a:gridCol w="2527078">
                  <a:extLst>
                    <a:ext uri="{9D8B030D-6E8A-4147-A177-3AD203B41FA5}">
                      <a16:colId xmlns:a16="http://schemas.microsoft.com/office/drawing/2014/main" val="478540876"/>
                    </a:ext>
                  </a:extLst>
                </a:gridCol>
                <a:gridCol w="3257562">
                  <a:extLst>
                    <a:ext uri="{9D8B030D-6E8A-4147-A177-3AD203B41FA5}">
                      <a16:colId xmlns:a16="http://schemas.microsoft.com/office/drawing/2014/main" val="1426055967"/>
                    </a:ext>
                  </a:extLst>
                </a:gridCol>
              </a:tblGrid>
              <a:tr h="218521">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mn-lt"/>
                          <a:ea typeface="MS PGothic" panose="020B0600070205080204" pitchFamily="34" charset="-128"/>
                        </a:rPr>
                        <a:t>Physical Education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Games and 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Dance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Gymnastics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extLst>
                  <a:ext uri="{0D108BD9-81ED-4DB2-BD59-A6C34878D82A}">
                    <a16:rowId xmlns:a16="http://schemas.microsoft.com/office/drawing/2014/main" val="3496808766"/>
                  </a:ext>
                </a:extLst>
              </a:tr>
              <a:tr h="4103709">
                <a:tc>
                  <a:txBody>
                    <a:bodyPr/>
                    <a:lstStyle/>
                    <a:p>
                      <a:pPr marL="285750" marR="0" lvl="0" indent="-2857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MS PGothic" panose="020B0600070205080204" pitchFamily="34" charset="-128"/>
                        </a:rPr>
                        <a:t>Understand games have rules that need to be followed.</a:t>
                      </a:r>
                    </a:p>
                    <a:p>
                      <a:pPr marL="285750" marR="0" lvl="0" indent="-2857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MS PGothic" panose="020B0600070205080204" pitchFamily="34" charset="-128"/>
                        </a:rPr>
                        <a:t>In games people compete against each other.</a:t>
                      </a:r>
                    </a:p>
                    <a:p>
                      <a:pPr marL="285750" marR="0" lvl="0" indent="-2857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MS PGothic" panose="020B0600070205080204" pitchFamily="34" charset="-128"/>
                        </a:rPr>
                        <a:t>There are often winners and losers.</a:t>
                      </a: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people respond to music.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They can create shapes and patterns with their bodies. </a:t>
                      </a: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Copy actions demonstrated by the teacher.</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Move from one position to another.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that positions have different names. </a:t>
                      </a: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rgbClr val="FF7C80"/>
          </a:solidFill>
        </p:spPr>
        <p:txBody>
          <a:bodyPr>
            <a:normAutofit/>
          </a:bodyPr>
          <a:lstStyle/>
          <a:p>
            <a:pPr>
              <a:defRPr/>
            </a:pPr>
            <a:r>
              <a:rPr lang="en-GB" sz="3019" b="1" dirty="0">
                <a:latin typeface="Century Gothic" panose="020B0502020202020204" pitchFamily="34" charset="0"/>
              </a:rPr>
              <a:t>EYFS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4325" y="6193231"/>
            <a:ext cx="464325" cy="6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413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EYFS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ext uri="{D42A27DB-BD31-4B8C-83A1-F6EECF244321}">
                <p14:modId xmlns:p14="http://schemas.microsoft.com/office/powerpoint/2010/main" val="180964779"/>
              </p:ext>
            </p:extLst>
          </p:nvPr>
        </p:nvGraphicFramePr>
        <p:xfrm>
          <a:off x="517432" y="1033335"/>
          <a:ext cx="8109138" cy="4665515"/>
        </p:xfrm>
        <a:graphic>
          <a:graphicData uri="http://schemas.openxmlformats.org/drawingml/2006/table">
            <a:tbl>
              <a:tblPr/>
              <a:tblGrid>
                <a:gridCol w="2750024">
                  <a:extLst>
                    <a:ext uri="{9D8B030D-6E8A-4147-A177-3AD203B41FA5}">
                      <a16:colId xmlns:a16="http://schemas.microsoft.com/office/drawing/2014/main" val="210943694"/>
                    </a:ext>
                  </a:extLst>
                </a:gridCol>
                <a:gridCol w="3169920">
                  <a:extLst>
                    <a:ext uri="{9D8B030D-6E8A-4147-A177-3AD203B41FA5}">
                      <a16:colId xmlns:a16="http://schemas.microsoft.com/office/drawing/2014/main" val="864309712"/>
                    </a:ext>
                  </a:extLst>
                </a:gridCol>
                <a:gridCol w="2189194">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Geography</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Places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Patterns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Geographically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2170195882"/>
                  </a:ext>
                </a:extLst>
              </a:tr>
              <a:tr h="3723875">
                <a:tc>
                  <a:txBody>
                    <a:bodyPr/>
                    <a:lstStyle/>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MS PGothic" panose="020B0600070205080204" pitchFamily="34" charset="-128"/>
                        </a:rPr>
                        <a:t>Understand that places are different and have different features. </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MS PGothic" panose="020B0600070205080204" pitchFamily="34" charset="-128"/>
                        </a:rPr>
                        <a:t>Use enquiry questions to explore the local surrounding.</a:t>
                      </a: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Describe the differences between different places.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8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Understand the difference between land and water. </a:t>
                      </a: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Use directions to find somewhere.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Understand how physical features are different in different places. </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3" name="Footer Placeholder 2"/>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ext uri="{D42A27DB-BD31-4B8C-83A1-F6EECF244321}">
                <p14:modId xmlns:p14="http://schemas.microsoft.com/office/powerpoint/2010/main" val="1098120730"/>
              </p:ext>
            </p:extLst>
          </p:nvPr>
        </p:nvGraphicFramePr>
        <p:xfrm>
          <a:off x="416933" y="869005"/>
          <a:ext cx="8301986" cy="3781106"/>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44755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38001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and Interpreting the Past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Building an Overview of World 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Chronology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Historically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401920483"/>
                  </a:ext>
                </a:extLst>
              </a:tr>
              <a:tr h="2851047">
                <a:tc>
                  <a:txBody>
                    <a:bodyPr/>
                    <a:lstStyle/>
                    <a:p>
                      <a:pPr marL="285750" marR="0" lvl="0" indent="-2857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MS PGothic" panose="020B0600070205080204" pitchFamily="34" charset="-128"/>
                        </a:rPr>
                        <a:t>Know that photographs are used to record history.</a:t>
                      </a:r>
                    </a:p>
                    <a:p>
                      <a:pPr marL="285750" marR="0" lvl="0" indent="-2857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en-GB" altLang="en-US" sz="14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MS PGothic" panose="020B0600070205080204" pitchFamily="34" charset="-128"/>
                        </a:rPr>
                        <a:t>They can be looked at to help people remember.</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Understand that people study events before they were born.</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Understand that famous people are also studied</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Understand that events happen in time order.</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that events don’t happen at the same time.</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Label with phrases such as ‘before’.</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Understand that words indicate how long ago something was. ‘a long time ago’ ‘a short time ago’.</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Show an understanding of ‘the past’. </a:t>
                      </a:r>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2">
              <a:lumMod val="40000"/>
              <a:lumOff val="60000"/>
            </a:schemeClr>
          </a:solidFill>
        </p:spPr>
        <p:txBody>
          <a:bodyPr>
            <a:normAutofit/>
          </a:bodyPr>
          <a:lstStyle/>
          <a:p>
            <a:pPr>
              <a:defRPr/>
            </a:pPr>
            <a:r>
              <a:rPr lang="en-GB" sz="3019" b="1" dirty="0">
                <a:latin typeface="Century Gothic" panose="020B0502020202020204" pitchFamily="34" charset="0"/>
              </a:rPr>
              <a:t>EYFS Progression in Domains of Knowledge</a:t>
            </a:r>
            <a:endParaRPr lang="en-GB" sz="3019" b="1" dirty="0">
              <a:solidFill>
                <a:srgbClr val="FFFDFF"/>
              </a:solidFill>
              <a:latin typeface="Century Gothic" panose="020B0502020202020204" pitchFamily="34" charset="0"/>
            </a:endParaRPr>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87209C8D-7356-87D9-E7C0-922D76561DFD}"/>
              </a:ext>
            </a:extLst>
          </p:cNvPr>
          <p:cNvGraphicFramePr>
            <a:graphicFrameLocks noGrp="1"/>
          </p:cNvGraphicFramePr>
          <p:nvPr>
            <p:ph idx="1"/>
            <p:extLst>
              <p:ext uri="{D42A27DB-BD31-4B8C-83A1-F6EECF244321}">
                <p14:modId xmlns:p14="http://schemas.microsoft.com/office/powerpoint/2010/main" val="1101165998"/>
              </p:ext>
            </p:extLst>
          </p:nvPr>
        </p:nvGraphicFramePr>
        <p:xfrm>
          <a:off x="159133" y="1213961"/>
          <a:ext cx="8825734" cy="4706071"/>
        </p:xfrm>
        <a:graphic>
          <a:graphicData uri="http://schemas.openxmlformats.org/drawingml/2006/table">
            <a:tbl>
              <a:tblPr/>
              <a:tblGrid>
                <a:gridCol w="1584323">
                  <a:extLst>
                    <a:ext uri="{9D8B030D-6E8A-4147-A177-3AD203B41FA5}">
                      <a16:colId xmlns:a16="http://schemas.microsoft.com/office/drawing/2014/main" val="441704380"/>
                    </a:ext>
                  </a:extLst>
                </a:gridCol>
                <a:gridCol w="5815584">
                  <a:extLst>
                    <a:ext uri="{9D8B030D-6E8A-4147-A177-3AD203B41FA5}">
                      <a16:colId xmlns:a16="http://schemas.microsoft.com/office/drawing/2014/main" val="1307485077"/>
                    </a:ext>
                  </a:extLst>
                </a:gridCol>
                <a:gridCol w="1425827">
                  <a:extLst>
                    <a:ext uri="{9D8B030D-6E8A-4147-A177-3AD203B41FA5}">
                      <a16:colId xmlns:a16="http://schemas.microsoft.com/office/drawing/2014/main" val="4072427205"/>
                    </a:ext>
                  </a:extLst>
                </a:gridCol>
              </a:tblGrid>
              <a:tr h="360682">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Art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50196"/>
                      </a:srgb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7248599"/>
                  </a:ext>
                </a:extLst>
              </a:tr>
              <a:tr h="4450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Theoretical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Disciplinary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extLst>
                  <a:ext uri="{0D108BD9-81ED-4DB2-BD59-A6C34878D82A}">
                    <a16:rowId xmlns:a16="http://schemas.microsoft.com/office/drawing/2014/main" val="3826453826"/>
                  </a:ext>
                </a:extLst>
              </a:tr>
              <a:tr h="383249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200" b="0" i="0" u="none" strike="noStrike" kern="1200" cap="none" normalizeH="0" baseline="0" dirty="0">
                          <a:ln>
                            <a:noFill/>
                          </a:ln>
                          <a:solidFill>
                            <a:srgbClr val="000000"/>
                          </a:solidFill>
                          <a:effectLst/>
                          <a:latin typeface="Calibri" panose="020F0502020204030204" pitchFamily="34" charset="0"/>
                          <a:ea typeface="MS PGothic" panose="020B0600070205080204" pitchFamily="34" charset="-128"/>
                          <a:cs typeface="+mn-cs"/>
                        </a:rPr>
                        <a:t>Think about what they want their artwork to look like.</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en-GB" altLang="en-US" sz="1200" b="0" i="0" u="none" strike="noStrike" kern="1200" cap="none" normalizeH="0" baseline="0" dirty="0">
                        <a:ln>
                          <a:noFill/>
                        </a:ln>
                        <a:solidFill>
                          <a:srgbClr val="000000"/>
                        </a:solidFill>
                        <a:effectLst/>
                        <a:latin typeface="Calibri" panose="020F0502020204030204" pitchFamily="34" charset="0"/>
                        <a:ea typeface="MS PGothic" panose="020B0600070205080204" pitchFamily="34" charset="-128"/>
                        <a:cs typeface="+mn-cs"/>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200" b="0" i="0" u="none" strike="noStrike" kern="1200" cap="none" normalizeH="0" baseline="0" dirty="0">
                          <a:ln>
                            <a:noFill/>
                          </a:ln>
                          <a:solidFill>
                            <a:srgbClr val="000000"/>
                          </a:solidFill>
                          <a:effectLst/>
                          <a:latin typeface="Calibri" panose="020F0502020204030204" pitchFamily="34" charset="0"/>
                          <a:ea typeface="MS PGothic" panose="020B0600070205080204" pitchFamily="34" charset="-128"/>
                          <a:cs typeface="+mn-cs"/>
                        </a:rPr>
                        <a:t>Create a piece based on an idea.</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en-GB" altLang="en-US" sz="1200" b="0" i="0" u="none" strike="noStrike" kern="1200" cap="none" normalizeH="0" baseline="0" dirty="0">
                        <a:ln>
                          <a:noFill/>
                        </a:ln>
                        <a:solidFill>
                          <a:srgbClr val="000000"/>
                        </a:solidFill>
                        <a:effectLst/>
                        <a:latin typeface="Calibri" panose="020F0502020204030204" pitchFamily="34" charset="0"/>
                        <a:ea typeface="MS PGothic" panose="020B0600070205080204" pitchFamily="34" charset="-128"/>
                        <a:cs typeface="+mn-cs"/>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200" b="0" i="0" u="none" strike="noStrike" kern="1200" cap="none" normalizeH="0" baseline="0" dirty="0">
                          <a:ln>
                            <a:noFill/>
                          </a:ln>
                          <a:solidFill>
                            <a:srgbClr val="000000"/>
                          </a:solidFill>
                          <a:effectLst/>
                          <a:latin typeface="Calibri" panose="020F0502020204030204" pitchFamily="34" charset="0"/>
                          <a:ea typeface="MS PGothic" panose="020B0600070205080204" pitchFamily="34" charset="-128"/>
                          <a:cs typeface="+mn-cs"/>
                        </a:rPr>
                        <a:t>Know how to compare marks made with different medias (crayons, chalk, felt tips, paint).</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kern="1200" dirty="0">
                          <a:solidFill>
                            <a:schemeClr val="tx1"/>
                          </a:solidFill>
                          <a:effectLst/>
                          <a:latin typeface="+mn-lt"/>
                          <a:ea typeface="MS PGothic" panose="020B0600070205080204" pitchFamily="34" charset="-128"/>
                          <a:cs typeface="+mn-cs"/>
                        </a:rPr>
                        <a:t>Drawing</a:t>
                      </a:r>
                      <a:endParaRPr lang="en-GB" sz="1200" kern="1200" dirty="0">
                        <a:solidFill>
                          <a:schemeClr val="tx1"/>
                        </a:solidFill>
                        <a:effectLst/>
                        <a:latin typeface="+mn-lt"/>
                        <a:ea typeface="MS PGothic" panose="020B0600070205080204" pitchFamily="34" charset="-128"/>
                        <a:cs typeface="+mn-cs"/>
                      </a:endParaRPr>
                    </a:p>
                    <a:p>
                      <a:pPr>
                        <a:buFont typeface="Arial" panose="020B0604020202020204" pitchFamily="34" charset="0"/>
                        <a:buChar char="•"/>
                      </a:pPr>
                      <a:r>
                        <a:rPr lang="en-GB" sz="1200" kern="1200" baseline="0" dirty="0">
                          <a:solidFill>
                            <a:schemeClr val="tx1"/>
                          </a:solidFill>
                          <a:effectLst/>
                          <a:latin typeface="+mn-lt"/>
                          <a:ea typeface="MS PGothic" panose="020B0600070205080204" pitchFamily="34" charset="-128"/>
                          <a:cs typeface="+mn-cs"/>
                        </a:rPr>
                        <a:t>Know how to explore making marks with wax crayons and chalk.</a:t>
                      </a:r>
                    </a:p>
                    <a:p>
                      <a:pPr>
                        <a:buFont typeface="Arial" panose="020B0604020202020204" pitchFamily="34" charset="0"/>
                        <a:buChar char="•"/>
                      </a:pPr>
                      <a:r>
                        <a:rPr lang="en-GB" sz="1200" kern="1200" baseline="0" dirty="0">
                          <a:solidFill>
                            <a:schemeClr val="tx1"/>
                          </a:solidFill>
                          <a:effectLst/>
                          <a:latin typeface="+mn-lt"/>
                          <a:ea typeface="MS PGothic" panose="020B0600070205080204" pitchFamily="34" charset="-128"/>
                          <a:cs typeface="+mn-cs"/>
                        </a:rPr>
                        <a:t>Know how to make controlled large and small movements.</a:t>
                      </a:r>
                    </a:p>
                    <a:p>
                      <a:pPr>
                        <a:buFont typeface="Arial" panose="020B0604020202020204" pitchFamily="34" charset="0"/>
                        <a:buChar char="•"/>
                      </a:pPr>
                      <a:r>
                        <a:rPr lang="en-GB" sz="1200" kern="1200" baseline="0" dirty="0">
                          <a:solidFill>
                            <a:schemeClr val="tx1"/>
                          </a:solidFill>
                          <a:effectLst/>
                          <a:latin typeface="+mn-lt"/>
                          <a:ea typeface="MS PGothic" panose="020B0600070205080204" pitchFamily="34" charset="-128"/>
                          <a:cs typeface="+mn-cs"/>
                        </a:rPr>
                        <a:t>Know how to create a simple observational drawing of themselves.</a:t>
                      </a:r>
                      <a:endParaRPr lang="en-GB" sz="1200" dirty="0"/>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lang="en-GB" sz="1200" b="1" kern="1200" dirty="0">
                          <a:solidFill>
                            <a:schemeClr val="tx1"/>
                          </a:solidFill>
                          <a:effectLst/>
                          <a:latin typeface="+mn-lt"/>
                          <a:ea typeface="MS PGothic" panose="020B0600070205080204" pitchFamily="34" charset="-128"/>
                          <a:cs typeface="+mn-cs"/>
                        </a:rPr>
                        <a:t>Painting</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how to explore paint through finger painting.</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how to describe the colours and textures as they paint.</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colours and their names.</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the primary colours and that they can be mixed to make new colours. </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lang="en-GB" sz="1200" b="1" kern="1200" dirty="0">
                          <a:solidFill>
                            <a:schemeClr val="tx1"/>
                          </a:solidFill>
                          <a:effectLst/>
                          <a:latin typeface="+mn-lt"/>
                          <a:ea typeface="MS PGothic" panose="020B0600070205080204" pitchFamily="34" charset="-128"/>
                          <a:cs typeface="+mn-cs"/>
                        </a:rPr>
                        <a:t>Sculpture</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how to manipulate clay.</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some of the properties of clay and how these may be different from other malleable resources used this year.</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how to manipulate the clay to produce a desired effect.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how to fold, curl and cut paper to achieve a desired effect. </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200" b="1"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Printmaking</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Know how to explore making patterns with different textures (bumpy, smooth, hard, soft, stony etc)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defRPr/>
                      </a:pP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Look at existing art pieces and describe them.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defRPr/>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Begin to use the models as inspiration for own pieces.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19805240"/>
                  </a:ext>
                </a:extLst>
              </a:tr>
            </a:tbl>
          </a:graphicData>
        </a:graphic>
      </p:graphicFrame>
      <p:sp>
        <p:nvSpPr>
          <p:cNvPr id="8" name="Title 1">
            <a:extLst>
              <a:ext uri="{FF2B5EF4-FFF2-40B4-BE49-F238E27FC236}">
                <a16:creationId xmlns:a16="http://schemas.microsoft.com/office/drawing/2014/main" id="{4B06319F-2F14-5C98-FBED-560CDE615093}"/>
              </a:ext>
            </a:extLst>
          </p:cNvPr>
          <p:cNvSpPr>
            <a:spLocks noGrp="1"/>
          </p:cNvSpPr>
          <p:nvPr>
            <p:ph type="title"/>
          </p:nvPr>
        </p:nvSpPr>
        <p:spPr>
          <a:xfrm>
            <a:off x="259395" y="194037"/>
            <a:ext cx="8626569" cy="624720"/>
          </a:xfrm>
          <a:solidFill>
            <a:srgbClr val="FF0000">
              <a:alpha val="74118"/>
            </a:srgbClr>
          </a:solidFill>
        </p:spPr>
        <p:txBody>
          <a:bodyPr>
            <a:normAutofit/>
          </a:bodyPr>
          <a:lstStyle/>
          <a:p>
            <a:pPr>
              <a:defRPr/>
            </a:pPr>
            <a:r>
              <a:rPr lang="en-GB" sz="3019" b="1" dirty="0">
                <a:latin typeface="Century Gothic" panose="020B0502020202020204" pitchFamily="34" charset="0"/>
              </a:rPr>
              <a:t>EYFS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BFF6CF5-4CF9-C2D4-C784-FFDB32BA6813}"/>
              </a:ext>
            </a:extLst>
          </p:cNvPr>
          <p:cNvGraphicFramePr>
            <a:graphicFrameLocks noGrp="1"/>
          </p:cNvGraphicFramePr>
          <p:nvPr>
            <p:ph idx="1"/>
            <p:extLst>
              <p:ext uri="{D42A27DB-BD31-4B8C-83A1-F6EECF244321}">
                <p14:modId xmlns:p14="http://schemas.microsoft.com/office/powerpoint/2010/main" val="1982608087"/>
              </p:ext>
            </p:extLst>
          </p:nvPr>
        </p:nvGraphicFramePr>
        <p:xfrm>
          <a:off x="517432" y="1157681"/>
          <a:ext cx="7997918" cy="4261962"/>
        </p:xfrm>
        <a:graphic>
          <a:graphicData uri="http://schemas.openxmlformats.org/drawingml/2006/table">
            <a:tbl>
              <a:tblPr/>
              <a:tblGrid>
                <a:gridCol w="1653952">
                  <a:extLst>
                    <a:ext uri="{9D8B030D-6E8A-4147-A177-3AD203B41FA5}">
                      <a16:colId xmlns:a16="http://schemas.microsoft.com/office/drawing/2014/main" val="1708824382"/>
                    </a:ext>
                  </a:extLst>
                </a:gridCol>
                <a:gridCol w="2142540">
                  <a:extLst>
                    <a:ext uri="{9D8B030D-6E8A-4147-A177-3AD203B41FA5}">
                      <a16:colId xmlns:a16="http://schemas.microsoft.com/office/drawing/2014/main" val="3245300809"/>
                    </a:ext>
                  </a:extLst>
                </a:gridCol>
                <a:gridCol w="2100713">
                  <a:extLst>
                    <a:ext uri="{9D8B030D-6E8A-4147-A177-3AD203B41FA5}">
                      <a16:colId xmlns:a16="http://schemas.microsoft.com/office/drawing/2014/main" val="1859629020"/>
                    </a:ext>
                  </a:extLst>
                </a:gridCol>
                <a:gridCol w="2100713">
                  <a:extLst>
                    <a:ext uri="{9D8B030D-6E8A-4147-A177-3AD203B41FA5}">
                      <a16:colId xmlns:a16="http://schemas.microsoft.com/office/drawing/2014/main" val="3123478278"/>
                    </a:ext>
                  </a:extLst>
                </a:gridCol>
              </a:tblGrid>
              <a:tr h="41602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Music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713844407"/>
                  </a:ext>
                </a:extLst>
              </a:tr>
              <a:tr h="37275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Musicianship and Performing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Composing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Appraising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Singing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3254026563"/>
                  </a:ext>
                </a:extLst>
              </a:tr>
              <a:tr h="336342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lvl="0"/>
                      <a:r>
                        <a:rPr lang="en-GB" sz="1400" kern="1200" dirty="0">
                          <a:solidFill>
                            <a:schemeClr val="tx1"/>
                          </a:solidFill>
                          <a:effectLst/>
                          <a:latin typeface="Calibri" panose="020F0502020204030204" pitchFamily="34" charset="0"/>
                          <a:ea typeface="MS PGothic" panose="020B0600070205080204" pitchFamily="34" charset="-128"/>
                          <a:cs typeface="+mn-cs"/>
                        </a:rPr>
                        <a:t>- Use their voice to speak/sing/chant.</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 Join in with singing in class.</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 Join in with singing in a large group.</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14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marR="0" lvl="0" indent="-285750" algn="l" defTabSz="520700" rtl="0" eaLnBrk="1" fontAlgn="base" latinLnBrk="0" hangingPunct="1">
                        <a:lnSpc>
                          <a:spcPct val="115000"/>
                        </a:lnSpc>
                        <a:spcBef>
                          <a:spcPct val="0"/>
                        </a:spcBef>
                        <a:spcAft>
                          <a:spcPct val="0"/>
                        </a:spcAft>
                        <a:buClrTx/>
                        <a:buSzTx/>
                        <a:buFontTx/>
                        <a:buChar char="-"/>
                        <a:tabLst/>
                        <a:defRPr/>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Make sounds with voices.</a:t>
                      </a:r>
                    </a:p>
                    <a:p>
                      <a:pPr marL="285750" marR="0" lvl="0" indent="-285750" algn="l" defTabSz="520700" rtl="0" eaLnBrk="1" fontAlgn="base" latinLnBrk="0" hangingPunct="1">
                        <a:lnSpc>
                          <a:spcPct val="115000"/>
                        </a:lnSpc>
                        <a:spcBef>
                          <a:spcPct val="0"/>
                        </a:spcBef>
                        <a:spcAft>
                          <a:spcPct val="0"/>
                        </a:spcAft>
                        <a:buClrTx/>
                        <a:buSzTx/>
                        <a:buFontTx/>
                        <a:buChar char="-"/>
                        <a:tabLst/>
                        <a:defRPr/>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Create ‘high’ and ‘low’ sounds.</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 Recognise music that is familiar. </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 Say whether or not they like a song. </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 Explain preferences. </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rtl="0" eaLnBrk="1" fontAlgn="base" latinLnBrk="0" hangingPunct="1">
                        <a:lnSpc>
                          <a:spcPct val="115000"/>
                        </a:lnSpc>
                        <a:spcBef>
                          <a:spcPct val="0"/>
                        </a:spcBef>
                        <a:spcAft>
                          <a:spcPct val="0"/>
                        </a:spcAft>
                        <a:buClrTx/>
                        <a:buSzTx/>
                        <a:buFont typeface="Arial" panose="020B0604020202020204" pitchFamily="34" charset="0"/>
                        <a:buNone/>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rPr>
                        <a:t>- Recognise music that is familiar.</a:t>
                      </a:r>
                      <a:r>
                        <a:rPr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rPr>
                        <a:t> </a:t>
                      </a:r>
                      <a:endPar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endParaRPr>
                    </a:p>
                    <a:p>
                      <a:pPr marL="0" marR="0" lvl="0" indent="0" algn="l" rtl="0" eaLnBrk="1" fontAlgn="base" latinLnBrk="0" hangingPunct="1">
                        <a:lnSpc>
                          <a:spcPct val="115000"/>
                        </a:lnSpc>
                        <a:spcBef>
                          <a:spcPct val="0"/>
                        </a:spcBef>
                        <a:spcAft>
                          <a:spcPct val="0"/>
                        </a:spcAft>
                        <a:buClrTx/>
                        <a:buSzTx/>
                        <a:buFont typeface="Arial" panose="020B0604020202020204" pitchFamily="34" charset="0"/>
                        <a:buNone/>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rPr>
                        <a:t>- Say whether or not they like a song.</a:t>
                      </a:r>
                      <a:r>
                        <a:rPr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rPr>
                        <a:t> </a:t>
                      </a:r>
                      <a:endPar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endParaRPr>
                    </a:p>
                    <a:p>
                      <a:pPr marL="0" marR="0" lvl="0" indent="0" algn="l" rtl="0" eaLnBrk="1" fontAlgn="base" latinLnBrk="0" hangingPunct="1">
                        <a:lnSpc>
                          <a:spcPct val="115000"/>
                        </a:lnSpc>
                        <a:spcBef>
                          <a:spcPct val="0"/>
                        </a:spcBef>
                        <a:spcAft>
                          <a:spcPct val="0"/>
                        </a:spcAft>
                        <a:buClrTx/>
                        <a:buSzTx/>
                        <a:buFont typeface="Arial" panose="020B0604020202020204" pitchFamily="34" charset="0"/>
                        <a:buNone/>
                      </a:pPr>
                      <a:r>
                        <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rPr>
                        <a:t>- Explain preferences.</a:t>
                      </a:r>
                      <a:r>
                        <a:rPr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rPr>
                        <a:t> </a:t>
                      </a:r>
                      <a:endParaRPr kumimoji="0" lang="en-GB" altLang="en-US" sz="1400" b="0" i="0" u="none" strike="noStrike" cap="none" normalizeH="0" baseline="0" dirty="0">
                        <a:ln>
                          <a:noFill/>
                        </a:ln>
                        <a:solidFill>
                          <a:srgbClr val="000000"/>
                        </a:solidFill>
                        <a:effectLst/>
                        <a:latin typeface="+mn-lt"/>
                        <a:ea typeface="Calibri" panose="020F0502020204030204" pitchFamily="34" charset="0"/>
                        <a:cs typeface="Times New Roman"/>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2441852"/>
                  </a:ext>
                </a:extLst>
              </a:tr>
            </a:tbl>
          </a:graphicData>
        </a:graphic>
      </p:graphicFrame>
      <p:sp>
        <p:nvSpPr>
          <p:cNvPr id="8" name="Title 1">
            <a:extLst>
              <a:ext uri="{FF2B5EF4-FFF2-40B4-BE49-F238E27FC236}">
                <a16:creationId xmlns:a16="http://schemas.microsoft.com/office/drawing/2014/main" id="{AA889202-A46C-B563-F3F0-6D3E3F4BBD8E}"/>
              </a:ext>
            </a:extLst>
          </p:cNvPr>
          <p:cNvSpPr>
            <a:spLocks noGrp="1"/>
          </p:cNvSpPr>
          <p:nvPr>
            <p:ph type="title"/>
          </p:nvPr>
        </p:nvSpPr>
        <p:spPr>
          <a:xfrm>
            <a:off x="258715" y="171450"/>
            <a:ext cx="8626569" cy="624720"/>
          </a:xfrm>
          <a:solidFill>
            <a:schemeClr val="accent6">
              <a:lumMod val="20000"/>
              <a:lumOff val="80000"/>
            </a:schemeClr>
          </a:solidFill>
        </p:spPr>
        <p:txBody>
          <a:bodyPr>
            <a:normAutofit/>
          </a:bodyPr>
          <a:lstStyle/>
          <a:p>
            <a:pPr>
              <a:defRPr/>
            </a:pPr>
            <a:r>
              <a:rPr lang="en-GB" sz="3019" b="1" dirty="0">
                <a:latin typeface="Century Gothic" panose="020B0502020202020204" pitchFamily="34" charset="0"/>
              </a:rPr>
              <a:t>EYFS Progression in Domains of Knowledge</a:t>
            </a:r>
            <a:endParaRPr lang="en-GB" sz="3019" b="1" dirty="0">
              <a:solidFill>
                <a:srgbClr val="FFFDFF"/>
              </a:solidFill>
              <a:latin typeface="Century Gothic" panose="020B0502020202020204" pitchFamily="34" charset="0"/>
            </a:endParaRPr>
          </a:p>
        </p:txBody>
      </p:sp>
      <p:sp>
        <p:nvSpPr>
          <p:cNvPr id="2" name="Footer Placeholder 1"/>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ext uri="{D42A27DB-BD31-4B8C-83A1-F6EECF244321}">
                <p14:modId xmlns:p14="http://schemas.microsoft.com/office/powerpoint/2010/main" val="1282744690"/>
              </p:ext>
            </p:extLst>
          </p:nvPr>
        </p:nvGraphicFramePr>
        <p:xfrm>
          <a:off x="259395" y="1006419"/>
          <a:ext cx="8626569" cy="4800318"/>
        </p:xfrm>
        <a:graphic>
          <a:graphicData uri="http://schemas.openxmlformats.org/drawingml/2006/table">
            <a:tbl>
              <a:tblPr/>
              <a:tblGrid>
                <a:gridCol w="5037973">
                  <a:extLst>
                    <a:ext uri="{9D8B030D-6E8A-4147-A177-3AD203B41FA5}">
                      <a16:colId xmlns:a16="http://schemas.microsoft.com/office/drawing/2014/main" val="1003302530"/>
                    </a:ext>
                  </a:extLst>
                </a:gridCol>
                <a:gridCol w="2096016">
                  <a:extLst>
                    <a:ext uri="{9D8B030D-6E8A-4147-A177-3AD203B41FA5}">
                      <a16:colId xmlns:a16="http://schemas.microsoft.com/office/drawing/2014/main" val="478540876"/>
                    </a:ext>
                  </a:extLst>
                </a:gridCol>
                <a:gridCol w="1492580">
                  <a:extLst>
                    <a:ext uri="{9D8B030D-6E8A-4147-A177-3AD203B41FA5}">
                      <a16:colId xmlns:a16="http://schemas.microsoft.com/office/drawing/2014/main" val="1426055967"/>
                    </a:ext>
                  </a:extLst>
                </a:gridCol>
              </a:tblGrid>
              <a:tr h="387959">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Design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4437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Skills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Designing, Making and Evaluating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496808766"/>
                  </a:ext>
                </a:extLst>
              </a:tr>
              <a:tr h="3779374">
                <a:tc>
                  <a:txBody>
                    <a:bodyPr/>
                    <a:lstStyle/>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Food:</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r>
                        <a:rPr lang="en-US" altLang="en-US" sz="1200" kern="1200" dirty="0">
                          <a:solidFill>
                            <a:schemeClr val="tx1"/>
                          </a:solidFill>
                          <a:effectLst/>
                          <a:latin typeface="+mn-lt"/>
                          <a:ea typeface="+mn-ea"/>
                          <a:cs typeface="+mn-cs"/>
                        </a:rPr>
                        <a:t>Can they design and make a smoothie?</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r>
                        <a:rPr lang="en-GB" sz="1200" kern="1200" dirty="0">
                          <a:solidFill>
                            <a:schemeClr val="tx1"/>
                          </a:solidFill>
                          <a:effectLst/>
                          <a:latin typeface="+mn-lt"/>
                          <a:ea typeface="+mn-ea"/>
                          <a:cs typeface="+mn-cs"/>
                        </a:rPr>
                        <a:t> • Handle food hygienically and learn how to be healthy.</a:t>
                      </a:r>
                      <a:endParaRPr lang="en-US" altLang="en-US" sz="1200" kern="1200" dirty="0">
                        <a:solidFill>
                          <a:schemeClr val="tx1"/>
                        </a:solidFill>
                        <a:effectLst/>
                        <a:latin typeface="+mn-lt"/>
                        <a:ea typeface="+mn-ea"/>
                        <a:cs typeface="+mn-cs"/>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endParaRPr lang="en-US" altLang="en-US" sz="1200" kern="1200" dirty="0">
                        <a:solidFill>
                          <a:schemeClr val="tx1"/>
                        </a:solidFill>
                        <a:effectLst/>
                        <a:latin typeface="+mn-lt"/>
                        <a:ea typeface="+mn-ea"/>
                        <a:cs typeface="+mn-cs"/>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r>
                        <a:rPr lang="en-GB" sz="1200" b="1" kern="1200" dirty="0">
                          <a:solidFill>
                            <a:schemeClr val="tx1"/>
                          </a:solidFill>
                          <a:effectLst/>
                          <a:latin typeface="+mn-lt"/>
                          <a:ea typeface="+mn-ea"/>
                          <a:cs typeface="+mn-cs"/>
                        </a:rPr>
                        <a:t>Mechanics</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Can they make a pop up picture?</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 • Join, cut, colour, assemble and select the best materials</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Constructions:</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 </a:t>
                      </a:r>
                      <a:r>
                        <a:rPr lang="en-GB" sz="1200" kern="1200" dirty="0">
                          <a:solidFill>
                            <a:schemeClr val="tx1"/>
                          </a:solidFill>
                          <a:effectLst/>
                          <a:latin typeface="+mn-lt"/>
                          <a:ea typeface="+mn-ea"/>
                          <a:cs typeface="+mn-cs"/>
                        </a:rPr>
                        <a:t>Construct with a purpose in mind, using a variety of resources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•Use simple tools and techniques competently and appropriately</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•Build and construct with a wide range of objects, selecting appropriate resources and adapting their work when necessary</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•Select the tools and techniques they need to shape, assemble and join materials they are using</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US" altLang="en-US" sz="1200" b="1" i="0" u="none" strike="noStrike" cap="none" normalizeH="0" baseline="0" dirty="0">
                        <a:ln>
                          <a:noFill/>
                        </a:ln>
                        <a:solidFill>
                          <a:srgbClr val="000000"/>
                        </a:solidFill>
                        <a:effectLst/>
                        <a:latin typeface="+mn-lt"/>
                        <a:ea typeface="MS PGothic" panose="020B0600070205080204" pitchFamily="34" charset="-128"/>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altLang="en-US" sz="1200" b="1" i="0" u="none" strike="noStrike" cap="none" normalizeH="0" baseline="0" dirty="0">
                          <a:ln>
                            <a:noFill/>
                          </a:ln>
                          <a:solidFill>
                            <a:srgbClr val="000000"/>
                          </a:solidFill>
                          <a:effectLst/>
                          <a:latin typeface="+mn-lt"/>
                          <a:ea typeface="MS PGothic" panose="020B0600070205080204" pitchFamily="34" charset="-128"/>
                        </a:rPr>
                        <a:t>Textiles:</a:t>
                      </a:r>
                    </a:p>
                    <a:p>
                      <a:r>
                        <a:rPr lang="en-GB" sz="1200" kern="1200" dirty="0">
                          <a:solidFill>
                            <a:schemeClr val="tx1"/>
                          </a:solidFill>
                          <a:effectLst/>
                          <a:latin typeface="+mn-lt"/>
                          <a:ea typeface="+mn-ea"/>
                          <a:cs typeface="+mn-cs"/>
                        </a:rPr>
                        <a:t>Can they join materials together? </a:t>
                      </a:r>
                    </a:p>
                    <a:p>
                      <a:r>
                        <a:rPr lang="en-GB" sz="1200" kern="1200" dirty="0">
                          <a:solidFill>
                            <a:schemeClr val="tx1"/>
                          </a:solidFill>
                          <a:effectLst/>
                          <a:latin typeface="+mn-lt"/>
                          <a:ea typeface="+mn-ea"/>
                          <a:cs typeface="+mn-cs"/>
                        </a:rPr>
                        <a:t>Can they cut materials using scissors?</a:t>
                      </a:r>
                    </a:p>
                    <a:p>
                      <a:r>
                        <a:rPr lang="en-GB" sz="1200" kern="1200" dirty="0">
                          <a:solidFill>
                            <a:schemeClr val="tx1"/>
                          </a:solidFill>
                          <a:effectLst/>
                          <a:latin typeface="+mn-lt"/>
                          <a:ea typeface="+mn-ea"/>
                          <a:cs typeface="+mn-cs"/>
                        </a:rPr>
                        <a:t>Can they talk about how materials feel?</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Think about what the product will look like before making.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Describe products after they have been made.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Look at similar objects before making yours.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16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Explain why you want yours to be similar/different. </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4">
              <a:lumMod val="40000"/>
              <a:lumOff val="60000"/>
            </a:schemeClr>
          </a:solidFill>
        </p:spPr>
        <p:txBody>
          <a:bodyPr>
            <a:normAutofit/>
          </a:bodyPr>
          <a:lstStyle/>
          <a:p>
            <a:pPr>
              <a:defRPr/>
            </a:pPr>
            <a:r>
              <a:rPr lang="en-GB" sz="3019" b="1" dirty="0">
                <a:latin typeface="Century Gothic" panose="020B0502020202020204" pitchFamily="34" charset="0"/>
              </a:rPr>
              <a:t>EYFS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ext uri="{D42A27DB-BD31-4B8C-83A1-F6EECF244321}">
                <p14:modId xmlns:p14="http://schemas.microsoft.com/office/powerpoint/2010/main" val="592487267"/>
              </p:ext>
            </p:extLst>
          </p:nvPr>
        </p:nvGraphicFramePr>
        <p:xfrm>
          <a:off x="416933" y="869005"/>
          <a:ext cx="8301986" cy="4959301"/>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603366">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French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51231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Reading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Speaking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Culture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extLst>
                  <a:ext uri="{0D108BD9-81ED-4DB2-BD59-A6C34878D82A}">
                    <a16:rowId xmlns:a16="http://schemas.microsoft.com/office/drawing/2014/main" val="401920483"/>
                  </a:ext>
                </a:extLst>
              </a:tr>
              <a:tr h="38436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To know that there are words that sound familiar in English and other languages.</a:t>
                      </a:r>
                      <a:endParaRPr lang="en-GB" sz="1600" dirty="0">
                        <a:effectLst/>
                      </a:endParaRP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To know that French is another language that is different to ours</a:t>
                      </a:r>
                      <a:endParaRPr lang="en-GB" sz="1600" dirty="0">
                        <a:effectLst/>
                      </a:endParaRP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600" kern="1200" dirty="0">
                          <a:solidFill>
                            <a:schemeClr val="tx1"/>
                          </a:solidFill>
                          <a:effectLst/>
                          <a:latin typeface="+mn-lt"/>
                          <a:ea typeface="+mn-ea"/>
                          <a:cs typeface="+mn-cs"/>
                        </a:rPr>
                        <a:t>To be able to use words and phrases relevant to classroom experiences from a range of languages</a:t>
                      </a:r>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lvl="0"/>
                      <a:r>
                        <a:rPr lang="en-GB" sz="1600" kern="1200" dirty="0">
                          <a:solidFill>
                            <a:schemeClr val="tx1"/>
                          </a:solidFill>
                          <a:effectLst/>
                          <a:latin typeface="+mn-lt"/>
                          <a:ea typeface="+mn-ea"/>
                          <a:cs typeface="+mn-cs"/>
                        </a:rPr>
                        <a:t>To celebrate the range of languages spoken by other pupils.</a:t>
                      </a:r>
                    </a:p>
                    <a:p>
                      <a:pPr lvl="0"/>
                      <a:endParaRPr lang="en-GB" sz="1600" dirty="0">
                        <a:effectLst/>
                      </a:endParaRPr>
                    </a:p>
                    <a:p>
                      <a:pPr lvl="0"/>
                      <a:r>
                        <a:rPr lang="en-GB" sz="1600" dirty="0">
                          <a:effectLst/>
                        </a:rPr>
                        <a:t>To know France is a different country that is near to us</a:t>
                      </a:r>
                    </a:p>
                    <a:p>
                      <a:pPr lvl="0"/>
                      <a:endParaRPr lang="en-GB" sz="1600" dirty="0">
                        <a:effectLst/>
                      </a:endParaRPr>
                    </a:p>
                    <a:p>
                      <a:pPr lvl="0"/>
                      <a:r>
                        <a:rPr lang="en-GB" sz="1600" kern="1200" dirty="0">
                          <a:solidFill>
                            <a:schemeClr val="tx1"/>
                          </a:solidFill>
                          <a:effectLst/>
                          <a:latin typeface="+mn-lt"/>
                          <a:ea typeface="+mn-ea"/>
                          <a:cs typeface="+mn-cs"/>
                        </a:rPr>
                        <a:t>To have the opportunity to listen to the spoken languages of multilingual pupils in class.</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1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76821" name="Slide Number Placeholder 2">
            <a:extLst>
              <a:ext uri="{FF2B5EF4-FFF2-40B4-BE49-F238E27FC236}">
                <a16:creationId xmlns:a16="http://schemas.microsoft.com/office/drawing/2014/main" id="{7B2895CD-FE65-61EA-0F93-D95E6A63EE5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B048E36-7D8B-45E3-82B8-DDC595A4868E}" type="slidenum">
              <a:rPr lang="en-GB" altLang="en-US" smtClean="0"/>
              <a:pPr/>
              <a:t>14</a:t>
            </a:fld>
            <a:endParaRPr lang="en-GB" altLang="en-US" dirty="0"/>
          </a:p>
        </p:txBody>
      </p:sp>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5">
              <a:lumMod val="60000"/>
              <a:lumOff val="40000"/>
            </a:schemeClr>
          </a:solidFill>
        </p:spPr>
        <p:txBody>
          <a:bodyPr>
            <a:normAutofit fontScale="90000"/>
          </a:bodyPr>
          <a:lstStyle/>
          <a:p>
            <a:pPr>
              <a:defRPr/>
            </a:pPr>
            <a:r>
              <a:rPr lang="en-GB" sz="3019" b="1" dirty="0">
                <a:latin typeface="Century Gothic" panose="020B0502020202020204" pitchFamily="34" charset="0"/>
              </a:rPr>
              <a:t>EYFS French Progression in Domains of Knowledge</a:t>
            </a:r>
            <a:endParaRPr lang="en-GB" sz="3019" b="1" dirty="0">
              <a:solidFill>
                <a:srgbClr val="FFFDFF"/>
              </a:solidFill>
              <a:latin typeface="Century Gothic" panose="020B0502020202020204" pitchFamily="34" charset="0"/>
            </a:endParaRPr>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7079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18314"/>
          <a:ext cx="8109138" cy="3489897"/>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301147">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Organisational</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2189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Sequence sentences to form clear narratives.</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Plan by talking about ideas and writing notes.</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0" marR="0" lvl="0" indent="0" algn="l" defTabSz="520700" rtl="0" eaLnBrk="1" fontAlgn="base" latinLnBrk="0" hangingPunct="1">
                        <a:lnSpc>
                          <a:spcPct val="100000"/>
                        </a:lnSpc>
                        <a:spcBef>
                          <a:spcPct val="0"/>
                        </a:spcBef>
                        <a:spcAft>
                          <a:spcPct val="0"/>
                        </a:spcAft>
                        <a:buClrTx/>
                        <a:buSzTx/>
                        <a:buFontTx/>
                        <a:buNone/>
                        <a:tabLst/>
                        <a:defRPr/>
                      </a:pPr>
                      <a:endParaRPr lang="en-GB" sz="1200" kern="1200" dirty="0">
                        <a:solidFill>
                          <a:schemeClr val="tx1"/>
                        </a:solidFill>
                        <a:effectLst/>
                        <a:latin typeface="+mn-lt"/>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mn-lt"/>
                          <a:ea typeface="Calibri" panose="020F0502020204030204" pitchFamily="34" charset="0"/>
                          <a:cs typeface="Neuzeit S LT Std Book"/>
                        </a:rPr>
                        <a:t>- Convey ideas sentence by sentence.</a:t>
                      </a:r>
                    </a:p>
                    <a:p>
                      <a:endParaRPr lang="en-GB" sz="12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Sequence sentences to form clear narratives.</a:t>
                      </a:r>
                    </a:p>
                    <a:p>
                      <a:endParaRPr lang="en-GB" sz="12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15</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294569"/>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3494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Sentence Structure and Grammar</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3192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52769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914400" rtl="0" eaLnBrk="1" fontAlgn="auto" latinLnBrk="0" hangingPunct="1">
                        <a:lnSpc>
                          <a:spcPct val="100000"/>
                        </a:lnSpc>
                        <a:spcBef>
                          <a:spcPct val="20000"/>
                        </a:spcBef>
                        <a:spcAft>
                          <a:spcPts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Say first and then write to tell others about ideas.</a:t>
                      </a:r>
                    </a:p>
                    <a:p>
                      <a:pPr marL="171450" marR="0" lvl="0" indent="-171450" algn="l" defTabSz="914400" rtl="0" eaLnBrk="1" fontAlgn="auto" latinLnBrk="0" hangingPunct="1">
                        <a:lnSpc>
                          <a:spcPct val="100000"/>
                        </a:lnSpc>
                        <a:spcBef>
                          <a:spcPct val="20000"/>
                        </a:spcBef>
                        <a:spcAft>
                          <a:spcPts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914400" rtl="0" eaLnBrk="1" fontAlgn="auto" latinLnBrk="0" hangingPunct="1">
                        <a:lnSpc>
                          <a:spcPct val="100000"/>
                        </a:lnSpc>
                        <a:spcBef>
                          <a:spcPct val="20000"/>
                        </a:spcBef>
                        <a:spcAft>
                          <a:spcPts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Use names of people, places and things.</a:t>
                      </a:r>
                    </a:p>
                    <a:p>
                      <a:pPr marL="171450" marR="0" lvl="0" indent="-171450" algn="l" defTabSz="914400" rtl="0" eaLnBrk="1" fontAlgn="auto" latinLnBrk="0" hangingPunct="1">
                        <a:lnSpc>
                          <a:spcPct val="100000"/>
                        </a:lnSpc>
                        <a:spcBef>
                          <a:spcPct val="20000"/>
                        </a:spcBef>
                        <a:spcAft>
                          <a:spcPts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914400" rtl="0" eaLnBrk="1" fontAlgn="auto" latinLnBrk="0" hangingPunct="1">
                        <a:lnSpc>
                          <a:spcPct val="100000"/>
                        </a:lnSpc>
                        <a:spcBef>
                          <a:spcPct val="20000"/>
                        </a:spcBef>
                        <a:spcAft>
                          <a:spcPts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Re-read writing to check it makes sense.</a:t>
                      </a:r>
                    </a:p>
                    <a:p>
                      <a:pPr marL="171450" marR="0" lvl="0" indent="-171450" algn="l" defTabSz="914400" rtl="0" eaLnBrk="1" fontAlgn="auto" latinLnBrk="0" hangingPunct="1">
                        <a:lnSpc>
                          <a:spcPct val="100000"/>
                        </a:lnSpc>
                        <a:spcBef>
                          <a:spcPct val="20000"/>
                        </a:spcBef>
                        <a:spcAft>
                          <a:spcPts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914400" rtl="0" eaLnBrk="1" fontAlgn="auto" latinLnBrk="0" hangingPunct="1">
                        <a:lnSpc>
                          <a:spcPct val="100000"/>
                        </a:lnSpc>
                        <a:spcBef>
                          <a:spcPct val="20000"/>
                        </a:spcBef>
                        <a:spcAft>
                          <a:spcPts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Write so that other people can understand the meaning of sentences.</a:t>
                      </a:r>
                    </a:p>
                    <a:p>
                      <a:pPr lvl="0"/>
                      <a:endParaRPr lang="en-GB" sz="1200" kern="1200" dirty="0">
                        <a:solidFill>
                          <a:schemeClr val="tx1"/>
                        </a:solidFill>
                        <a:effectLst/>
                        <a:latin typeface="+mn-lt"/>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Use well-chosen adjectives to add detail.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mn-lt"/>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mn-lt"/>
                          <a:ea typeface="Calibri" panose="020F0502020204030204" pitchFamily="34" charset="0"/>
                          <a:cs typeface="Neuzeit S LT Std Book"/>
                        </a:rPr>
                        <a:t>- Use nouns and pronouns for variety.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mn-lt"/>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mn-lt"/>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Use the present and past tenses correctly</a:t>
                      </a:r>
                      <a:endParaRPr lang="en-GB" sz="1200" dirty="0">
                        <a:solidFill>
                          <a:srgbClr val="000000"/>
                        </a:solidFill>
                        <a:effectLst/>
                        <a:latin typeface="+mn-lt"/>
                        <a:ea typeface="Calibri" panose="020F0502020204030204" pitchFamily="34" charset="0"/>
                        <a:cs typeface="Neuzeit S LT Std Book"/>
                      </a:endParaRPr>
                    </a:p>
                    <a:p>
                      <a:endParaRPr lang="en-GB" sz="12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Use sentences with different forms: statement, question, exclamation and command.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mn-lt"/>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mn-lt"/>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mn-lt"/>
                          <a:ea typeface="Calibri" panose="020F0502020204030204" pitchFamily="34" charset="0"/>
                          <a:cs typeface="Neuzeit S LT Std Book"/>
                        </a:rPr>
                        <a:t>- Use adverbs for extra detail.</a:t>
                      </a:r>
                    </a:p>
                    <a:p>
                      <a:endParaRPr lang="en-GB" sz="12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16</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43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533395"/>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Spelling</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Spell by segmenting words into phonemes and represent them with the correct graphemes.</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Neuzeit S LT Std Book"/>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Use both familiar and new punctuation correctly, including full stops, capital letters.</a:t>
                      </a:r>
                      <a:endParaRPr kumimoji="0" lang="en-GB" altLang="en-US" sz="1200" b="0"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lvl="0" indent="-171450">
                        <a:buFontTx/>
                        <a:buChar char="-"/>
                      </a:pPr>
                      <a:r>
                        <a:rPr lang="en-GB" sz="1200" kern="1200" dirty="0">
                          <a:solidFill>
                            <a:schemeClr val="tx1"/>
                          </a:solidFill>
                          <a:effectLst/>
                          <a:latin typeface="+mn-lt"/>
                          <a:ea typeface="+mn-ea"/>
                          <a:cs typeface="+mn-cs"/>
                        </a:rPr>
                        <a:t>Add prefixes and suffixes, learning the rule for adding s and </a:t>
                      </a:r>
                      <a:r>
                        <a:rPr lang="en-GB" sz="1200" kern="1200" dirty="0" err="1">
                          <a:solidFill>
                            <a:schemeClr val="tx1"/>
                          </a:solidFill>
                          <a:effectLst/>
                          <a:latin typeface="+mn-lt"/>
                          <a:ea typeface="+mn-ea"/>
                          <a:cs typeface="+mn-cs"/>
                        </a:rPr>
                        <a:t>es</a:t>
                      </a:r>
                      <a:r>
                        <a:rPr lang="en-GB" sz="1200" kern="1200" dirty="0">
                          <a:solidFill>
                            <a:schemeClr val="tx1"/>
                          </a:solidFill>
                          <a:effectLst/>
                          <a:latin typeface="+mn-lt"/>
                          <a:ea typeface="+mn-ea"/>
                          <a:cs typeface="+mn-cs"/>
                        </a:rPr>
                        <a:t> as a plural marker for nouns, and the third person singular marker for verbs (I drink - he drinks).</a:t>
                      </a:r>
                    </a:p>
                    <a:p>
                      <a:pPr marL="171450" lvl="0" indent="-171450">
                        <a:buFontTx/>
                        <a:buChar char="-"/>
                      </a:pPr>
                      <a:endParaRPr lang="en-GB" sz="1200" kern="1200" dirty="0">
                        <a:solidFill>
                          <a:schemeClr val="tx1"/>
                        </a:solidFill>
                        <a:effectLst/>
                        <a:latin typeface="+mn-lt"/>
                        <a:ea typeface="+mn-ea"/>
                        <a:cs typeface="+mn-cs"/>
                      </a:endParaRPr>
                    </a:p>
                    <a:p>
                      <a:pPr marL="171450" lvl="0" indent="-171450">
                        <a:buFontTx/>
                        <a:buChar char="-"/>
                      </a:pPr>
                      <a:r>
                        <a:rPr lang="en-GB" sz="1200" kern="1200" dirty="0">
                          <a:solidFill>
                            <a:schemeClr val="tx1"/>
                          </a:solidFill>
                          <a:effectLst/>
                          <a:latin typeface="+mn-lt"/>
                          <a:ea typeface="+mn-ea"/>
                          <a:cs typeface="+mn-cs"/>
                        </a:rPr>
                        <a:t>Use the prefix un.</a:t>
                      </a:r>
                    </a:p>
                    <a:p>
                      <a:pPr marL="171450" lvl="0" indent="-171450">
                        <a:buFontTx/>
                        <a:buChar char="-"/>
                      </a:pP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 Use suffixes where no change to the spelling of the root word is needed: helping, helped, helper, eating, quicker, quickest.</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Learn some new ways to represent phonemes.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Spell common exception words correctly.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Spell words containing 40+ learned phonemes.</a:t>
                      </a:r>
                      <a:endParaRPr lang="en-GB" sz="1200" dirty="0">
                        <a:solidFill>
                          <a:srgbClr val="000000"/>
                        </a:solidFill>
                        <a:effectLst/>
                        <a:latin typeface="Neuzeit S LT Std Book"/>
                        <a:ea typeface="Calibri" panose="020F0502020204030204" pitchFamily="34" charset="0"/>
                        <a:cs typeface="Neuzeit S LT Std Book"/>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17</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3403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fontScale="90000"/>
          </a:bodyPr>
          <a:lstStyle/>
          <a:p>
            <a:pPr>
              <a:defRPr/>
            </a:pPr>
            <a:r>
              <a:rPr lang="en-GB" sz="2400" b="1" dirty="0">
                <a:latin typeface="Century Gothic" panose="020B0502020202020204" pitchFamily="34" charset="0"/>
              </a:rPr>
              <a:t>Year 1 Progression in Domains of Knowledge</a:t>
            </a:r>
            <a:endParaRPr lang="en-GB" sz="2264" b="1" dirty="0">
              <a:latin typeface="Century Gothic" panose="020B0502020202020204" pitchFamily="34" charset="0"/>
            </a:endParaRP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16261" y="1620986"/>
          <a:ext cx="8601168" cy="3568920"/>
        </p:xfrm>
        <a:graphic>
          <a:graphicData uri="http://schemas.openxmlformats.org/drawingml/2006/table">
            <a:tbl>
              <a:tblPr/>
              <a:tblGrid>
                <a:gridCol w="2649069">
                  <a:extLst>
                    <a:ext uri="{9D8B030D-6E8A-4147-A177-3AD203B41FA5}">
                      <a16:colId xmlns:a16="http://schemas.microsoft.com/office/drawing/2014/main" val="210943694"/>
                    </a:ext>
                  </a:extLst>
                </a:gridCol>
                <a:gridCol w="3051155">
                  <a:extLst>
                    <a:ext uri="{9D8B030D-6E8A-4147-A177-3AD203B41FA5}">
                      <a16:colId xmlns:a16="http://schemas.microsoft.com/office/drawing/2014/main" val="864309712"/>
                    </a:ext>
                  </a:extLst>
                </a:gridCol>
                <a:gridCol w="2900944">
                  <a:extLst>
                    <a:ext uri="{9D8B030D-6E8A-4147-A177-3AD203B41FA5}">
                      <a16:colId xmlns:a16="http://schemas.microsoft.com/office/drawing/2014/main" val="3913203569"/>
                    </a:ext>
                  </a:extLst>
                </a:gridCol>
              </a:tblGrid>
              <a:tr h="302945">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Autumn</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 (Within 10)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Addition and Subtraction (Within 10)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Shape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72654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Sort objects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Count objects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Count</a:t>
                      </a:r>
                      <a:r>
                        <a:rPr lang="en-GB" sz="1100" kern="1200" baseline="0" dirty="0">
                          <a:solidFill>
                            <a:schemeClr val="tx1"/>
                          </a:solidFill>
                          <a:effectLst/>
                          <a:latin typeface="Calibri" panose="020F0502020204030204" pitchFamily="34" charset="0"/>
                          <a:ea typeface="MS PGothic" panose="020B0600070205080204" pitchFamily="34" charset="-128"/>
                          <a:cs typeface="+mn-cs"/>
                        </a:rPr>
                        <a:t> objects from a larger group</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Represent objects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Recognise numbers as words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Count on from any number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1 more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Count backwards within 10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1 less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Compare groups by matching</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Fewer, more, same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Less than, greater than, equal to</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Compare numbers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Order objects and numbers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The number line</a:t>
                      </a:r>
                      <a:endParaRPr lang="en-GB" sz="11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Introduce parts and wholes</a:t>
                      </a:r>
                    </a:p>
                    <a:p>
                      <a:pPr marL="285750" indent="-285750">
                        <a:buFontTx/>
                        <a:buChar char="-"/>
                      </a:pPr>
                      <a:r>
                        <a:rPr lang="en-GB" sz="1100" dirty="0"/>
                        <a:t>Part-whole model</a:t>
                      </a:r>
                    </a:p>
                    <a:p>
                      <a:pPr marL="285750" indent="-285750">
                        <a:buFontTx/>
                        <a:buChar char="-"/>
                      </a:pPr>
                      <a:r>
                        <a:rPr lang="en-GB" sz="1100" dirty="0"/>
                        <a:t>Write number sentences</a:t>
                      </a:r>
                    </a:p>
                    <a:p>
                      <a:pPr marL="285750" indent="-285750">
                        <a:buFontTx/>
                        <a:buChar char="-"/>
                      </a:pPr>
                      <a:r>
                        <a:rPr lang="en-GB" sz="1100" dirty="0"/>
                        <a:t>Fact families-addition facts</a:t>
                      </a:r>
                    </a:p>
                    <a:p>
                      <a:pPr marL="285750" indent="-285750">
                        <a:buFontTx/>
                        <a:buChar char="-"/>
                      </a:pPr>
                      <a:r>
                        <a:rPr lang="en-GB" sz="1100" dirty="0"/>
                        <a:t>Number bonds</a:t>
                      </a:r>
                      <a:r>
                        <a:rPr lang="en-GB" sz="1100" baseline="0" dirty="0"/>
                        <a:t> within 10</a:t>
                      </a:r>
                    </a:p>
                    <a:p>
                      <a:pPr marL="285750" indent="-285750">
                        <a:buFontTx/>
                        <a:buChar char="-"/>
                      </a:pPr>
                      <a:r>
                        <a:rPr lang="en-GB" sz="1100" baseline="0" dirty="0"/>
                        <a:t>Systematic number bonds within 10</a:t>
                      </a:r>
                    </a:p>
                    <a:p>
                      <a:pPr marL="285750" indent="-285750">
                        <a:buFontTx/>
                        <a:buChar char="-"/>
                      </a:pPr>
                      <a:r>
                        <a:rPr lang="en-GB" sz="1100" baseline="0" dirty="0"/>
                        <a:t>Number bonds to 10</a:t>
                      </a:r>
                    </a:p>
                    <a:p>
                      <a:pPr marL="285750" indent="-285750">
                        <a:buFontTx/>
                        <a:buChar char="-"/>
                      </a:pPr>
                      <a:r>
                        <a:rPr lang="en-GB" sz="1100" baseline="0" dirty="0"/>
                        <a:t>Addition-add together</a:t>
                      </a:r>
                    </a:p>
                    <a:p>
                      <a:pPr marL="285750" indent="-285750">
                        <a:buFontTx/>
                        <a:buChar char="-"/>
                      </a:pPr>
                      <a:r>
                        <a:rPr lang="en-GB" sz="1100" baseline="0" dirty="0"/>
                        <a:t>Addition-add more</a:t>
                      </a:r>
                    </a:p>
                    <a:p>
                      <a:pPr marL="285750" indent="-285750">
                        <a:buFontTx/>
                        <a:buChar char="-"/>
                      </a:pPr>
                      <a:r>
                        <a:rPr lang="en-GB" sz="1100" baseline="0" dirty="0"/>
                        <a:t>Addition problems</a:t>
                      </a:r>
                    </a:p>
                    <a:p>
                      <a:pPr marL="285750" indent="-285750">
                        <a:buFontTx/>
                        <a:buChar char="-"/>
                      </a:pPr>
                      <a:r>
                        <a:rPr lang="en-GB" sz="1100" baseline="0" dirty="0"/>
                        <a:t>Find a part</a:t>
                      </a:r>
                    </a:p>
                    <a:p>
                      <a:pPr marL="285750" indent="-285750">
                        <a:buFontTx/>
                        <a:buChar char="-"/>
                      </a:pPr>
                      <a:r>
                        <a:rPr lang="en-GB" sz="1100" baseline="0" dirty="0"/>
                        <a:t>Fact families-the eight facts</a:t>
                      </a:r>
                    </a:p>
                    <a:p>
                      <a:pPr marL="285750" indent="-285750">
                        <a:buFontTx/>
                        <a:buChar char="-"/>
                      </a:pPr>
                      <a:r>
                        <a:rPr lang="en-GB" sz="1100" baseline="0" dirty="0"/>
                        <a:t>Subtraction-take away/cross out (how many left?)</a:t>
                      </a:r>
                    </a:p>
                    <a:p>
                      <a:pPr marL="285750" indent="-285750">
                        <a:buFontTx/>
                        <a:buChar char="-"/>
                      </a:pPr>
                      <a:r>
                        <a:rPr lang="en-GB" sz="1100" baseline="0" dirty="0"/>
                        <a:t>Subtraction-take away (how many left?)</a:t>
                      </a:r>
                    </a:p>
                    <a:p>
                      <a:pPr marL="285750" indent="-285750">
                        <a:buFontTx/>
                        <a:buChar char="-"/>
                      </a:pPr>
                      <a:r>
                        <a:rPr lang="en-GB" sz="1100" baseline="0" dirty="0"/>
                        <a:t>Subtraction on a number line</a:t>
                      </a:r>
                    </a:p>
                    <a:p>
                      <a:pPr marL="285750" indent="-285750">
                        <a:buFontTx/>
                        <a:buChar char="-"/>
                      </a:pPr>
                      <a:r>
                        <a:rPr lang="en-GB" sz="1100" baseline="0" dirty="0"/>
                        <a:t>Add of subtract 1 or 2</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200" dirty="0"/>
                        <a:t>Recognise and name 3-D shapes</a:t>
                      </a:r>
                    </a:p>
                    <a:p>
                      <a:pPr marL="285750" indent="-285750">
                        <a:buFontTx/>
                        <a:buChar char="-"/>
                      </a:pPr>
                      <a:r>
                        <a:rPr lang="en-GB" sz="1200" dirty="0"/>
                        <a:t>Sort 3-D shapes</a:t>
                      </a:r>
                    </a:p>
                    <a:p>
                      <a:pPr marL="285750" indent="-285750">
                        <a:buFontTx/>
                        <a:buChar char="-"/>
                      </a:pPr>
                      <a:r>
                        <a:rPr lang="en-GB" sz="1200" dirty="0"/>
                        <a:t>Recognise and name 2-D shapes</a:t>
                      </a:r>
                    </a:p>
                    <a:p>
                      <a:pPr marL="285750" indent="-285750">
                        <a:buFontTx/>
                        <a:buChar char="-"/>
                      </a:pPr>
                      <a:r>
                        <a:rPr lang="en-GB" sz="1200" dirty="0"/>
                        <a:t>Sort 2-D</a:t>
                      </a:r>
                      <a:r>
                        <a:rPr lang="en-GB" sz="1200" baseline="0" dirty="0"/>
                        <a:t> shapes</a:t>
                      </a:r>
                    </a:p>
                    <a:p>
                      <a:pPr marL="285750" indent="-285750">
                        <a:buFontTx/>
                        <a:buChar char="-"/>
                      </a:pPr>
                      <a:r>
                        <a:rPr lang="en-GB" sz="1200" baseline="0" dirty="0"/>
                        <a:t>Patterns with 2-D and 3-D shapes</a:t>
                      </a:r>
                      <a:endParaRPr lang="en-GB" sz="12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18</a:t>
            </a:fld>
            <a:endParaRPr lang="en-GB" altLang="en-US" dirty="0"/>
          </a:p>
        </p:txBody>
      </p:sp>
      <p:pic>
        <p:nvPicPr>
          <p:cNvPr id="7" name="Picture 2" descr="Image preview">
            <a:extLst>
              <a:ext uri="{FF2B5EF4-FFF2-40B4-BE49-F238E27FC236}">
                <a16:creationId xmlns:a16="http://schemas.microsoft.com/office/drawing/2014/main" id="{43131ADF-852A-4E48-BB5D-832DAF25C0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375E034E-73F8-1644-88A3-3E0C7B3CDC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39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fontScale="90000"/>
          </a:bodyPr>
          <a:lstStyle/>
          <a:p>
            <a:pPr>
              <a:defRPr/>
            </a:pPr>
            <a:r>
              <a:rPr lang="en-GB" sz="2400" b="1" dirty="0">
                <a:latin typeface="Century Gothic" panose="020B0502020202020204" pitchFamily="34" charset="0"/>
              </a:rPr>
              <a:t>Year 1 Progression in Domains of Knowledge</a:t>
            </a:r>
            <a:r>
              <a:rPr lang="en-GB" sz="2264" b="1" dirty="0">
                <a:latin typeface="Century Gothic" panose="020B0502020202020204" pitchFamily="34" charset="0"/>
              </a:rPr>
              <a:t>1</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401444" y="1620987"/>
          <a:ext cx="8113909" cy="3617505"/>
        </p:xfrm>
        <a:graphic>
          <a:graphicData uri="http://schemas.openxmlformats.org/drawingml/2006/table">
            <a:tbl>
              <a:tblPr/>
              <a:tblGrid>
                <a:gridCol w="1243628">
                  <a:extLst>
                    <a:ext uri="{9D8B030D-6E8A-4147-A177-3AD203B41FA5}">
                      <a16:colId xmlns:a16="http://schemas.microsoft.com/office/drawing/2014/main" val="210943694"/>
                    </a:ext>
                  </a:extLst>
                </a:gridCol>
                <a:gridCol w="1508579">
                  <a:extLst>
                    <a:ext uri="{9D8B030D-6E8A-4147-A177-3AD203B41FA5}">
                      <a16:colId xmlns:a16="http://schemas.microsoft.com/office/drawing/2014/main" val="864309712"/>
                    </a:ext>
                  </a:extLst>
                </a:gridCol>
                <a:gridCol w="1498970">
                  <a:extLst>
                    <a:ext uri="{9D8B030D-6E8A-4147-A177-3AD203B41FA5}">
                      <a16:colId xmlns:a16="http://schemas.microsoft.com/office/drawing/2014/main" val="3913203569"/>
                    </a:ext>
                  </a:extLst>
                </a:gridCol>
                <a:gridCol w="1931366">
                  <a:extLst>
                    <a:ext uri="{9D8B030D-6E8A-4147-A177-3AD203B41FA5}">
                      <a16:colId xmlns:a16="http://schemas.microsoft.com/office/drawing/2014/main" val="2261204431"/>
                    </a:ext>
                  </a:extLst>
                </a:gridCol>
                <a:gridCol w="1931366">
                  <a:extLst>
                    <a:ext uri="{9D8B030D-6E8A-4147-A177-3AD203B41FA5}">
                      <a16:colId xmlns:a16="http://schemas.microsoft.com/office/drawing/2014/main" val="1939347423"/>
                    </a:ext>
                  </a:extLst>
                </a:gridCol>
              </a:tblGrid>
              <a:tr h="302945">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Spring</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931202660"/>
                  </a:ext>
                </a:extLst>
              </a:tr>
              <a:tr h="36188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 (within 20)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Addition and Subtraction (Within 20)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 (within 50)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Length and Height</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Mass and Volume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80790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Count</a:t>
                      </a:r>
                      <a:r>
                        <a:rPr lang="en-GB" sz="900" kern="1200" baseline="0" dirty="0">
                          <a:solidFill>
                            <a:schemeClr val="tx1"/>
                          </a:solidFill>
                          <a:effectLst/>
                          <a:latin typeface="Calibri" panose="020F0502020204030204" pitchFamily="34" charset="0"/>
                          <a:ea typeface="MS PGothic" panose="020B0600070205080204" pitchFamily="34" charset="-128"/>
                          <a:cs typeface="+mn-cs"/>
                        </a:rPr>
                        <a:t> within 20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Understand 10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Understand 11, 12 and 13</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Understand 14, 15 and 16</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Understand 17, 18 and 19</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Understand 20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1 more and 1 less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The number line to 20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Use a number line to 20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Estimate on a number line to 20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Compare numbers to 20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Order numbers to 20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Add by counting on within</a:t>
                      </a:r>
                      <a:r>
                        <a:rPr lang="en-GB" sz="900" baseline="0" dirty="0"/>
                        <a:t> 20</a:t>
                      </a:r>
                    </a:p>
                    <a:p>
                      <a:pPr marL="285750" indent="-285750">
                        <a:buFontTx/>
                        <a:buChar char="-"/>
                      </a:pPr>
                      <a:r>
                        <a:rPr lang="en-GB" sz="900" baseline="0" dirty="0"/>
                        <a:t>Add ones using number bonds</a:t>
                      </a:r>
                    </a:p>
                    <a:p>
                      <a:pPr marL="285750" indent="-285750">
                        <a:buFontTx/>
                        <a:buChar char="-"/>
                      </a:pPr>
                      <a:r>
                        <a:rPr lang="en-GB" sz="900" baseline="0" dirty="0"/>
                        <a:t>Find and make number bonds to 20</a:t>
                      </a:r>
                    </a:p>
                    <a:p>
                      <a:pPr marL="285750" indent="-285750">
                        <a:buFontTx/>
                        <a:buChar char="-"/>
                      </a:pPr>
                      <a:r>
                        <a:rPr lang="en-GB" sz="900" baseline="0" dirty="0"/>
                        <a:t>Doubles</a:t>
                      </a:r>
                    </a:p>
                    <a:p>
                      <a:pPr marL="285750" indent="-285750">
                        <a:buFontTx/>
                        <a:buChar char="-"/>
                      </a:pPr>
                      <a:r>
                        <a:rPr lang="en-GB" sz="900" baseline="0" dirty="0"/>
                        <a:t>Near doubles</a:t>
                      </a:r>
                    </a:p>
                    <a:p>
                      <a:pPr marL="285750" indent="-285750">
                        <a:buFontTx/>
                        <a:buChar char="-"/>
                      </a:pPr>
                      <a:r>
                        <a:rPr lang="en-GB" sz="900" baseline="0" dirty="0"/>
                        <a:t>Subtract ones using number bonds</a:t>
                      </a:r>
                    </a:p>
                    <a:p>
                      <a:pPr marL="285750" indent="-285750">
                        <a:buFontTx/>
                        <a:buChar char="-"/>
                      </a:pPr>
                      <a:r>
                        <a:rPr lang="en-GB" sz="900" baseline="0" dirty="0"/>
                        <a:t>Subtraction-counting back</a:t>
                      </a:r>
                    </a:p>
                    <a:p>
                      <a:pPr marL="285750" indent="-285750">
                        <a:buFontTx/>
                        <a:buChar char="-"/>
                      </a:pPr>
                      <a:r>
                        <a:rPr lang="en-GB" sz="900" baseline="0" dirty="0"/>
                        <a:t>Subtraction-finding the difference</a:t>
                      </a:r>
                    </a:p>
                    <a:p>
                      <a:pPr marL="285750" indent="-285750">
                        <a:buFontTx/>
                        <a:buChar char="-"/>
                      </a:pPr>
                      <a:r>
                        <a:rPr lang="en-GB" sz="900" baseline="0" dirty="0"/>
                        <a:t>Related facts</a:t>
                      </a:r>
                    </a:p>
                    <a:p>
                      <a:pPr marL="285750" indent="-285750">
                        <a:buFontTx/>
                        <a:buChar char="-"/>
                      </a:pPr>
                      <a:r>
                        <a:rPr lang="en-GB" sz="900" baseline="0" dirty="0"/>
                        <a:t>Missing number problems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Count from 20 to 50</a:t>
                      </a:r>
                    </a:p>
                    <a:p>
                      <a:pPr marL="285750" indent="-285750">
                        <a:buFontTx/>
                        <a:buChar char="-"/>
                      </a:pPr>
                      <a:r>
                        <a:rPr lang="en-GB" sz="900" dirty="0"/>
                        <a:t>20, 30, 40 and 50</a:t>
                      </a:r>
                    </a:p>
                    <a:p>
                      <a:pPr marL="285750" indent="-285750">
                        <a:buFontTx/>
                        <a:buChar char="-"/>
                      </a:pPr>
                      <a:r>
                        <a:rPr lang="en-GB" sz="900" dirty="0"/>
                        <a:t>Count by making groups of tens</a:t>
                      </a:r>
                    </a:p>
                    <a:p>
                      <a:pPr marL="285750" indent="-285750">
                        <a:buFontTx/>
                        <a:buChar char="-"/>
                      </a:pPr>
                      <a:r>
                        <a:rPr lang="en-GB" sz="900" dirty="0"/>
                        <a:t>Groups</a:t>
                      </a:r>
                      <a:r>
                        <a:rPr lang="en-GB" sz="900" baseline="0" dirty="0"/>
                        <a:t> of tens and ones</a:t>
                      </a:r>
                    </a:p>
                    <a:p>
                      <a:pPr marL="285750" indent="-285750">
                        <a:buFontTx/>
                        <a:buChar char="-"/>
                      </a:pPr>
                      <a:r>
                        <a:rPr lang="en-GB" sz="900" baseline="0" dirty="0"/>
                        <a:t>Partition into tens and ones</a:t>
                      </a:r>
                    </a:p>
                    <a:p>
                      <a:pPr marL="285750" indent="-285750">
                        <a:buFontTx/>
                        <a:buChar char="-"/>
                      </a:pPr>
                      <a:r>
                        <a:rPr lang="en-GB" sz="900" baseline="0" dirty="0"/>
                        <a:t>The number line to 50</a:t>
                      </a:r>
                    </a:p>
                    <a:p>
                      <a:pPr marL="285750" indent="-285750">
                        <a:buFontTx/>
                        <a:buChar char="-"/>
                      </a:pPr>
                      <a:r>
                        <a:rPr lang="en-GB" sz="900" baseline="0" dirty="0"/>
                        <a:t>Estimate on a number line to 50</a:t>
                      </a:r>
                    </a:p>
                    <a:p>
                      <a:pPr marL="285750" indent="-285750">
                        <a:buFontTx/>
                        <a:buChar char="-"/>
                      </a:pPr>
                      <a:r>
                        <a:rPr lang="en-GB" sz="900" baseline="0" dirty="0"/>
                        <a:t>1 more, 1 less</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Compare lengths</a:t>
                      </a:r>
                      <a:r>
                        <a:rPr lang="en-GB" sz="900" baseline="0" dirty="0"/>
                        <a:t> and heights</a:t>
                      </a:r>
                    </a:p>
                    <a:p>
                      <a:pPr marL="285750" indent="-285750">
                        <a:buFontTx/>
                        <a:buChar char="-"/>
                      </a:pPr>
                      <a:r>
                        <a:rPr lang="en-GB" sz="900" baseline="0" dirty="0"/>
                        <a:t>Measure length using objects</a:t>
                      </a:r>
                    </a:p>
                    <a:p>
                      <a:pPr marL="285750" indent="-285750">
                        <a:buFontTx/>
                        <a:buChar char="-"/>
                      </a:pPr>
                      <a:r>
                        <a:rPr lang="en-GB" sz="900" baseline="0" dirty="0"/>
                        <a:t>Measure length in centimetres</a:t>
                      </a:r>
                    </a:p>
                    <a:p>
                      <a:pPr marL="285750" indent="-285750">
                        <a:buFontTx/>
                        <a:buChar char="-"/>
                      </a:pP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Heavier and lighter</a:t>
                      </a:r>
                    </a:p>
                    <a:p>
                      <a:pPr marL="285750" indent="-285750">
                        <a:buFontTx/>
                        <a:buChar char="-"/>
                      </a:pPr>
                      <a:r>
                        <a:rPr lang="en-GB" sz="900" dirty="0"/>
                        <a:t>Measure</a:t>
                      </a:r>
                      <a:r>
                        <a:rPr lang="en-GB" sz="900" baseline="0" dirty="0"/>
                        <a:t> mass</a:t>
                      </a:r>
                    </a:p>
                    <a:p>
                      <a:pPr marL="285750" indent="-285750">
                        <a:buFontTx/>
                        <a:buChar char="-"/>
                      </a:pPr>
                      <a:r>
                        <a:rPr lang="en-GB" sz="900" baseline="0" dirty="0"/>
                        <a:t>Compare mass</a:t>
                      </a:r>
                    </a:p>
                    <a:p>
                      <a:pPr marL="285750" indent="-285750">
                        <a:buFontTx/>
                        <a:buChar char="-"/>
                      </a:pPr>
                      <a:r>
                        <a:rPr lang="en-GB" sz="900" baseline="0" dirty="0"/>
                        <a:t>Full and empty</a:t>
                      </a:r>
                    </a:p>
                    <a:p>
                      <a:pPr marL="285750" indent="-285750">
                        <a:buFontTx/>
                        <a:buChar char="-"/>
                      </a:pPr>
                      <a:r>
                        <a:rPr lang="en-GB" sz="900" baseline="0" dirty="0"/>
                        <a:t>Compare volume</a:t>
                      </a:r>
                    </a:p>
                    <a:p>
                      <a:pPr marL="285750" indent="-285750">
                        <a:buFontTx/>
                        <a:buChar char="-"/>
                      </a:pPr>
                      <a:r>
                        <a:rPr lang="en-GB" sz="900" baseline="0" dirty="0"/>
                        <a:t>Measure capacity</a:t>
                      </a:r>
                    </a:p>
                    <a:p>
                      <a:pPr marL="285750" indent="-285750">
                        <a:buFontTx/>
                        <a:buChar char="-"/>
                      </a:pPr>
                      <a:r>
                        <a:rPr lang="en-GB" sz="900" baseline="0" dirty="0"/>
                        <a:t>Compare capacity</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19</a:t>
            </a:fld>
            <a:endParaRPr lang="en-GB" altLang="en-US" dirty="0"/>
          </a:p>
        </p:txBody>
      </p:sp>
      <p:pic>
        <p:nvPicPr>
          <p:cNvPr id="7" name="Picture 2" descr="Image preview">
            <a:extLst>
              <a:ext uri="{FF2B5EF4-FFF2-40B4-BE49-F238E27FC236}">
                <a16:creationId xmlns:a16="http://schemas.microsoft.com/office/drawing/2014/main" id="{EB92AA1E-62D0-C745-9B72-237F008FB3C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920C4BB0-5617-6746-87AF-B3EFCD6DA4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2306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fontScale="90000"/>
          </a:bodyPr>
          <a:lstStyle/>
          <a:p>
            <a:pPr>
              <a:defRPr/>
            </a:pPr>
            <a:r>
              <a:rPr lang="en-GB" sz="2400" b="1" dirty="0">
                <a:latin typeface="Century Gothic" panose="020B0502020202020204" pitchFamily="34" charset="0"/>
              </a:rPr>
              <a:t>Year 1 Progression in Domains of Knowledge</a:t>
            </a:r>
            <a:endParaRPr lang="en-GB" sz="2264" b="1" dirty="0">
              <a:latin typeface="Century Gothic" panose="020B0502020202020204" pitchFamily="34" charset="0"/>
            </a:endParaRP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09085" y="1620986"/>
          <a:ext cx="8647771" cy="3480345"/>
        </p:xfrm>
        <a:graphic>
          <a:graphicData uri="http://schemas.openxmlformats.org/drawingml/2006/table">
            <a:tbl>
              <a:tblPr/>
              <a:tblGrid>
                <a:gridCol w="1239242">
                  <a:extLst>
                    <a:ext uri="{9D8B030D-6E8A-4147-A177-3AD203B41FA5}">
                      <a16:colId xmlns:a16="http://schemas.microsoft.com/office/drawing/2014/main" val="210943694"/>
                    </a:ext>
                  </a:extLst>
                </a:gridCol>
                <a:gridCol w="1269802">
                  <a:extLst>
                    <a:ext uri="{9D8B030D-6E8A-4147-A177-3AD203B41FA5}">
                      <a16:colId xmlns:a16="http://schemas.microsoft.com/office/drawing/2014/main" val="864309712"/>
                    </a:ext>
                  </a:extLst>
                </a:gridCol>
                <a:gridCol w="1261714">
                  <a:extLst>
                    <a:ext uri="{9D8B030D-6E8A-4147-A177-3AD203B41FA5}">
                      <a16:colId xmlns:a16="http://schemas.microsoft.com/office/drawing/2014/main" val="3913203569"/>
                    </a:ext>
                  </a:extLst>
                </a:gridCol>
                <a:gridCol w="1625671">
                  <a:extLst>
                    <a:ext uri="{9D8B030D-6E8A-4147-A177-3AD203B41FA5}">
                      <a16:colId xmlns:a16="http://schemas.microsoft.com/office/drawing/2014/main" val="2261204431"/>
                    </a:ext>
                  </a:extLst>
                </a:gridCol>
                <a:gridCol w="1625671">
                  <a:extLst>
                    <a:ext uri="{9D8B030D-6E8A-4147-A177-3AD203B41FA5}">
                      <a16:colId xmlns:a16="http://schemas.microsoft.com/office/drawing/2014/main" val="1419669929"/>
                    </a:ext>
                  </a:extLst>
                </a:gridCol>
                <a:gridCol w="1625671">
                  <a:extLst>
                    <a:ext uri="{9D8B030D-6E8A-4147-A177-3AD203B41FA5}">
                      <a16:colId xmlns:a16="http://schemas.microsoft.com/office/drawing/2014/main" val="3621438490"/>
                    </a:ext>
                  </a:extLst>
                </a:gridCol>
              </a:tblGrid>
              <a:tr h="302945">
                <a:tc gridSpan="6">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Summer</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931202660"/>
                  </a:ext>
                </a:extLst>
              </a:tr>
              <a:tr h="36188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Position and direction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 (within 100)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Money</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Time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72654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Count in 2s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Count in 10s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Count in 5s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Recognise equal groups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Add equal groups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Make arrays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Make doubles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Make equal groups-grouping</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Make equal groups-sharing</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9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Recognise a</a:t>
                      </a:r>
                      <a:r>
                        <a:rPr lang="en-GB" sz="900" baseline="0" dirty="0"/>
                        <a:t> half of an object or a shape</a:t>
                      </a:r>
                    </a:p>
                    <a:p>
                      <a:pPr marL="285750" indent="-285750">
                        <a:buFontTx/>
                        <a:buChar char="-"/>
                      </a:pPr>
                      <a:r>
                        <a:rPr lang="en-GB" sz="900" baseline="0" dirty="0"/>
                        <a:t>Find a half of an object or a shape</a:t>
                      </a:r>
                    </a:p>
                    <a:p>
                      <a:pPr marL="285750" indent="-285750">
                        <a:buFontTx/>
                        <a:buChar char="-"/>
                      </a:pPr>
                      <a:r>
                        <a:rPr lang="en-GB" sz="900" baseline="0" dirty="0"/>
                        <a:t>Recognise half of a quantity</a:t>
                      </a:r>
                    </a:p>
                    <a:p>
                      <a:pPr marL="285750" indent="-285750">
                        <a:buFontTx/>
                        <a:buChar char="-"/>
                      </a:pPr>
                      <a:r>
                        <a:rPr lang="en-GB" sz="900" baseline="0" dirty="0"/>
                        <a:t>Find a half of a quantity</a:t>
                      </a:r>
                    </a:p>
                    <a:p>
                      <a:pPr marL="285750" indent="-285750">
                        <a:buFontTx/>
                        <a:buChar char="-"/>
                      </a:pPr>
                      <a:r>
                        <a:rPr lang="en-GB" sz="900" baseline="0" dirty="0"/>
                        <a:t>Recognise a quarter of an object or a shape</a:t>
                      </a:r>
                    </a:p>
                    <a:p>
                      <a:pPr marL="285750" indent="-285750">
                        <a:buFontTx/>
                        <a:buChar char="-"/>
                      </a:pPr>
                      <a:r>
                        <a:rPr lang="en-GB" sz="900" baseline="0" dirty="0"/>
                        <a:t>Find a quarter of an object or a shape</a:t>
                      </a:r>
                    </a:p>
                    <a:p>
                      <a:pPr marL="285750" indent="-285750">
                        <a:buFontTx/>
                        <a:buChar char="-"/>
                      </a:pPr>
                      <a:r>
                        <a:rPr lang="en-GB" sz="900" baseline="0" dirty="0"/>
                        <a:t>Recognise a quarter of a quantity</a:t>
                      </a:r>
                    </a:p>
                    <a:p>
                      <a:pPr marL="285750" indent="-285750">
                        <a:buFontTx/>
                        <a:buChar char="-"/>
                      </a:pPr>
                      <a:r>
                        <a:rPr lang="en-GB" sz="900" baseline="0" dirty="0"/>
                        <a:t>Find a quarter of a quantity</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Describe turns</a:t>
                      </a:r>
                    </a:p>
                    <a:p>
                      <a:pPr marL="285750" indent="-285750">
                        <a:buFontTx/>
                        <a:buChar char="-"/>
                      </a:pPr>
                      <a:r>
                        <a:rPr lang="en-GB" sz="900" dirty="0"/>
                        <a:t>Describe</a:t>
                      </a:r>
                      <a:r>
                        <a:rPr lang="en-GB" sz="900" baseline="0" dirty="0"/>
                        <a:t> </a:t>
                      </a:r>
                      <a:r>
                        <a:rPr lang="en-GB" sz="900" dirty="0"/>
                        <a:t>position-left</a:t>
                      </a:r>
                      <a:r>
                        <a:rPr lang="en-GB" sz="900" baseline="0" dirty="0"/>
                        <a:t> and right</a:t>
                      </a:r>
                    </a:p>
                    <a:p>
                      <a:pPr marL="285750" indent="-285750">
                        <a:buFontTx/>
                        <a:buChar char="-"/>
                      </a:pPr>
                      <a:r>
                        <a:rPr lang="en-GB" sz="900" baseline="0" dirty="0"/>
                        <a:t>Describe position-forwards and backwards</a:t>
                      </a:r>
                    </a:p>
                    <a:p>
                      <a:pPr marL="285750" indent="-285750">
                        <a:buFontTx/>
                        <a:buChar char="-"/>
                      </a:pPr>
                      <a:r>
                        <a:rPr lang="en-GB" sz="900" baseline="0" dirty="0"/>
                        <a:t>Describe position-above and below</a:t>
                      </a:r>
                    </a:p>
                    <a:p>
                      <a:pPr marL="285750" indent="-285750">
                        <a:buFontTx/>
                        <a:buChar char="-"/>
                      </a:pPr>
                      <a:r>
                        <a:rPr lang="en-GB" sz="900" baseline="0" dirty="0"/>
                        <a:t>Ordinal numbers</a:t>
                      </a:r>
                    </a:p>
                    <a:p>
                      <a:pPr marL="285750" indent="-285750">
                        <a:buFontTx/>
                        <a:buChar char="-"/>
                      </a:pPr>
                      <a:endParaRPr lang="en-GB" sz="900" baseline="0" dirty="0"/>
                    </a:p>
                    <a:p>
                      <a:pPr marL="285750" indent="-285750">
                        <a:buFontTx/>
                        <a:buChar char="-"/>
                      </a:pP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Count from 50 to 100</a:t>
                      </a:r>
                    </a:p>
                    <a:p>
                      <a:pPr marL="285750" indent="-285750">
                        <a:buFontTx/>
                        <a:buChar char="-"/>
                      </a:pPr>
                      <a:r>
                        <a:rPr lang="en-GB" sz="900" dirty="0"/>
                        <a:t>Tens to 100</a:t>
                      </a:r>
                    </a:p>
                    <a:p>
                      <a:pPr marL="285750" indent="-285750">
                        <a:buFontTx/>
                        <a:buChar char="-"/>
                      </a:pPr>
                      <a:r>
                        <a:rPr lang="en-GB" sz="900" dirty="0"/>
                        <a:t>Partition into</a:t>
                      </a:r>
                      <a:r>
                        <a:rPr lang="en-GB" sz="900" baseline="0" dirty="0"/>
                        <a:t> tens and ones</a:t>
                      </a:r>
                    </a:p>
                    <a:p>
                      <a:pPr marL="285750" indent="-285750">
                        <a:buFontTx/>
                        <a:buChar char="-"/>
                      </a:pPr>
                      <a:r>
                        <a:rPr lang="en-GB" sz="900" baseline="0" dirty="0"/>
                        <a:t>The number line to 100</a:t>
                      </a:r>
                    </a:p>
                    <a:p>
                      <a:pPr marL="285750" indent="-285750">
                        <a:buFontTx/>
                        <a:buChar char="-"/>
                      </a:pPr>
                      <a:r>
                        <a:rPr lang="en-GB" sz="900" baseline="0" dirty="0"/>
                        <a:t>1 more, 1 less</a:t>
                      </a:r>
                    </a:p>
                    <a:p>
                      <a:pPr marL="285750" indent="-285750">
                        <a:buFontTx/>
                        <a:buChar char="-"/>
                      </a:pPr>
                      <a:r>
                        <a:rPr lang="en-GB" sz="900" baseline="0" dirty="0"/>
                        <a:t>Compare numbers with the same number of tens</a:t>
                      </a:r>
                    </a:p>
                    <a:p>
                      <a:pPr marL="285750" indent="-285750">
                        <a:buFontTx/>
                        <a:buChar char="-"/>
                      </a:pPr>
                      <a:r>
                        <a:rPr lang="en-GB" sz="900" baseline="0" dirty="0"/>
                        <a:t>Compare any two numbers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Unitising</a:t>
                      </a:r>
                    </a:p>
                    <a:p>
                      <a:pPr marL="285750" indent="-285750">
                        <a:buFontTx/>
                        <a:buChar char="-"/>
                      </a:pPr>
                      <a:r>
                        <a:rPr lang="en-GB" sz="900" dirty="0"/>
                        <a:t>Recognise coins</a:t>
                      </a:r>
                    </a:p>
                    <a:p>
                      <a:pPr marL="285750" indent="-285750">
                        <a:buFontTx/>
                        <a:buChar char="-"/>
                      </a:pPr>
                      <a:r>
                        <a:rPr lang="en-GB" sz="900" dirty="0"/>
                        <a:t>Recognise</a:t>
                      </a:r>
                      <a:r>
                        <a:rPr lang="en-GB" sz="900" baseline="0" dirty="0"/>
                        <a:t> notes</a:t>
                      </a:r>
                    </a:p>
                    <a:p>
                      <a:pPr marL="285750" indent="-285750">
                        <a:buFontTx/>
                        <a:buChar char="-"/>
                      </a:pPr>
                      <a:r>
                        <a:rPr lang="en-GB" sz="900" baseline="0" dirty="0"/>
                        <a:t>Count in coins</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Before and after</a:t>
                      </a:r>
                    </a:p>
                    <a:p>
                      <a:pPr marL="285750" indent="-285750">
                        <a:buFontTx/>
                        <a:buChar char="-"/>
                      </a:pPr>
                      <a:r>
                        <a:rPr lang="en-GB" sz="900" dirty="0"/>
                        <a:t>Days of the week</a:t>
                      </a:r>
                    </a:p>
                    <a:p>
                      <a:pPr marL="285750" indent="-285750">
                        <a:buFontTx/>
                        <a:buChar char="-"/>
                      </a:pPr>
                      <a:r>
                        <a:rPr lang="en-GB" sz="900" dirty="0"/>
                        <a:t>Months of the year</a:t>
                      </a:r>
                    </a:p>
                    <a:p>
                      <a:pPr marL="285750" indent="-285750">
                        <a:buFontTx/>
                        <a:buChar char="-"/>
                      </a:pPr>
                      <a:r>
                        <a:rPr lang="en-GB" sz="900" dirty="0"/>
                        <a:t>Hours, minutes and seconds</a:t>
                      </a:r>
                    </a:p>
                    <a:p>
                      <a:pPr marL="285750" indent="-285750">
                        <a:buFontTx/>
                        <a:buChar char="-"/>
                      </a:pPr>
                      <a:r>
                        <a:rPr lang="en-GB" sz="900" dirty="0"/>
                        <a:t>Tell the time to the hour</a:t>
                      </a:r>
                    </a:p>
                    <a:p>
                      <a:pPr marL="285750" indent="-285750">
                        <a:buFontTx/>
                        <a:buChar char="-"/>
                      </a:pPr>
                      <a:r>
                        <a:rPr lang="en-GB" sz="900" dirty="0"/>
                        <a:t>Tell</a:t>
                      </a:r>
                      <a:r>
                        <a:rPr lang="en-GB" sz="900" baseline="0" dirty="0"/>
                        <a:t> the time to the half hour</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20</a:t>
            </a:fld>
            <a:endParaRPr lang="en-GB" altLang="en-US" dirty="0"/>
          </a:p>
        </p:txBody>
      </p:sp>
      <p:pic>
        <p:nvPicPr>
          <p:cNvPr id="7" name="Picture 2" descr="Image preview">
            <a:extLst>
              <a:ext uri="{FF2B5EF4-FFF2-40B4-BE49-F238E27FC236}">
                <a16:creationId xmlns:a16="http://schemas.microsoft.com/office/drawing/2014/main" id="{D978E0BC-9372-2448-99A9-EBF82E7962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C9075381-4CFB-9B48-A036-6E1082CB8D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2457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E5E46A9-B0DC-2F9F-B043-1337CB3036F7}"/>
              </a:ext>
            </a:extLst>
          </p:cNvPr>
          <p:cNvGraphicFramePr>
            <a:graphicFrameLocks noGrp="1"/>
          </p:cNvGraphicFramePr>
          <p:nvPr>
            <p:ph idx="1"/>
            <p:extLst/>
          </p:nvPr>
        </p:nvGraphicFramePr>
        <p:xfrm>
          <a:off x="159133" y="1127721"/>
          <a:ext cx="8825734" cy="4588134"/>
        </p:xfrm>
        <a:graphic>
          <a:graphicData uri="http://schemas.openxmlformats.org/drawingml/2006/table">
            <a:tbl>
              <a:tblPr/>
              <a:tblGrid>
                <a:gridCol w="2985693">
                  <a:extLst>
                    <a:ext uri="{9D8B030D-6E8A-4147-A177-3AD203B41FA5}">
                      <a16:colId xmlns:a16="http://schemas.microsoft.com/office/drawing/2014/main" val="488170885"/>
                    </a:ext>
                  </a:extLst>
                </a:gridCol>
                <a:gridCol w="5840041">
                  <a:extLst>
                    <a:ext uri="{9D8B030D-6E8A-4147-A177-3AD203B41FA5}">
                      <a16:colId xmlns:a16="http://schemas.microsoft.com/office/drawing/2014/main" val="3928805418"/>
                    </a:ext>
                  </a:extLst>
                </a:gridCol>
              </a:tblGrid>
              <a:tr h="242903">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4032983145"/>
                  </a:ext>
                </a:extLst>
              </a:tr>
              <a:tr h="20831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Working Scientifically Progression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28587128"/>
                  </a:ext>
                </a:extLst>
              </a:tr>
              <a:tr h="42576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Asking and Answering Questions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Use everyday language/begin to use simple scientific words to ask or answer a scientific question.</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455328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Begin to say what might happen in an investigation.</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8608290"/>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Observations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Observe objects, materials and living things and describe what they see.</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0526467"/>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Equipment and Measurements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Use simple, nonstandard equipment and measurements in a practical task</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2452499"/>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Identifying and Classifying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Sort and group objects, materials and living things, with help, according to simple observational features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6479341"/>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Engaging in Practical Enquiry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Follow instructions to complete a simple test individually or in a group</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6217692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Recording and Reporting Findings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Begin to record simple data. </a:t>
                      </a:r>
                      <a:r>
                        <a:rPr lang="en-GB" sz="1200" kern="1200" dirty="0">
                          <a:solidFill>
                            <a:schemeClr val="tx1"/>
                          </a:solidFill>
                          <a:effectLst/>
                          <a:latin typeface="+mn-lt"/>
                          <a:ea typeface="+mn-ea"/>
                          <a:cs typeface="+mn-cs"/>
                        </a:rPr>
                        <a:t>Talk about their findings and explain what they have found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68153316"/>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Drawing Conclusions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Explain, with help, what they think they have found out.</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38906374"/>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Analysing Data: Evaluating and raising further questions and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Use every day or simple scientific language to ask and/or answer a question on given data</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80196380"/>
                  </a:ext>
                </a:extLst>
              </a:tr>
            </a:tbl>
          </a:graphicData>
        </a:graphic>
      </p:graphicFrame>
      <p:sp>
        <p:nvSpPr>
          <p:cNvPr id="8" name="Title 1">
            <a:extLst>
              <a:ext uri="{FF2B5EF4-FFF2-40B4-BE49-F238E27FC236}">
                <a16:creationId xmlns:a16="http://schemas.microsoft.com/office/drawing/2014/main" id="{ABD6D7A3-83D5-9B23-B327-AF1512B473B7}"/>
              </a:ext>
            </a:extLst>
          </p:cNvPr>
          <p:cNvSpPr>
            <a:spLocks noGrp="1"/>
          </p:cNvSpPr>
          <p:nvPr>
            <p:ph type="title"/>
          </p:nvPr>
        </p:nvSpPr>
        <p:spPr>
          <a:xfrm>
            <a:off x="258715" y="171450"/>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521505" y="976295"/>
          <a:ext cx="8100989" cy="4805075"/>
        </p:xfrm>
        <a:graphic>
          <a:graphicData uri="http://schemas.openxmlformats.org/drawingml/2006/table">
            <a:tbl>
              <a:tblPr/>
              <a:tblGrid>
                <a:gridCol w="1867370">
                  <a:extLst>
                    <a:ext uri="{9D8B030D-6E8A-4147-A177-3AD203B41FA5}">
                      <a16:colId xmlns:a16="http://schemas.microsoft.com/office/drawing/2014/main" val="1003302530"/>
                    </a:ext>
                  </a:extLst>
                </a:gridCol>
                <a:gridCol w="1943422">
                  <a:extLst>
                    <a:ext uri="{9D8B030D-6E8A-4147-A177-3AD203B41FA5}">
                      <a16:colId xmlns:a16="http://schemas.microsoft.com/office/drawing/2014/main" val="478540876"/>
                    </a:ext>
                  </a:extLst>
                </a:gridCol>
                <a:gridCol w="2077873">
                  <a:extLst>
                    <a:ext uri="{9D8B030D-6E8A-4147-A177-3AD203B41FA5}">
                      <a16:colId xmlns:a16="http://schemas.microsoft.com/office/drawing/2014/main" val="1426055967"/>
                    </a:ext>
                  </a:extLst>
                </a:gridCol>
                <a:gridCol w="2212324">
                  <a:extLst>
                    <a:ext uri="{9D8B030D-6E8A-4147-A177-3AD203B41FA5}">
                      <a16:colId xmlns:a16="http://schemas.microsoft.com/office/drawing/2014/main" val="779650668"/>
                    </a:ext>
                  </a:extLst>
                </a:gridCol>
              </a:tblGrid>
              <a:tr h="39582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Computing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533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Computer Science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Information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Digital Literacy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E-Safety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extLst>
                  <a:ext uri="{0D108BD9-81ED-4DB2-BD59-A6C34878D82A}">
                    <a16:rowId xmlns:a16="http://schemas.microsoft.com/office/drawing/2014/main" val="3496808766"/>
                  </a:ext>
                </a:extLst>
              </a:tr>
              <a:tr h="38559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Coding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Understand what algorithms are and to write their own.</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Know how to work out what is wrong with a simple algorithm when the steps are out of order, e.g. The Wrong Sandwich in Purple Mash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Be able to make good guesses of what is </a:t>
                      </a:r>
                    </a:p>
                    <a:p>
                      <a:r>
                        <a:rPr lang="en-GB" sz="1200" kern="1200" dirty="0">
                          <a:solidFill>
                            <a:schemeClr val="tx1"/>
                          </a:solidFill>
                          <a:effectLst/>
                          <a:latin typeface="+mn-lt"/>
                          <a:ea typeface="+mn-ea"/>
                          <a:cs typeface="+mn-cs"/>
                        </a:rPr>
                        <a:t>going to happen in a program. For example, where the turtle might go.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Create and debug simple programs.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dirty="0"/>
                        <a:t>Maze explorers</a:t>
                      </a:r>
                    </a:p>
                    <a:p>
                      <a:endParaRPr lang="en-GB" sz="1200" b="1" dirty="0"/>
                    </a:p>
                    <a:p>
                      <a:r>
                        <a:rPr lang="en-GB" sz="1200" dirty="0"/>
                        <a:t>Know how to create a basic set of instructions</a:t>
                      </a:r>
                    </a:p>
                    <a:p>
                      <a:endParaRPr lang="en-GB" sz="1200" dirty="0"/>
                    </a:p>
                    <a:p>
                      <a:r>
                        <a:rPr lang="en-GB" sz="1200" dirty="0"/>
                        <a:t>Understand what an algorithm is and how they are used</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kern="1200" dirty="0">
                          <a:solidFill>
                            <a:schemeClr val="tx1"/>
                          </a:solidFill>
                          <a:effectLst/>
                          <a:latin typeface="+mn-lt"/>
                          <a:ea typeface="MS PGothic" panose="020B0600070205080204" pitchFamily="34" charset="-128"/>
                          <a:cs typeface="+mn-cs"/>
                        </a:rPr>
                        <a:t>Word</a:t>
                      </a:r>
                    </a:p>
                    <a:p>
                      <a:endParaRPr lang="en-GB" sz="1200" dirty="0">
                        <a:latin typeface="+mn-lt"/>
                      </a:endParaRPr>
                    </a:p>
                    <a:p>
                      <a:r>
                        <a:rPr lang="en-GB" sz="1200" dirty="0">
                          <a:latin typeface="+mn-lt"/>
                        </a:rPr>
                        <a:t>Can access word and insert text.</a:t>
                      </a:r>
                    </a:p>
                    <a:p>
                      <a:endParaRPr lang="en-GB" sz="1200" dirty="0">
                        <a:latin typeface="+mn-lt"/>
                      </a:endParaRPr>
                    </a:p>
                    <a:p>
                      <a:r>
                        <a:rPr lang="en-GB" sz="1200" dirty="0">
                          <a:latin typeface="+mn-lt"/>
                        </a:rPr>
                        <a:t>Edit text and add capital letters.</a:t>
                      </a:r>
                    </a:p>
                    <a:p>
                      <a:endParaRPr lang="en-GB" sz="1200" dirty="0">
                        <a:latin typeface="+mn-lt"/>
                      </a:endParaRPr>
                    </a:p>
                    <a:p>
                      <a:r>
                        <a:rPr lang="en-GB" sz="1200" dirty="0">
                          <a:latin typeface="+mn-lt"/>
                        </a:rPr>
                        <a:t>Know the function of the undo and redo button</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indent="0">
                        <a:buFont typeface="Arial" panose="020B0604020202020204" pitchFamily="34" charset="0"/>
                        <a:buNone/>
                      </a:pPr>
                      <a:r>
                        <a:rPr lang="en-GB" sz="1200" dirty="0"/>
                        <a:t>What a computer is and how they can be dangerous.</a:t>
                      </a:r>
                    </a:p>
                    <a:p>
                      <a:pPr marL="0" indent="0">
                        <a:buFont typeface="Arial" panose="020B0604020202020204" pitchFamily="34" charset="0"/>
                        <a:buNone/>
                      </a:pPr>
                      <a:endParaRPr lang="en-GB" sz="1200" dirty="0"/>
                    </a:p>
                    <a:p>
                      <a:pPr marL="0" indent="0">
                        <a:buFont typeface="Arial" panose="020B0604020202020204" pitchFamily="34" charset="0"/>
                        <a:buNone/>
                      </a:pPr>
                      <a:r>
                        <a:rPr lang="en-GB" sz="1200" dirty="0"/>
                        <a:t>Why it is important to keep personal information safe</a:t>
                      </a:r>
                    </a:p>
                    <a:p>
                      <a:pPr marL="0" indent="0">
                        <a:buFont typeface="Arial" panose="020B0604020202020204" pitchFamily="34" charset="0"/>
                        <a:buNone/>
                      </a:pPr>
                      <a:endParaRPr lang="en-GB" sz="1200" dirty="0"/>
                    </a:p>
                    <a:p>
                      <a:pPr marL="0" indent="0">
                        <a:buFont typeface="Arial" panose="020B0604020202020204" pitchFamily="34" charset="0"/>
                        <a:buNone/>
                      </a:pPr>
                      <a:r>
                        <a:rPr lang="en-GB" sz="1200" dirty="0"/>
                        <a:t>What to do if we see something we shouldn’t</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9545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4" y="976295"/>
          <a:ext cx="8726830" cy="4813293"/>
        </p:xfrm>
        <a:graphic>
          <a:graphicData uri="http://schemas.openxmlformats.org/drawingml/2006/table">
            <a:tbl>
              <a:tblPr/>
              <a:tblGrid>
                <a:gridCol w="2184906">
                  <a:extLst>
                    <a:ext uri="{9D8B030D-6E8A-4147-A177-3AD203B41FA5}">
                      <a16:colId xmlns:a16="http://schemas.microsoft.com/office/drawing/2014/main" val="1003302530"/>
                    </a:ext>
                  </a:extLst>
                </a:gridCol>
                <a:gridCol w="1942845">
                  <a:extLst>
                    <a:ext uri="{9D8B030D-6E8A-4147-A177-3AD203B41FA5}">
                      <a16:colId xmlns:a16="http://schemas.microsoft.com/office/drawing/2014/main" val="478540876"/>
                    </a:ext>
                  </a:extLst>
                </a:gridCol>
                <a:gridCol w="2504449">
                  <a:extLst>
                    <a:ext uri="{9D8B030D-6E8A-4147-A177-3AD203B41FA5}">
                      <a16:colId xmlns:a16="http://schemas.microsoft.com/office/drawing/2014/main" val="1426055967"/>
                    </a:ext>
                  </a:extLst>
                </a:gridCol>
                <a:gridCol w="2094630">
                  <a:extLst>
                    <a:ext uri="{9D8B030D-6E8A-4147-A177-3AD203B41FA5}">
                      <a16:colId xmlns:a16="http://schemas.microsoft.com/office/drawing/2014/main" val="779650668"/>
                    </a:ext>
                  </a:extLst>
                </a:gridCol>
              </a:tblGrid>
              <a:tr h="218521">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mn-lt"/>
                          <a:ea typeface="MS PGothic" panose="020B0600070205080204" pitchFamily="34" charset="-128"/>
                        </a:rPr>
                        <a:t>Physical Education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Games and 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Dance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Gymnastics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extLst>
                  <a:ext uri="{0D108BD9-81ED-4DB2-BD59-A6C34878D82A}">
                    <a16:rowId xmlns:a16="http://schemas.microsoft.com/office/drawing/2014/main" val="3496808766"/>
                  </a:ext>
                </a:extLst>
              </a:tr>
              <a:tr h="4103709">
                <a:tc>
                  <a:txBody>
                    <a:bodyPr/>
                    <a:lstStyle/>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Use the terms ‘opponent’ and ‘team-mate’.</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Use rolling, hitting, running, jumping, catching and kicking skills in combination.</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Develop tactics.</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Lead others when appropriate.</a:t>
                      </a:r>
                      <a:endParaRPr lang="en-GB" sz="1200" dirty="0">
                        <a:effectLst/>
                        <a:latin typeface="Times New Roman" panose="02020603050405020304" pitchFamily="18" charset="0"/>
                        <a:ea typeface="Times New Roman" panose="02020603050405020304" pitchFamily="18" charset="0"/>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Copy and remember moves and positions.</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Move with careful control and coordination.</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Link two or more actions to perform a sequence.</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Choose movements to communicate a mood, feeling or idea.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solidFill>
                            <a:srgbClr val="222222"/>
                          </a:solidFill>
                          <a:effectLst/>
                          <a:latin typeface="Calibri" panose="020F0502020204030204" pitchFamily="34" charset="0"/>
                          <a:ea typeface="Times New Roman" panose="02020603050405020304" pitchFamily="18" charset="0"/>
                        </a:rPr>
                        <a:t>• To perform dance sequences travelling across pathways.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Copy and remember actions.</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Move with some control and awareness of space.</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Link two or more actions to make a sequence.</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Show contrasts (such as small/tall, straight/curved and wide/narrow).</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Travel by rolling forwards, backwards and sideways. </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Hold a position whilst balancing on different points of the body.</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Climb safely on equipment.</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Stretch and curl to develop flexibility.</a:t>
                      </a:r>
                      <a:endParaRPr lang="en-GB" sz="1200" dirty="0">
                        <a:effectLst/>
                        <a:latin typeface="Times New Roman" panose="02020603050405020304" pitchFamily="18" charset="0"/>
                        <a:ea typeface="Times New Roman" panose="02020603050405020304" pitchFamily="18" charset="0"/>
                      </a:endParaRPr>
                    </a:p>
                    <a:p>
                      <a:pPr>
                        <a:spcAft>
                          <a:spcPts val="0"/>
                        </a:spcAft>
                      </a:pPr>
                      <a:r>
                        <a:rPr lang="en-GB" sz="1200" dirty="0">
                          <a:solidFill>
                            <a:srgbClr val="222222"/>
                          </a:solidFill>
                          <a:effectLst/>
                          <a:latin typeface="Calibri" panose="020F0502020204030204" pitchFamily="34" charset="0"/>
                          <a:ea typeface="Times New Roman" panose="02020603050405020304" pitchFamily="18" charset="0"/>
                        </a:rPr>
                        <a:t>• Jump in a variety of ways and land with increasing control and balance.</a:t>
                      </a:r>
                      <a:endParaRPr lang="en-GB" sz="1200" dirty="0">
                        <a:effectLst/>
                        <a:latin typeface="Times New Roman" panose="02020603050405020304" pitchFamily="18" charset="0"/>
                        <a:ea typeface="Times New Roman" panose="02020603050405020304" pitchFamily="18" charset="0"/>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222222"/>
                          </a:solidFill>
                          <a:effectLst/>
                          <a:latin typeface="Calibri" panose="020F0502020204030204" pitchFamily="34" charset="0"/>
                          <a:ea typeface="Times New Roman" panose="02020603050405020304" pitchFamily="18" charset="0"/>
                        </a:rPr>
                        <a:t>• To demonstrate throwing underarm with some accuracy.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222222"/>
                          </a:solidFill>
                          <a:effectLst/>
                          <a:latin typeface="Calibri" panose="020F0502020204030204" pitchFamily="34" charset="0"/>
                          <a:ea typeface="Times New Roman" panose="02020603050405020304" pitchFamily="18" charset="0"/>
                        </a:rPr>
                        <a:t>• To demonstrate jumping as far as possible and landing safely with control.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222222"/>
                          </a:solidFill>
                          <a:effectLst/>
                          <a:latin typeface="Calibri" panose="020F0502020204030204" pitchFamily="34" charset="0"/>
                          <a:ea typeface="Times New Roman" panose="02020603050405020304" pitchFamily="18" charset="0"/>
                        </a:rPr>
                        <a:t>• To show a hopping skill with rhythm.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222222"/>
                          </a:solidFill>
                          <a:effectLst/>
                          <a:latin typeface="Calibri" panose="020F0502020204030204" pitchFamily="34" charset="0"/>
                          <a:ea typeface="Times New Roman" panose="02020603050405020304" pitchFamily="18" charset="0"/>
                        </a:rPr>
                        <a:t>• To show running and changing direction quickly.</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rgbClr val="FF7C80"/>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4325" y="6193231"/>
            <a:ext cx="464325" cy="6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48391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665515"/>
        </p:xfrm>
        <a:graphic>
          <a:graphicData uri="http://schemas.openxmlformats.org/drawingml/2006/table">
            <a:tbl>
              <a:tblPr/>
              <a:tblGrid>
                <a:gridCol w="3225512">
                  <a:extLst>
                    <a:ext uri="{9D8B030D-6E8A-4147-A177-3AD203B41FA5}">
                      <a16:colId xmlns:a16="http://schemas.microsoft.com/office/drawing/2014/main" val="210943694"/>
                    </a:ext>
                  </a:extLst>
                </a:gridCol>
                <a:gridCol w="2694432">
                  <a:extLst>
                    <a:ext uri="{9D8B030D-6E8A-4147-A177-3AD203B41FA5}">
                      <a16:colId xmlns:a16="http://schemas.microsoft.com/office/drawing/2014/main" val="864309712"/>
                    </a:ext>
                  </a:extLst>
                </a:gridCol>
                <a:gridCol w="2189194">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Geography</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Places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Patterns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Geographically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2170195882"/>
                  </a:ext>
                </a:extLst>
              </a:tr>
              <a:tr h="3723875">
                <a:tc>
                  <a:txBody>
                    <a:bodyPr/>
                    <a:lstStyle/>
                    <a:p>
                      <a:r>
                        <a:rPr lang="en-GB" sz="1200" kern="1200" dirty="0">
                          <a:solidFill>
                            <a:schemeClr val="tx1"/>
                          </a:solidFill>
                          <a:effectLst/>
                          <a:latin typeface="Calibri" panose="020F0502020204030204" pitchFamily="34" charset="0"/>
                          <a:ea typeface="MS PGothic" panose="020B0600070205080204" pitchFamily="34" charset="-128"/>
                          <a:cs typeface="+mn-cs"/>
                        </a:rPr>
                        <a:t>• Ask and answer geographical questions (such as: What is this place like? What or who will I see in this place? What do people do in this place?).</a:t>
                      </a:r>
                    </a:p>
                    <a:p>
                      <a:r>
                        <a:rPr lang="en-GB" sz="1200" kern="1200" dirty="0">
                          <a:solidFill>
                            <a:schemeClr val="tx1"/>
                          </a:solidFill>
                          <a:effectLst/>
                          <a:latin typeface="Calibri" panose="020F0502020204030204" pitchFamily="34" charset="0"/>
                          <a:ea typeface="MS PGothic" panose="020B0600070205080204" pitchFamily="34" charset="-128"/>
                          <a:cs typeface="+mn-cs"/>
                        </a:rPr>
                        <a:t>• Use simple fieldwork and observational skills to study the geography of the school and the key human and physical features of its surrounding environment.</a:t>
                      </a:r>
                    </a:p>
                    <a:p>
                      <a:r>
                        <a:rPr lang="en-GB" sz="1200" kern="1200" dirty="0">
                          <a:solidFill>
                            <a:schemeClr val="tx1"/>
                          </a:solidFill>
                          <a:effectLst/>
                          <a:latin typeface="Calibri" panose="020F0502020204030204" pitchFamily="34" charset="0"/>
                          <a:ea typeface="MS PGothic" panose="020B0600070205080204" pitchFamily="34" charset="-128"/>
                          <a:cs typeface="+mn-cs"/>
                        </a:rPr>
                        <a:t>• Use aerial images and plan perspectives to recognise landmarks and basic physical features.</a:t>
                      </a:r>
                    </a:p>
                    <a:p>
                      <a:r>
                        <a:rPr lang="en-GB" sz="1200" kern="1200" dirty="0">
                          <a:solidFill>
                            <a:schemeClr val="tx1"/>
                          </a:solidFill>
                          <a:effectLst/>
                          <a:latin typeface="Calibri" panose="020F0502020204030204" pitchFamily="34" charset="0"/>
                          <a:ea typeface="MS PGothic" panose="020B0600070205080204" pitchFamily="34" charset="-128"/>
                          <a:cs typeface="+mn-cs"/>
                        </a:rPr>
                        <a:t>• Name and locate the world’s continents and oceans.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Calibri" panose="020F0502020204030204" pitchFamily="34" charset="0"/>
                          <a:ea typeface="MS PGothic" panose="020B0600070205080204" pitchFamily="34" charset="-128"/>
                          <a:cs typeface="+mn-cs"/>
                        </a:rPr>
                        <a:t>• Identify seasonal and daily weather patterns in the United Kingdom.</a:t>
                      </a:r>
                    </a:p>
                    <a:p>
                      <a:endParaRPr lang="en-GB" sz="1200" kern="1200" dirty="0">
                        <a:solidFill>
                          <a:schemeClr val="tx1"/>
                        </a:solidFill>
                        <a:effectLst/>
                        <a:latin typeface="Calibri" panose="020F0502020204030204" pitchFamily="34" charset="0"/>
                        <a:ea typeface="MS PGothic" panose="020B0600070205080204" pitchFamily="34" charset="-128"/>
                        <a:cs typeface="+mn-cs"/>
                      </a:endParaRPr>
                    </a:p>
                    <a:p>
                      <a:r>
                        <a:rPr lang="en-GB" sz="1200" kern="1200" dirty="0">
                          <a:solidFill>
                            <a:schemeClr val="tx1"/>
                          </a:solidFill>
                          <a:effectLst/>
                          <a:latin typeface="Calibri" panose="020F0502020204030204" pitchFamily="34" charset="0"/>
                          <a:ea typeface="MS PGothic" panose="020B0600070205080204" pitchFamily="34" charset="-128"/>
                          <a:cs typeface="+mn-cs"/>
                        </a:rPr>
                        <a:t>• Identify land use around the school.</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Calibri" panose="020F0502020204030204" pitchFamily="34" charset="0"/>
                          <a:ea typeface="MS PGothic" panose="020B0600070205080204" pitchFamily="34" charset="-128"/>
                          <a:cs typeface="+mn-cs"/>
                        </a:rPr>
                        <a:t>• Use compass directions (north, south, east and west) and locational language (e.g. near and far) to describe the location of features and routes on a map.</a:t>
                      </a:r>
                    </a:p>
                    <a:p>
                      <a:endParaRPr lang="en-GB" sz="1200" kern="1200" dirty="0">
                        <a:solidFill>
                          <a:schemeClr val="tx1"/>
                        </a:solidFill>
                        <a:effectLst/>
                        <a:latin typeface="Calibri" panose="020F0502020204030204" pitchFamily="34" charset="0"/>
                        <a:ea typeface="MS PGothic" panose="020B0600070205080204" pitchFamily="34" charset="-128"/>
                        <a:cs typeface="+mn-cs"/>
                      </a:endParaRPr>
                    </a:p>
                    <a:p>
                      <a:r>
                        <a:rPr lang="en-GB" sz="1200" kern="1200" dirty="0">
                          <a:solidFill>
                            <a:schemeClr val="tx1"/>
                          </a:solidFill>
                          <a:effectLst/>
                          <a:latin typeface="Calibri" panose="020F0502020204030204" pitchFamily="34" charset="0"/>
                          <a:ea typeface="MS PGothic" panose="020B0600070205080204" pitchFamily="34" charset="-128"/>
                          <a:cs typeface="+mn-cs"/>
                        </a:rPr>
                        <a:t>• Use simple grid references (A1, B1).</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3" name="Footer Placeholder 2"/>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nvPr>
        </p:nvGraphicFramePr>
        <p:xfrm>
          <a:off x="416933" y="869005"/>
          <a:ext cx="8301986" cy="4959301"/>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603366">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51231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and Interpreting the Past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Building an Overview of World 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Chronology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Historically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401920483"/>
                  </a:ext>
                </a:extLst>
              </a:tr>
              <a:tr h="3843625">
                <a:tc>
                  <a:txBody>
                    <a:bodyPr/>
                    <a:lstStyle/>
                    <a:p>
                      <a:pPr algn="l"/>
                      <a:r>
                        <a:rPr lang="en-GB" sz="1400" kern="1200" dirty="0">
                          <a:solidFill>
                            <a:schemeClr val="tx1"/>
                          </a:solidFill>
                          <a:effectLst/>
                          <a:latin typeface="+mn-lt"/>
                          <a:ea typeface="+mn-ea"/>
                          <a:cs typeface="+mn-cs"/>
                        </a:rPr>
                        <a:t>• Use artefacts to find out about the past.</a:t>
                      </a:r>
                    </a:p>
                    <a:p>
                      <a:pPr algn="l"/>
                      <a:endParaRPr lang="en-GB" sz="1400" kern="1200" dirty="0">
                        <a:solidFill>
                          <a:schemeClr val="tx1"/>
                        </a:solidFill>
                        <a:effectLst/>
                        <a:latin typeface="+mn-lt"/>
                        <a:ea typeface="+mn-ea"/>
                        <a:cs typeface="+mn-cs"/>
                      </a:endParaRPr>
                    </a:p>
                    <a:p>
                      <a:pPr algn="l"/>
                      <a:r>
                        <a:rPr lang="en-GB" sz="1400" kern="1200" dirty="0">
                          <a:solidFill>
                            <a:schemeClr val="tx1"/>
                          </a:solidFill>
                          <a:effectLst/>
                          <a:latin typeface="+mn-lt"/>
                          <a:ea typeface="+mn-ea"/>
                          <a:cs typeface="+mn-cs"/>
                        </a:rPr>
                        <a:t>• Ask questions such as: What was it like for people? What happened? How long ago?</a:t>
                      </a:r>
                    </a:p>
                    <a:p>
                      <a:pPr algn="l"/>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l"/>
                      <a:r>
                        <a:rPr lang="en-GB" sz="1400" kern="1200" dirty="0">
                          <a:solidFill>
                            <a:schemeClr val="tx1"/>
                          </a:solidFill>
                          <a:effectLst/>
                          <a:latin typeface="+mn-lt"/>
                          <a:ea typeface="+mn-ea"/>
                          <a:cs typeface="+mn-cs"/>
                        </a:rPr>
                        <a:t>• Describe significant people from the past.</a:t>
                      </a:r>
                    </a:p>
                    <a:p>
                      <a:pPr algn="l"/>
                      <a:endParaRPr lang="en-GB" sz="1400" kern="1200" dirty="0">
                        <a:solidFill>
                          <a:schemeClr val="tx1"/>
                        </a:solidFill>
                        <a:effectLst/>
                        <a:latin typeface="+mn-lt"/>
                        <a:ea typeface="+mn-ea"/>
                        <a:cs typeface="+mn-cs"/>
                      </a:endParaRPr>
                    </a:p>
                    <a:p>
                      <a:pPr algn="l"/>
                      <a:r>
                        <a:rPr lang="en-GB" sz="1400" kern="1200" dirty="0">
                          <a:solidFill>
                            <a:schemeClr val="tx1"/>
                          </a:solidFill>
                          <a:effectLst/>
                          <a:latin typeface="+mn-lt"/>
                          <a:ea typeface="+mn-ea"/>
                          <a:cs typeface="+mn-cs"/>
                        </a:rPr>
                        <a:t>• Recognise that there are reasons why people in the past are remembered. </a:t>
                      </a:r>
                    </a:p>
                    <a:p>
                      <a:pPr algn="l"/>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l"/>
                      <a:r>
                        <a:rPr lang="en-GB" sz="1400" kern="1200" dirty="0">
                          <a:solidFill>
                            <a:schemeClr val="tx1"/>
                          </a:solidFill>
                          <a:effectLst/>
                          <a:latin typeface="+mn-lt"/>
                          <a:ea typeface="+mn-ea"/>
                          <a:cs typeface="+mn-cs"/>
                        </a:rPr>
                        <a:t>• Place events and artefacts in order on a time line.</a:t>
                      </a:r>
                    </a:p>
                    <a:p>
                      <a:pPr algn="l"/>
                      <a:endParaRPr lang="en-GB" sz="1400" kern="1200" dirty="0">
                        <a:solidFill>
                          <a:schemeClr val="tx1"/>
                        </a:solidFill>
                        <a:effectLst/>
                        <a:latin typeface="+mn-lt"/>
                        <a:ea typeface="+mn-ea"/>
                        <a:cs typeface="+mn-cs"/>
                      </a:endParaRPr>
                    </a:p>
                    <a:p>
                      <a:pPr algn="l"/>
                      <a:r>
                        <a:rPr lang="en-GB" sz="1400" kern="1200" dirty="0">
                          <a:solidFill>
                            <a:schemeClr val="tx1"/>
                          </a:solidFill>
                          <a:effectLst/>
                          <a:latin typeface="+mn-lt"/>
                          <a:ea typeface="+mn-ea"/>
                          <a:cs typeface="+mn-cs"/>
                        </a:rPr>
                        <a:t>• Label time lines with words or phrases such as: past, present, older and newer.</a:t>
                      </a:r>
                    </a:p>
                    <a:p>
                      <a:pPr algn="l"/>
                      <a:endParaRPr lang="en-GB" sz="1400" kern="1200" dirty="0">
                        <a:solidFill>
                          <a:schemeClr val="tx1"/>
                        </a:solidFill>
                        <a:effectLst/>
                        <a:latin typeface="+mn-lt"/>
                        <a:ea typeface="+mn-ea"/>
                        <a:cs typeface="+mn-cs"/>
                      </a:endParaRPr>
                    </a:p>
                    <a:p>
                      <a:pPr algn="l"/>
                      <a:r>
                        <a:rPr lang="en-GB" sz="1400" kern="1200" dirty="0">
                          <a:solidFill>
                            <a:schemeClr val="tx1"/>
                          </a:solidFill>
                          <a:effectLst/>
                          <a:latin typeface="+mn-lt"/>
                          <a:ea typeface="+mn-ea"/>
                          <a:cs typeface="+mn-cs"/>
                        </a:rPr>
                        <a:t>• Recount changes that have occurred in their own lives.</a:t>
                      </a:r>
                    </a:p>
                    <a:p>
                      <a:pPr algn="l"/>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GB" sz="1400" kern="1200" dirty="0">
                          <a:solidFill>
                            <a:schemeClr val="tx1"/>
                          </a:solidFill>
                          <a:effectLst/>
                          <a:latin typeface="+mn-lt"/>
                          <a:ea typeface="+mn-ea"/>
                          <a:cs typeface="+mn-cs"/>
                        </a:rPr>
                        <a:t>• Use words and phrases such as: a long time ago, recently, when my parents/carers were children, years, decades and centuries to describe the passing of time.</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2">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sp>
        <p:nvSpPr>
          <p:cNvPr id="3" name="Footer Placeholder 2"/>
          <p:cNvSpPr>
            <a:spLocks noGrp="1"/>
          </p:cNvSpPr>
          <p:nvPr>
            <p:ph type="ftr" sz="quarter" idx="11"/>
          </p:nvPr>
        </p:nvSpPr>
        <p:spPr>
          <a:xfrm>
            <a:off x="2912483" y="6173787"/>
            <a:ext cx="3086100" cy="365125"/>
          </a:xfrm>
        </p:spPr>
        <p:txBody>
          <a:bodyPr/>
          <a:lstStyle/>
          <a:p>
            <a:endParaRPr lang="en-GB" dirty="0"/>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87209C8D-7356-87D9-E7C0-922D76561DFD}"/>
              </a:ext>
            </a:extLst>
          </p:cNvPr>
          <p:cNvGraphicFramePr>
            <a:graphicFrameLocks noGrp="1"/>
          </p:cNvGraphicFramePr>
          <p:nvPr>
            <p:ph idx="1"/>
            <p:extLst/>
          </p:nvPr>
        </p:nvGraphicFramePr>
        <p:xfrm>
          <a:off x="521505" y="1213961"/>
          <a:ext cx="8100989" cy="4465327"/>
        </p:xfrm>
        <a:graphic>
          <a:graphicData uri="http://schemas.openxmlformats.org/drawingml/2006/table">
            <a:tbl>
              <a:tblPr/>
              <a:tblGrid>
                <a:gridCol w="1892511">
                  <a:extLst>
                    <a:ext uri="{9D8B030D-6E8A-4147-A177-3AD203B41FA5}">
                      <a16:colId xmlns:a16="http://schemas.microsoft.com/office/drawing/2014/main" val="441704380"/>
                    </a:ext>
                  </a:extLst>
                </a:gridCol>
                <a:gridCol w="4279392">
                  <a:extLst>
                    <a:ext uri="{9D8B030D-6E8A-4147-A177-3AD203B41FA5}">
                      <a16:colId xmlns:a16="http://schemas.microsoft.com/office/drawing/2014/main" val="1307485077"/>
                    </a:ext>
                  </a:extLst>
                </a:gridCol>
                <a:gridCol w="1929086">
                  <a:extLst>
                    <a:ext uri="{9D8B030D-6E8A-4147-A177-3AD203B41FA5}">
                      <a16:colId xmlns:a16="http://schemas.microsoft.com/office/drawing/2014/main" val="4072427205"/>
                    </a:ext>
                  </a:extLst>
                </a:gridCol>
              </a:tblGrid>
              <a:tr h="38841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Art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50196"/>
                      </a:srgb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7248599"/>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Theoretical ideas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extLst>
                  <a:ext uri="{0D108BD9-81ED-4DB2-BD59-A6C34878D82A}">
                    <a16:rowId xmlns:a16="http://schemas.microsoft.com/office/drawing/2014/main" val="3826453826"/>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Respond to ideas and starting points.</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4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br>
                      <a:r>
                        <a:rPr lang="en-GB" sz="14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Explore ideas and collect visual information.</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4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br>
                      <a:r>
                        <a:rPr lang="en-GB" sz="14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Explore different methods and materials as ideas develop.</a:t>
                      </a:r>
                      <a:endParaRPr lang="en-GB" sz="1400"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4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b="1" kern="1200" dirty="0">
                          <a:solidFill>
                            <a:schemeClr val="tx1"/>
                          </a:solidFill>
                          <a:effectLst/>
                          <a:latin typeface="+mn-lt"/>
                          <a:ea typeface="+mn-ea"/>
                          <a:cs typeface="+mn-cs"/>
                        </a:rPr>
                        <a:t>Drawing</a:t>
                      </a:r>
                    </a:p>
                    <a:p>
                      <a:pPr marL="171450" indent="-171450">
                        <a:buFont typeface="Arial" panose="020B0604020202020204" pitchFamily="34" charset="0"/>
                        <a:buChar char="•"/>
                      </a:pPr>
                      <a:r>
                        <a:rPr lang="en-GB" sz="1400" kern="1200" dirty="0">
                          <a:solidFill>
                            <a:schemeClr val="tx1"/>
                          </a:solidFill>
                          <a:effectLst/>
                          <a:latin typeface="+mn-lt"/>
                          <a:ea typeface="+mn-ea"/>
                          <a:cs typeface="+mn-cs"/>
                        </a:rPr>
                        <a:t>To hold a pencil and chalk in different ways to experiment with the line I create.</a:t>
                      </a:r>
                    </a:p>
                    <a:p>
                      <a:pPr marL="171450" indent="-171450">
                        <a:buFont typeface="Arial" panose="020B0604020202020204" pitchFamily="34" charset="0"/>
                        <a:buChar char="•"/>
                      </a:pPr>
                      <a:r>
                        <a:rPr lang="en-GB" sz="1400" kern="1200" dirty="0">
                          <a:solidFill>
                            <a:schemeClr val="tx1"/>
                          </a:solidFill>
                          <a:effectLst/>
                          <a:latin typeface="+mn-lt"/>
                          <a:ea typeface="+mn-ea"/>
                          <a:cs typeface="+mn-cs"/>
                        </a:rPr>
                        <a:t>Know</a:t>
                      </a:r>
                      <a:r>
                        <a:rPr lang="en-GB" sz="1400" kern="1200" baseline="0" dirty="0">
                          <a:solidFill>
                            <a:schemeClr val="tx1"/>
                          </a:solidFill>
                          <a:effectLst/>
                          <a:latin typeface="+mn-lt"/>
                          <a:ea typeface="+mn-ea"/>
                          <a:cs typeface="+mn-cs"/>
                        </a:rPr>
                        <a:t> there are different types of lines.</a:t>
                      </a:r>
                    </a:p>
                    <a:p>
                      <a:pPr marL="171450" indent="-171450">
                        <a:buFont typeface="Arial" panose="020B0604020202020204" pitchFamily="34" charset="0"/>
                        <a:buChar char="•"/>
                      </a:pPr>
                      <a:r>
                        <a:rPr lang="en-GB" sz="1400" kern="1200" baseline="0" dirty="0">
                          <a:solidFill>
                            <a:schemeClr val="tx1"/>
                          </a:solidFill>
                          <a:effectLst/>
                          <a:latin typeface="+mn-lt"/>
                          <a:ea typeface="+mn-ea"/>
                          <a:cs typeface="+mn-cs"/>
                        </a:rPr>
                        <a:t>Use different materials and lines to make different types of marks.</a:t>
                      </a:r>
                    </a:p>
                    <a:p>
                      <a:pPr marL="171450" indent="-171450">
                        <a:buFont typeface="Arial" panose="020B0604020202020204" pitchFamily="34" charset="0"/>
                        <a:buChar char="•"/>
                      </a:pPr>
                      <a:r>
                        <a:rPr lang="en-GB" sz="1400" kern="1200" dirty="0">
                          <a:solidFill>
                            <a:schemeClr val="tx1"/>
                          </a:solidFill>
                          <a:effectLst/>
                          <a:latin typeface="+mn-lt"/>
                          <a:ea typeface="+mn-ea"/>
                          <a:cs typeface="+mn-cs"/>
                        </a:rPr>
                        <a:t>To draw around a variety of shapes.</a:t>
                      </a:r>
                    </a:p>
                    <a:p>
                      <a:endParaRPr lang="en-GB" sz="1400" dirty="0"/>
                    </a:p>
                    <a:p>
                      <a:r>
                        <a:rPr lang="en-GB" sz="1400" b="1" kern="1200" dirty="0">
                          <a:solidFill>
                            <a:schemeClr val="tx1"/>
                          </a:solidFill>
                          <a:effectLst/>
                          <a:latin typeface="+mn-lt"/>
                          <a:ea typeface="+mn-ea"/>
                          <a:cs typeface="+mn-cs"/>
                        </a:rPr>
                        <a:t>Painting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tx1"/>
                          </a:solidFill>
                          <a:effectLst/>
                          <a:latin typeface="+mn-lt"/>
                          <a:ea typeface="+mn-ea"/>
                          <a:cs typeface="+mn-cs"/>
                        </a:rPr>
                        <a:t>Use thick and thin brushes.</a:t>
                      </a:r>
                    </a:p>
                    <a:p>
                      <a:pPr marL="171450" indent="-171450">
                        <a:buFont typeface="Arial" panose="020B0604020202020204" pitchFamily="34" charset="0"/>
                        <a:buChar char="•"/>
                      </a:pPr>
                      <a:r>
                        <a:rPr lang="en-GB" sz="1400" b="0" kern="1200" dirty="0">
                          <a:solidFill>
                            <a:schemeClr val="tx1"/>
                          </a:solidFill>
                          <a:effectLst/>
                          <a:latin typeface="+mn-lt"/>
                          <a:ea typeface="+mn-ea"/>
                          <a:cs typeface="+mn-cs"/>
                        </a:rPr>
                        <a:t>How to make secondary colours. </a:t>
                      </a:r>
                    </a:p>
                    <a:p>
                      <a:pPr marL="171450" indent="-171450">
                        <a:buFont typeface="Arial" panose="020B0604020202020204" pitchFamily="34" charset="0"/>
                        <a:buChar char="•"/>
                      </a:pPr>
                      <a:endParaRPr lang="en-GB" sz="14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tx1"/>
                          </a:solidFill>
                          <a:effectLst/>
                          <a:latin typeface="+mn-lt"/>
                          <a:ea typeface="+mn-ea"/>
                          <a:cs typeface="+mn-cs"/>
                        </a:rPr>
                        <a:t>Sculpture</a:t>
                      </a:r>
                      <a:br>
                        <a:rPr lang="en-GB" sz="1400" kern="1200" dirty="0">
                          <a:solidFill>
                            <a:schemeClr val="tx1"/>
                          </a:solidFill>
                          <a:effectLst/>
                          <a:latin typeface="+mn-lt"/>
                          <a:ea typeface="+mn-ea"/>
                          <a:cs typeface="+mn-cs"/>
                        </a:rPr>
                      </a:br>
                      <a:r>
                        <a:rPr lang="en-GB" sz="1400" kern="1200" dirty="0">
                          <a:solidFill>
                            <a:schemeClr val="tx1"/>
                          </a:solidFill>
                          <a:effectLst/>
                          <a:latin typeface="+mn-lt"/>
                          <a:ea typeface="+mn-ea"/>
                          <a:cs typeface="+mn-cs"/>
                        </a:rPr>
                        <a:t>• Use rolled up paper and card as materials.</a:t>
                      </a:r>
                      <a:br>
                        <a:rPr lang="en-GB" sz="1400" kern="1200" dirty="0">
                          <a:solidFill>
                            <a:schemeClr val="tx1"/>
                          </a:solidFill>
                          <a:effectLst/>
                          <a:latin typeface="+mn-lt"/>
                          <a:ea typeface="+mn-ea"/>
                          <a:cs typeface="+mn-cs"/>
                        </a:rPr>
                      </a:br>
                      <a:r>
                        <a:rPr lang="en-GB" sz="1400" kern="1200" dirty="0">
                          <a:solidFill>
                            <a:schemeClr val="tx1"/>
                          </a:solidFill>
                          <a:effectLst/>
                          <a:latin typeface="+mn-lt"/>
                          <a:ea typeface="+mn-ea"/>
                          <a:cs typeface="+mn-cs"/>
                        </a:rPr>
                        <a:t>• Use techniques such as rolling and cutting to manipulate materials. </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 Describe the work of artists and designers.</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400" kern="1200" dirty="0">
                          <a:solidFill>
                            <a:schemeClr val="tx1"/>
                          </a:solidFill>
                          <a:effectLst/>
                          <a:latin typeface="+mn-lt"/>
                          <a:ea typeface="+mn-ea"/>
                          <a:cs typeface="+mn-cs"/>
                        </a:rPr>
                      </a:br>
                      <a:r>
                        <a:rPr lang="en-GB" sz="1400" kern="1200" dirty="0">
                          <a:solidFill>
                            <a:schemeClr val="tx1"/>
                          </a:solidFill>
                          <a:effectLst/>
                          <a:latin typeface="+mn-lt"/>
                          <a:ea typeface="+mn-ea"/>
                          <a:cs typeface="+mn-cs"/>
                        </a:rPr>
                        <a:t>• Use some of the ideas of artists studied to create pieces.</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19805240"/>
                  </a:ext>
                </a:extLst>
              </a:tr>
            </a:tbl>
          </a:graphicData>
        </a:graphic>
      </p:graphicFrame>
      <p:sp>
        <p:nvSpPr>
          <p:cNvPr id="8" name="Title 1">
            <a:extLst>
              <a:ext uri="{FF2B5EF4-FFF2-40B4-BE49-F238E27FC236}">
                <a16:creationId xmlns:a16="http://schemas.microsoft.com/office/drawing/2014/main" id="{4B06319F-2F14-5C98-FBED-560CDE615093}"/>
              </a:ext>
            </a:extLst>
          </p:cNvPr>
          <p:cNvSpPr>
            <a:spLocks noGrp="1"/>
          </p:cNvSpPr>
          <p:nvPr>
            <p:ph type="title"/>
          </p:nvPr>
        </p:nvSpPr>
        <p:spPr>
          <a:xfrm>
            <a:off x="259395" y="194037"/>
            <a:ext cx="8626569" cy="624720"/>
          </a:xfrm>
          <a:solidFill>
            <a:srgbClr val="FF0000">
              <a:alpha val="74118"/>
            </a:srgbClr>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sp>
        <p:nvSpPr>
          <p:cNvPr id="2" name="Footer Placeholder 1"/>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BFF6CF5-4CF9-C2D4-C784-FFDB32BA6813}"/>
              </a:ext>
            </a:extLst>
          </p:cNvPr>
          <p:cNvGraphicFramePr>
            <a:graphicFrameLocks noGrp="1"/>
          </p:cNvGraphicFramePr>
          <p:nvPr>
            <p:ph idx="1"/>
            <p:extLst/>
          </p:nvPr>
        </p:nvGraphicFramePr>
        <p:xfrm>
          <a:off x="159132" y="1157681"/>
          <a:ext cx="8726151" cy="4337953"/>
        </p:xfrm>
        <a:graphic>
          <a:graphicData uri="http://schemas.openxmlformats.org/drawingml/2006/table">
            <a:tbl>
              <a:tblPr/>
              <a:tblGrid>
                <a:gridCol w="2521545">
                  <a:extLst>
                    <a:ext uri="{9D8B030D-6E8A-4147-A177-3AD203B41FA5}">
                      <a16:colId xmlns:a16="http://schemas.microsoft.com/office/drawing/2014/main" val="1708824382"/>
                    </a:ext>
                  </a:extLst>
                </a:gridCol>
                <a:gridCol w="2252194">
                  <a:extLst>
                    <a:ext uri="{9D8B030D-6E8A-4147-A177-3AD203B41FA5}">
                      <a16:colId xmlns:a16="http://schemas.microsoft.com/office/drawing/2014/main" val="3245300809"/>
                    </a:ext>
                  </a:extLst>
                </a:gridCol>
                <a:gridCol w="1660423">
                  <a:extLst>
                    <a:ext uri="{9D8B030D-6E8A-4147-A177-3AD203B41FA5}">
                      <a16:colId xmlns:a16="http://schemas.microsoft.com/office/drawing/2014/main" val="1859629020"/>
                    </a:ext>
                  </a:extLst>
                </a:gridCol>
                <a:gridCol w="2291989">
                  <a:extLst>
                    <a:ext uri="{9D8B030D-6E8A-4147-A177-3AD203B41FA5}">
                      <a16:colId xmlns:a16="http://schemas.microsoft.com/office/drawing/2014/main" val="3123478278"/>
                    </a:ext>
                  </a:extLst>
                </a:gridCol>
              </a:tblGrid>
              <a:tr h="41602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Music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713844407"/>
                  </a:ext>
                </a:extLst>
              </a:tr>
              <a:tr h="37275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Musicianship and Performing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Composing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Appraising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Singing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3254026563"/>
                  </a:ext>
                </a:extLst>
              </a:tr>
              <a:tr h="336342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US" sz="900" b="1" kern="1200" dirty="0">
                          <a:solidFill>
                            <a:schemeClr val="tx1"/>
                          </a:solidFill>
                          <a:effectLst/>
                          <a:latin typeface="Calibri" panose="020F0502020204030204" pitchFamily="34" charset="0"/>
                          <a:ea typeface="MS PGothic" panose="020B0600070205080204" pitchFamily="34" charset="-128"/>
                          <a:cs typeface="+mn-cs"/>
                        </a:rPr>
                        <a:t>Pulse/Beat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pPr lvl="0" fontAlgn="base"/>
                      <a:r>
                        <a:rPr lang="en-US" sz="900" u="none" strike="noStrike" kern="1200" dirty="0">
                          <a:solidFill>
                            <a:schemeClr val="tx1"/>
                          </a:solidFill>
                          <a:effectLst/>
                          <a:latin typeface="Calibri" panose="020F0502020204030204" pitchFamily="34" charset="0"/>
                          <a:ea typeface="MS PGothic" panose="020B0600070205080204" pitchFamily="34" charset="-128"/>
                          <a:cs typeface="+mn-cs"/>
                        </a:rPr>
                        <a:t>Walk, move or clap a steady beat with others, changing the speed of the beat as the tempo of the music changes. </a:t>
                      </a:r>
                      <a:endParaRPr lang="en-GB" sz="900" u="none" strike="noStrike" kern="1200" dirty="0">
                        <a:solidFill>
                          <a:schemeClr val="tx1"/>
                        </a:solidFill>
                        <a:effectLst/>
                        <a:latin typeface="Calibri" panose="020F0502020204030204" pitchFamily="34" charset="0"/>
                        <a:ea typeface="MS PGothic" panose="020B0600070205080204" pitchFamily="34" charset="-128"/>
                        <a:cs typeface="+mn-cs"/>
                      </a:endParaRPr>
                    </a:p>
                    <a:p>
                      <a:r>
                        <a:rPr lang="en-US" sz="900" b="1" kern="1200" dirty="0">
                          <a:solidFill>
                            <a:schemeClr val="tx1"/>
                          </a:solidFill>
                          <a:effectLst/>
                          <a:latin typeface="Calibri" panose="020F0502020204030204" pitchFamily="34" charset="0"/>
                          <a:ea typeface="MS PGothic" panose="020B0600070205080204" pitchFamily="34" charset="-128"/>
                          <a:cs typeface="+mn-cs"/>
                        </a:rPr>
                        <a:t>Rhythm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Copy short rhythm patterns led by the teacher using body percussion and instruments.</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Play short repeating rhythm patterns (</a:t>
                      </a:r>
                      <a:r>
                        <a:rPr lang="en-US" sz="900" kern="1200" dirty="0" err="1">
                          <a:solidFill>
                            <a:schemeClr val="tx1"/>
                          </a:solidFill>
                          <a:effectLst/>
                          <a:latin typeface="Calibri" panose="020F0502020204030204" pitchFamily="34" charset="0"/>
                          <a:ea typeface="MS PGothic" panose="020B0600070205080204" pitchFamily="34" charset="-128"/>
                          <a:cs typeface="+mn-cs"/>
                        </a:rPr>
                        <a:t>ostinati</a:t>
                      </a:r>
                      <a:r>
                        <a:rPr lang="en-US" sz="900" kern="1200" dirty="0">
                          <a:solidFill>
                            <a:schemeClr val="tx1"/>
                          </a:solidFill>
                          <a:effectLst/>
                          <a:latin typeface="Calibri" panose="020F0502020204030204" pitchFamily="34" charset="0"/>
                          <a:ea typeface="MS PGothic" panose="020B0600070205080204" pitchFamily="34" charset="-128"/>
                          <a:cs typeface="+mn-cs"/>
                        </a:rPr>
                        <a:t>) based on word-pattern chants while keeping in time with a steady beat.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b="1" kern="1200" dirty="0">
                          <a:solidFill>
                            <a:schemeClr val="tx1"/>
                          </a:solidFill>
                          <a:effectLst/>
                          <a:latin typeface="Calibri" panose="020F0502020204030204" pitchFamily="34" charset="0"/>
                          <a:ea typeface="MS PGothic" panose="020B0600070205080204" pitchFamily="34" charset="-128"/>
                          <a:cs typeface="+mn-cs"/>
                        </a:rPr>
                        <a:t>Pitch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Listen to sounds in the local school environment, comparing high and low sounds.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Sing familiar songs in both low and high voices and talk about the difference in sound.</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Respond physically to high and low sounds.</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Play short, pitched patterns on tuned instruments (e.g. glockenspiels or chime bars.)</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GB" sz="900" b="1" kern="1200" dirty="0">
                          <a:solidFill>
                            <a:schemeClr val="tx1"/>
                          </a:solidFill>
                          <a:effectLst/>
                          <a:latin typeface="Calibri" panose="020F0502020204030204" pitchFamily="34" charset="0"/>
                          <a:ea typeface="MS PGothic" panose="020B0600070205080204" pitchFamily="34" charset="-128"/>
                          <a:cs typeface="+mn-cs"/>
                        </a:rPr>
                        <a:t>Reading Notation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Follow graphic notations and symbols when playing and performing.</a:t>
                      </a:r>
                      <a:r>
                        <a:rPr lang="en-GB" sz="900" dirty="0">
                          <a:effectLst/>
                        </a:rPr>
                        <a:t> </a:t>
                      </a:r>
                      <a:endParaRPr lang="en-GB" sz="900" kern="1200" dirty="0">
                        <a:solidFill>
                          <a:schemeClr val="tx1"/>
                        </a:solidFill>
                        <a:latin typeface="Calibri" panose="020F0502020204030204" pitchFamily="34" charset="0"/>
                        <a:ea typeface="MS PGothic" panose="020B0600070205080204" pitchFamily="34" charset="-128"/>
                        <a:cs typeface="+mn-cs"/>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9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900" kern="1200" dirty="0">
                          <a:solidFill>
                            <a:schemeClr val="tx1"/>
                          </a:solidFill>
                          <a:effectLst/>
                          <a:latin typeface="+mn-lt"/>
                          <a:ea typeface="+mn-ea"/>
                          <a:cs typeface="+mn-cs"/>
                        </a:rPr>
                        <a:t>• Improvise simple vocal chants, using question and answer phrases.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Explore body, vocal and percussion sounds to create musical sound effects and short sequences of sounds in response to stimuli, e.g. a rainstorm, or to enhance story telling.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Explore and understand the difference between creating a rhythm pattern and a pitch pattern.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Begin to create rhythms using words and phrases as a starting point.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how graphic notation can represent created sounds and explore and invent own symbols.</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Use music technology (where available) to capture, change and combine sounds.</a:t>
                      </a:r>
                      <a:r>
                        <a:rPr lang="en-GB" sz="900" dirty="0">
                          <a:effectLst/>
                        </a:rPr>
                        <a:t> </a:t>
                      </a:r>
                      <a:endParaRPr lang="en-GB" sz="900" dirty="0"/>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900" kern="1200" dirty="0">
                          <a:solidFill>
                            <a:schemeClr val="tx1"/>
                          </a:solidFill>
                          <a:effectLst/>
                          <a:latin typeface="+mn-lt"/>
                          <a:ea typeface="+mn-ea"/>
                          <a:cs typeface="+mn-cs"/>
                        </a:rPr>
                        <a:t>• Listen to a range of recorded and live music express own opinion about the music.</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and respond to changes in dynamics, tempo and timbre.</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Name some common hand-held percussion instruments and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their sounds aurally.</a:t>
                      </a:r>
                      <a:endParaRPr lang="en-GB" sz="900" kern="1200" dirty="0">
                        <a:solidFill>
                          <a:schemeClr val="tx1"/>
                        </a:solidFill>
                        <a:effectLst/>
                        <a:latin typeface="+mn-lt"/>
                        <a:ea typeface="+mn-ea"/>
                        <a:cs typeface="+mn-cs"/>
                      </a:endParaRPr>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900" kern="1200" dirty="0">
                          <a:solidFill>
                            <a:schemeClr val="tx1"/>
                          </a:solidFill>
                          <a:effectLst/>
                          <a:latin typeface="+mn-lt"/>
                          <a:ea typeface="+mn-ea"/>
                          <a:cs typeface="+mn-cs"/>
                        </a:rPr>
                        <a:t>• Sing simple songs, chants and rhymes with a small pitch range from memory, singing collectively and at the same pitch.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Sing so-mi songs and singing games with accurate pitch matching.</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Respond to simple visual directions (e.g. stop, start, loud, quiet) and counting in.</a:t>
                      </a:r>
                      <a:endParaRPr lang="en-GB" sz="900" kern="1200" dirty="0">
                        <a:solidFill>
                          <a:schemeClr val="tx1"/>
                        </a:solidFill>
                        <a:effectLst/>
                        <a:latin typeface="+mn-lt"/>
                        <a:ea typeface="+mn-ea"/>
                        <a:cs typeface="+mn-cs"/>
                      </a:endParaRPr>
                    </a:p>
                    <a:p>
                      <a:pPr lvl="0" fontAlgn="base"/>
                      <a:r>
                        <a:rPr lang="en-US" sz="900" u="none" strike="noStrike" kern="1200" dirty="0">
                          <a:solidFill>
                            <a:schemeClr val="tx1"/>
                          </a:solidFill>
                          <a:effectLst/>
                          <a:latin typeface="+mn-lt"/>
                          <a:ea typeface="+mn-ea"/>
                          <a:cs typeface="+mn-cs"/>
                        </a:rPr>
                        <a:t>Explore using the voice expressively and creatively.</a:t>
                      </a:r>
                      <a:endParaRPr lang="en-GB" sz="900" u="none" strike="noStrike"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Begin to use the ‘thinking’ voice</a:t>
                      </a:r>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2441852"/>
                  </a:ext>
                </a:extLst>
              </a:tr>
            </a:tbl>
          </a:graphicData>
        </a:graphic>
      </p:graphicFrame>
      <p:sp>
        <p:nvSpPr>
          <p:cNvPr id="8" name="Title 1">
            <a:extLst>
              <a:ext uri="{FF2B5EF4-FFF2-40B4-BE49-F238E27FC236}">
                <a16:creationId xmlns:a16="http://schemas.microsoft.com/office/drawing/2014/main" id="{AA889202-A46C-B563-F3F0-6D3E3F4BBD8E}"/>
              </a:ext>
            </a:extLst>
          </p:cNvPr>
          <p:cNvSpPr>
            <a:spLocks noGrp="1"/>
          </p:cNvSpPr>
          <p:nvPr>
            <p:ph type="title"/>
          </p:nvPr>
        </p:nvSpPr>
        <p:spPr>
          <a:xfrm>
            <a:off x="258715" y="171450"/>
            <a:ext cx="8626569" cy="624720"/>
          </a:xfrm>
          <a:solidFill>
            <a:schemeClr val="accent6">
              <a:lumMod val="20000"/>
              <a:lumOff val="80000"/>
            </a:schemeClr>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sp>
        <p:nvSpPr>
          <p:cNvPr id="2" name="Footer Placeholder 1"/>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259395" y="976295"/>
          <a:ext cx="8363099" cy="4692985"/>
        </p:xfrm>
        <a:graphic>
          <a:graphicData uri="http://schemas.openxmlformats.org/drawingml/2006/table">
            <a:tbl>
              <a:tblPr/>
              <a:tblGrid>
                <a:gridCol w="3922461">
                  <a:extLst>
                    <a:ext uri="{9D8B030D-6E8A-4147-A177-3AD203B41FA5}">
                      <a16:colId xmlns:a16="http://schemas.microsoft.com/office/drawing/2014/main" val="1003302530"/>
                    </a:ext>
                  </a:extLst>
                </a:gridCol>
                <a:gridCol w="2389632">
                  <a:extLst>
                    <a:ext uri="{9D8B030D-6E8A-4147-A177-3AD203B41FA5}">
                      <a16:colId xmlns:a16="http://schemas.microsoft.com/office/drawing/2014/main" val="478540876"/>
                    </a:ext>
                  </a:extLst>
                </a:gridCol>
                <a:gridCol w="2051006">
                  <a:extLst>
                    <a:ext uri="{9D8B030D-6E8A-4147-A177-3AD203B41FA5}">
                      <a16:colId xmlns:a16="http://schemas.microsoft.com/office/drawing/2014/main" val="1426055967"/>
                    </a:ext>
                  </a:extLst>
                </a:gridCol>
              </a:tblGrid>
              <a:tr h="42125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Design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Skills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Designing, Making and Evaluating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496808766"/>
                  </a:ext>
                </a:extLst>
              </a:tr>
              <a:tr h="3789226">
                <a:tc>
                  <a:txBody>
                    <a:bodyPr/>
                    <a:lstStyle/>
                    <a:p>
                      <a:r>
                        <a:rPr lang="en-GB" sz="1400" b="1" kern="1200" dirty="0">
                          <a:solidFill>
                            <a:schemeClr val="tx1"/>
                          </a:solidFill>
                          <a:effectLst/>
                          <a:latin typeface="+mn-lt"/>
                          <a:ea typeface="+mn-ea"/>
                          <a:cs typeface="+mn-cs"/>
                        </a:rPr>
                        <a:t>Food</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Cut, peel or grate ingredients safely and hygienically.</a:t>
                      </a:r>
                    </a:p>
                    <a:p>
                      <a:r>
                        <a:rPr lang="en-GB" sz="1400" kern="1200" dirty="0">
                          <a:solidFill>
                            <a:schemeClr val="tx1"/>
                          </a:solidFill>
                          <a:effectLst/>
                          <a:latin typeface="+mn-lt"/>
                          <a:ea typeface="+mn-ea"/>
                          <a:cs typeface="+mn-cs"/>
                        </a:rPr>
                        <a:t>• Assemble or cook ingredients.</a:t>
                      </a:r>
                    </a:p>
                    <a:p>
                      <a:endParaRPr lang="en-GB" sz="1400" kern="1200" dirty="0">
                        <a:solidFill>
                          <a:schemeClr val="tx1"/>
                        </a:solidFill>
                        <a:effectLst/>
                        <a:latin typeface="+mn-lt"/>
                        <a:ea typeface="+mn-ea"/>
                        <a:cs typeface="+mn-cs"/>
                      </a:endParaRPr>
                    </a:p>
                    <a:p>
                      <a:r>
                        <a:rPr lang="en-GB" sz="1400" b="1" kern="1200" dirty="0">
                          <a:solidFill>
                            <a:schemeClr val="tx1"/>
                          </a:solidFill>
                          <a:effectLst/>
                          <a:latin typeface="+mn-lt"/>
                          <a:ea typeface="+mn-ea"/>
                          <a:cs typeface="+mn-cs"/>
                        </a:rPr>
                        <a:t>Materials/Textiles</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Cut materials safely using tools provided.</a:t>
                      </a:r>
                    </a:p>
                    <a:p>
                      <a:r>
                        <a:rPr lang="en-GB" sz="1400" kern="1200" dirty="0">
                          <a:solidFill>
                            <a:schemeClr val="tx1"/>
                          </a:solidFill>
                          <a:effectLst/>
                          <a:latin typeface="+mn-lt"/>
                          <a:ea typeface="+mn-ea"/>
                          <a:cs typeface="+mn-cs"/>
                        </a:rPr>
                        <a:t>• Demonstrate a range of cutting and shaping techniques (such as tearing, cutting, folding and curling).</a:t>
                      </a:r>
                    </a:p>
                    <a:p>
                      <a:r>
                        <a:rPr lang="en-GB" sz="1400" kern="1200" dirty="0">
                          <a:solidFill>
                            <a:schemeClr val="tx1"/>
                          </a:solidFill>
                          <a:effectLst/>
                          <a:latin typeface="+mn-lt"/>
                          <a:ea typeface="+mn-ea"/>
                          <a:cs typeface="+mn-cs"/>
                        </a:rPr>
                        <a:t>• Join materials</a:t>
                      </a:r>
                      <a:r>
                        <a:rPr lang="en-GB" sz="1400" kern="1200" baseline="0" dirty="0">
                          <a:solidFill>
                            <a:schemeClr val="tx1"/>
                          </a:solidFill>
                          <a:effectLst/>
                          <a:latin typeface="+mn-lt"/>
                          <a:ea typeface="+mn-ea"/>
                          <a:cs typeface="+mn-cs"/>
                        </a:rPr>
                        <a:t> by gluing</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Decorate textiles using pom poms, sequins, stickers</a:t>
                      </a:r>
                      <a:r>
                        <a:rPr lang="en-GB" sz="1400" kern="1200" baseline="0" dirty="0">
                          <a:solidFill>
                            <a:schemeClr val="tx1"/>
                          </a:solidFill>
                          <a:effectLst/>
                          <a:latin typeface="+mn-lt"/>
                          <a:ea typeface="+mn-ea"/>
                          <a:cs typeface="+mn-cs"/>
                        </a:rPr>
                        <a:t> and felt.</a:t>
                      </a:r>
                    </a:p>
                    <a:p>
                      <a:endParaRPr lang="en-GB" sz="1400" kern="1200" dirty="0">
                        <a:solidFill>
                          <a:schemeClr val="tx1"/>
                        </a:solidFill>
                        <a:effectLst/>
                        <a:latin typeface="+mn-lt"/>
                        <a:ea typeface="+mn-ea"/>
                        <a:cs typeface="+mn-cs"/>
                      </a:endParaRPr>
                    </a:p>
                    <a:p>
                      <a:r>
                        <a:rPr lang="en-GB" sz="1400" b="1" kern="1200" dirty="0">
                          <a:solidFill>
                            <a:schemeClr val="tx1"/>
                          </a:solidFill>
                          <a:effectLst/>
                          <a:latin typeface="+mn-lt"/>
                          <a:ea typeface="+mn-ea"/>
                          <a:cs typeface="+mn-cs"/>
                        </a:rPr>
                        <a:t>Construction</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Use materials to practise gluing to make and strengthen products.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 Design products that have a clear purpose </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 Explore objects and designs to identify likes and dislikes of the designs.</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4">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ext uri="{D42A27DB-BD31-4B8C-83A1-F6EECF244321}">
                <p14:modId xmlns:p14="http://schemas.microsoft.com/office/powerpoint/2010/main" val="771502354"/>
              </p:ext>
            </p:extLst>
          </p:nvPr>
        </p:nvGraphicFramePr>
        <p:xfrm>
          <a:off x="159133" y="976295"/>
          <a:ext cx="8726151" cy="4843480"/>
        </p:xfrm>
        <a:graphic>
          <a:graphicData uri="http://schemas.openxmlformats.org/drawingml/2006/table">
            <a:tbl>
              <a:tblPr/>
              <a:tblGrid>
                <a:gridCol w="2011477">
                  <a:extLst>
                    <a:ext uri="{9D8B030D-6E8A-4147-A177-3AD203B41FA5}">
                      <a16:colId xmlns:a16="http://schemas.microsoft.com/office/drawing/2014/main" val="1003302530"/>
                    </a:ext>
                  </a:extLst>
                </a:gridCol>
                <a:gridCol w="2093398">
                  <a:extLst>
                    <a:ext uri="{9D8B030D-6E8A-4147-A177-3AD203B41FA5}">
                      <a16:colId xmlns:a16="http://schemas.microsoft.com/office/drawing/2014/main" val="478540876"/>
                    </a:ext>
                  </a:extLst>
                </a:gridCol>
                <a:gridCol w="2238225">
                  <a:extLst>
                    <a:ext uri="{9D8B030D-6E8A-4147-A177-3AD203B41FA5}">
                      <a16:colId xmlns:a16="http://schemas.microsoft.com/office/drawing/2014/main" val="1426055967"/>
                    </a:ext>
                  </a:extLst>
                </a:gridCol>
                <a:gridCol w="2383051">
                  <a:extLst>
                    <a:ext uri="{9D8B030D-6E8A-4147-A177-3AD203B41FA5}">
                      <a16:colId xmlns:a16="http://schemas.microsoft.com/office/drawing/2014/main" val="779650668"/>
                    </a:ext>
                  </a:extLst>
                </a:gridCol>
              </a:tblGrid>
              <a:tr h="42125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French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Reading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Speaking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Culture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extLst>
                  <a:ext uri="{0D108BD9-81ED-4DB2-BD59-A6C34878D82A}">
                    <a16:rowId xmlns:a16="http://schemas.microsoft.com/office/drawing/2014/main" val="3496808766"/>
                  </a:ext>
                </a:extLst>
              </a:tr>
              <a:tr h="41037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Understand that French uses the same alphabet as English</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Understand that French uses the same alphabet as English</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Know basic greetings in French</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Know the colours of the French Flag</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600" b="0" i="0" u="none" strike="noStrike" cap="none" normalizeH="0" baseline="0" dirty="0">
                        <a:ln>
                          <a:noFill/>
                        </a:ln>
                        <a:solidFill>
                          <a:srgbClr val="000000"/>
                        </a:solidFill>
                        <a:effectLst/>
                        <a:latin typeface="+mn-lt"/>
                        <a:ea typeface="MS PGothic" panose="020B0600070205080204" pitchFamily="34" charset="-128"/>
                      </a:endParaRP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Locate France on a map</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0917" name="Slide Number Placeholder 2">
            <a:extLst>
              <a:ext uri="{FF2B5EF4-FFF2-40B4-BE49-F238E27FC236}">
                <a16:creationId xmlns:a16="http://schemas.microsoft.com/office/drawing/2014/main" id="{AB749C08-A4EC-1900-2596-BE632F54E1C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25B71F1-157E-47C1-A7AB-76C539895E80}" type="slidenum">
              <a:rPr lang="en-GB" altLang="en-US" smtClean="0"/>
              <a:pPr/>
              <a:t>29</a:t>
            </a:fld>
            <a:endParaRPr lang="en-GB" altLang="en-US" dirty="0"/>
          </a:p>
        </p:txBody>
      </p:sp>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8715" y="171450"/>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1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53785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2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18314"/>
          <a:ext cx="8109138" cy="3489897"/>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301147">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Organisational</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2189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00000"/>
                        </a:lnSpc>
                        <a:spcBef>
                          <a:spcPct val="0"/>
                        </a:spcBef>
                        <a:spcAft>
                          <a:spcPct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Plan by talking about ideas and writing notes.</a:t>
                      </a:r>
                    </a:p>
                    <a:p>
                      <a:pPr marL="0" marR="0" lvl="0" indent="0" algn="l" defTabSz="520700" rtl="0" eaLnBrk="1" fontAlgn="base" latinLnBrk="0" hangingPunct="1">
                        <a:lnSpc>
                          <a:spcPct val="100000"/>
                        </a:lnSpc>
                        <a:spcBef>
                          <a:spcPct val="0"/>
                        </a:spcBef>
                        <a:spcAft>
                          <a:spcPct val="0"/>
                        </a:spcAft>
                        <a:buClrTx/>
                        <a:buSzTx/>
                        <a:buFontTx/>
                        <a:buNone/>
                        <a:tabLst/>
                        <a:defRPr/>
                      </a:pPr>
                      <a:endParaRPr lang="en-GB" sz="1200" dirty="0">
                        <a:solidFill>
                          <a:srgbClr val="000000"/>
                        </a:solidFill>
                        <a:effectLst/>
                        <a:latin typeface="Neuzeit S LT Std Book"/>
                        <a:ea typeface="Calibri" panose="020F0502020204030204" pitchFamily="34" charset="0"/>
                        <a:cs typeface="Neuzeit S LT Std Book"/>
                      </a:endParaRPr>
                    </a:p>
                    <a:p>
                      <a:pPr marL="0" marR="0" lvl="0" indent="0" algn="l" defTabSz="520700" rtl="0" eaLnBrk="1" fontAlgn="base" latinLnBrk="0" hangingPunct="1">
                        <a:lnSpc>
                          <a:spcPct val="100000"/>
                        </a:lnSpc>
                        <a:spcBef>
                          <a:spcPct val="0"/>
                        </a:spcBef>
                        <a:spcAft>
                          <a:spcPct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Use some of the characteristic features of the type of writing used.</a:t>
                      </a:r>
                      <a:endParaRPr lang="en-GB" sz="1200" dirty="0">
                        <a:solidFill>
                          <a:srgbClr val="000000"/>
                        </a:solidFill>
                        <a:effectLst/>
                        <a:latin typeface="Neuzeit S LT Std Book"/>
                        <a:ea typeface="Calibri" panose="020F0502020204030204" pitchFamily="34" charset="0"/>
                        <a:cs typeface="Neuzeit S LT Std Book"/>
                      </a:endParaRPr>
                    </a:p>
                    <a:p>
                      <a:pPr marL="0" marR="0" lvl="0" indent="0" algn="l" defTabSz="520700" rtl="0" eaLnBrk="1" fontAlgn="base" latinLnBrk="0" hangingPunct="1">
                        <a:lnSpc>
                          <a:spcPct val="100000"/>
                        </a:lnSpc>
                        <a:spcBef>
                          <a:spcPct val="0"/>
                        </a:spcBef>
                        <a:spcAft>
                          <a:spcPct val="0"/>
                        </a:spcAft>
                        <a:buClrTx/>
                        <a:buSzTx/>
                        <a:buFontTx/>
                        <a:buNone/>
                        <a:tabLst/>
                        <a:defRPr/>
                      </a:pPr>
                      <a:endParaRPr lang="en-GB" sz="12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Organise writing in line with its purpose.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Group related information.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Write for a variety of purposes.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Calibri" panose="020F0502020204030204" pitchFamily="34" charset="0"/>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Calibri" panose="020F0502020204030204" pitchFamily="34" charset="0"/>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Calibri" panose="020F0502020204030204" pitchFamily="34" charset="0"/>
                        <a:ea typeface="Calibri" panose="020F0502020204030204" pitchFamily="34" charset="0"/>
                        <a:cs typeface="Neuzeit S LT Std Book"/>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30</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2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294569"/>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3494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Sentence Structure and Grammar</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3192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52769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Use well-chosen adjectives to add detail. </a:t>
                      </a:r>
                      <a:endParaRPr lang="en-GB" sz="1200" dirty="0">
                        <a:solidFill>
                          <a:srgbClr val="000000"/>
                        </a:solidFill>
                        <a:effectLst/>
                        <a:latin typeface="Neuzeit S LT Std Book"/>
                        <a:ea typeface="Calibri" panose="020F0502020204030204" pitchFamily="34" charset="0"/>
                        <a:cs typeface="Neuzeit S LT Std Book"/>
                      </a:endParaRPr>
                    </a:p>
                    <a:p>
                      <a:pPr lvl="0"/>
                      <a:endParaRPr lang="en-GB" sz="12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Use the correct tenses.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Calibri" panose="020F0502020204030204" pitchFamily="34" charset="0"/>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Use and understand grammatical terminology in discussing writing: verb, tense (past, present), adjective, noun, suffix, apostrophe, comma.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Neuzeit S LT Std Book"/>
                        <a:ea typeface="Calibri" panose="020F0502020204030204" pitchFamily="34" charset="0"/>
                        <a:cs typeface="Neuzeit S LT Std Book"/>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Use extended noun phrases to describe and specify (e.g. the blue butterfly).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Begin to punctuate using a capital letter for the name of people, places.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Use coordination (or, and, but).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a:t>
                      </a:r>
                      <a:endParaRPr lang="en-GB" sz="1200" dirty="0">
                        <a:solidFill>
                          <a:srgbClr val="000000"/>
                        </a:solidFill>
                        <a:effectLst/>
                        <a:latin typeface="Neuzeit S LT Std Book"/>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31</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1759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2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533395"/>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Spelling</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Use spelling rules.</a:t>
                      </a:r>
                      <a:endParaRPr lang="en-GB" sz="1200" dirty="0">
                        <a:solidFill>
                          <a:srgbClr val="000000"/>
                        </a:solidFill>
                        <a:effectLst/>
                        <a:latin typeface="Neuzeit S LT Std Book"/>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Spell contraction words correctly (can’t, don’t).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Use suffixes where no change to the spelling of the root word is needed: helping, helped, helper, eating, quicker, quickest.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Neuzeit S LT Std Book"/>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Spell common exception words (the, said, one, two and the days of the week).</a:t>
                      </a:r>
                      <a:endParaRPr lang="en-GB" sz="1200" dirty="0">
                        <a:solidFill>
                          <a:srgbClr val="000000"/>
                        </a:solidFill>
                        <a:effectLst/>
                        <a:latin typeface="Neuzeit S LT Std Book"/>
                        <a:ea typeface="Calibri" panose="020F0502020204030204" pitchFamily="34" charset="0"/>
                        <a:cs typeface="Neuzeit S LT Std Book"/>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Spell common exception words correctly.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Neuzeit S LT Std Book"/>
                        </a:rPr>
                        <a:t>- Add prefixes and suffixes, learning the rule for adding s and </a:t>
                      </a:r>
                      <a:r>
                        <a:rPr lang="en-GB" sz="1200" dirty="0" err="1">
                          <a:solidFill>
                            <a:srgbClr val="000000"/>
                          </a:solidFill>
                          <a:effectLst/>
                          <a:latin typeface="Calibri" panose="020F0502020204030204" pitchFamily="34" charset="0"/>
                          <a:ea typeface="Calibri" panose="020F0502020204030204" pitchFamily="34" charset="0"/>
                          <a:cs typeface="Neuzeit S LT Std Book"/>
                        </a:rPr>
                        <a:t>es</a:t>
                      </a:r>
                      <a:r>
                        <a:rPr lang="en-GB" sz="1200" dirty="0">
                          <a:solidFill>
                            <a:srgbClr val="000000"/>
                          </a:solidFill>
                          <a:effectLst/>
                          <a:latin typeface="Calibri" panose="020F0502020204030204" pitchFamily="34" charset="0"/>
                          <a:ea typeface="Calibri" panose="020F0502020204030204" pitchFamily="34" charset="0"/>
                          <a:cs typeface="Neuzeit S LT Std Book"/>
                        </a:rPr>
                        <a:t> as a plural marker for nouns, and the third person singular marker for verbs (I drink - he drinks).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0000"/>
                        </a:solidFill>
                        <a:effectLst/>
                        <a:latin typeface="Neuzeit S LT Std Book"/>
                        <a:ea typeface="Calibri" panose="020F0502020204030204" pitchFamily="34" charset="0"/>
                        <a:cs typeface="Neuzeit S LT Std Boo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Add suffixes to spell longer words (-</a:t>
                      </a:r>
                      <a:r>
                        <a:rPr lang="en-GB" sz="12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ment</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-ness, -</a:t>
                      </a:r>
                      <a:r>
                        <a:rPr lang="en-GB" sz="12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ful</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and -less).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32</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606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400" b="1" dirty="0">
                <a:latin typeface="Century Gothic" panose="020B0502020202020204" pitchFamily="34" charset="0"/>
              </a:rPr>
              <a:t>Year 2 </a:t>
            </a:r>
            <a:r>
              <a:rPr lang="en-GB" sz="2264" b="1" dirty="0">
                <a:latin typeface="Century Gothic" panose="020B0502020202020204" pitchFamily="34" charset="0"/>
              </a:rPr>
              <a:t>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92720" y="1620987"/>
          <a:ext cx="8581858" cy="3599400"/>
        </p:xfrm>
        <a:graphic>
          <a:graphicData uri="http://schemas.openxmlformats.org/drawingml/2006/table">
            <a:tbl>
              <a:tblPr/>
              <a:tblGrid>
                <a:gridCol w="2216304">
                  <a:extLst>
                    <a:ext uri="{9D8B030D-6E8A-4147-A177-3AD203B41FA5}">
                      <a16:colId xmlns:a16="http://schemas.microsoft.com/office/drawing/2014/main" val="210943694"/>
                    </a:ext>
                  </a:extLst>
                </a:gridCol>
                <a:gridCol w="3571178">
                  <a:extLst>
                    <a:ext uri="{9D8B030D-6E8A-4147-A177-3AD203B41FA5}">
                      <a16:colId xmlns:a16="http://schemas.microsoft.com/office/drawing/2014/main" val="864309712"/>
                    </a:ext>
                  </a:extLst>
                </a:gridCol>
                <a:gridCol w="2794376">
                  <a:extLst>
                    <a:ext uri="{9D8B030D-6E8A-4147-A177-3AD203B41FA5}">
                      <a16:colId xmlns:a16="http://schemas.microsoft.com/office/drawing/2014/main" val="3913203569"/>
                    </a:ext>
                  </a:extLst>
                </a:gridCol>
              </a:tblGrid>
              <a:tr h="302945">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Autumn</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Addition and Subtraction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Shape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94506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Numbers to 20</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Count objects to 100 by making 10s</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Recognise tens and ones</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Use a place value chart</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Partition numbers to 100</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Write numbers to 100 in words</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Flexibly</a:t>
                      </a:r>
                      <a:r>
                        <a:rPr lang="en-GB" sz="900" kern="1200" baseline="0" dirty="0">
                          <a:solidFill>
                            <a:schemeClr val="tx1"/>
                          </a:solidFill>
                          <a:effectLst/>
                          <a:latin typeface="Calibri" panose="020F0502020204030204" pitchFamily="34" charset="0"/>
                          <a:ea typeface="MS PGothic" panose="020B0600070205080204" pitchFamily="34" charset="-128"/>
                          <a:cs typeface="+mn-cs"/>
                        </a:rPr>
                        <a:t> partition numbers to 100</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Write numbers to 100 in expanded form</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10s on the number line to 100</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10s and 1s on the number line to 100</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Estimate numbers on a number line</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Compare objects</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Compare numbers</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Order objects and numbers</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Count in 2s, 5s and 10s</a:t>
                      </a: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Count in 3s</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Bonds to 10</a:t>
                      </a:r>
                    </a:p>
                    <a:p>
                      <a:pPr marL="285750" indent="-285750">
                        <a:buFontTx/>
                        <a:buChar char="-"/>
                      </a:pPr>
                      <a:r>
                        <a:rPr lang="en-GB" sz="900" dirty="0"/>
                        <a:t>Fact</a:t>
                      </a:r>
                      <a:r>
                        <a:rPr lang="en-GB" sz="900" baseline="0" dirty="0"/>
                        <a:t> families-addition and subtraction bonds within 20</a:t>
                      </a:r>
                    </a:p>
                    <a:p>
                      <a:pPr marL="285750" indent="-285750">
                        <a:buFontTx/>
                        <a:buChar char="-"/>
                      </a:pPr>
                      <a:r>
                        <a:rPr lang="en-GB" sz="900" baseline="0" dirty="0"/>
                        <a:t>Related facts</a:t>
                      </a:r>
                    </a:p>
                    <a:p>
                      <a:pPr marL="285750" indent="-285750">
                        <a:buFontTx/>
                        <a:buChar char="-"/>
                      </a:pPr>
                      <a:r>
                        <a:rPr lang="en-GB" sz="900" baseline="0" dirty="0"/>
                        <a:t>Bonds to 100 (tens)</a:t>
                      </a:r>
                    </a:p>
                    <a:p>
                      <a:pPr marL="285750" indent="-285750">
                        <a:buFontTx/>
                        <a:buChar char="-"/>
                      </a:pPr>
                      <a:r>
                        <a:rPr lang="en-GB" sz="900" baseline="0" dirty="0"/>
                        <a:t>Add and subtract 1s</a:t>
                      </a:r>
                    </a:p>
                    <a:p>
                      <a:pPr marL="285750" indent="-285750">
                        <a:buFontTx/>
                        <a:buChar char="-"/>
                      </a:pPr>
                      <a:r>
                        <a:rPr lang="en-GB" sz="900" baseline="0" dirty="0"/>
                        <a:t>Add by making 10</a:t>
                      </a:r>
                    </a:p>
                    <a:p>
                      <a:pPr marL="285750" indent="-285750">
                        <a:buFontTx/>
                        <a:buChar char="-"/>
                      </a:pPr>
                      <a:r>
                        <a:rPr lang="en-GB" sz="900" baseline="0" dirty="0"/>
                        <a:t>Add three 1-digit numbers</a:t>
                      </a:r>
                    </a:p>
                    <a:p>
                      <a:pPr marL="285750" indent="-285750">
                        <a:buFontTx/>
                        <a:buChar char="-"/>
                      </a:pPr>
                      <a:r>
                        <a:rPr lang="en-GB" sz="900" baseline="0" dirty="0"/>
                        <a:t>Add to the next 10</a:t>
                      </a:r>
                    </a:p>
                    <a:p>
                      <a:pPr marL="285750" indent="-285750">
                        <a:buFontTx/>
                        <a:buChar char="-"/>
                      </a:pPr>
                      <a:r>
                        <a:rPr lang="en-GB" sz="900" baseline="0" dirty="0"/>
                        <a:t>Add across a 10</a:t>
                      </a:r>
                    </a:p>
                    <a:p>
                      <a:pPr marL="285750" indent="-285750">
                        <a:buFontTx/>
                        <a:buChar char="-"/>
                      </a:pPr>
                      <a:r>
                        <a:rPr lang="en-GB" sz="900" baseline="0" dirty="0"/>
                        <a:t>Subtract across 10</a:t>
                      </a:r>
                    </a:p>
                    <a:p>
                      <a:pPr marL="285750" indent="-285750">
                        <a:buFontTx/>
                        <a:buChar char="-"/>
                      </a:pPr>
                      <a:r>
                        <a:rPr lang="en-GB" sz="900" baseline="0" dirty="0"/>
                        <a:t>Subtract from a 10</a:t>
                      </a:r>
                    </a:p>
                    <a:p>
                      <a:pPr marL="285750" indent="-285750">
                        <a:buFontTx/>
                        <a:buChar char="-"/>
                      </a:pPr>
                      <a:r>
                        <a:rPr lang="en-GB" sz="900" baseline="0" dirty="0"/>
                        <a:t>Subtract a 1-digit number from a 2-digit number (across a 10)</a:t>
                      </a:r>
                    </a:p>
                    <a:p>
                      <a:pPr marL="285750" indent="-285750">
                        <a:buFontTx/>
                        <a:buChar char="-"/>
                      </a:pPr>
                      <a:r>
                        <a:rPr lang="en-GB" sz="900" baseline="0" dirty="0"/>
                        <a:t>10 more, 10 less</a:t>
                      </a:r>
                    </a:p>
                    <a:p>
                      <a:pPr marL="285750" indent="-285750">
                        <a:buFontTx/>
                        <a:buChar char="-"/>
                      </a:pPr>
                      <a:r>
                        <a:rPr lang="en-GB" sz="900" baseline="0" dirty="0"/>
                        <a:t>Add and subtract 10s</a:t>
                      </a:r>
                    </a:p>
                    <a:p>
                      <a:pPr marL="285750" indent="-285750">
                        <a:buFontTx/>
                        <a:buChar char="-"/>
                      </a:pPr>
                      <a:r>
                        <a:rPr lang="en-GB" sz="900" baseline="0" dirty="0"/>
                        <a:t>Add two 2-digit numbers (not across a 10)</a:t>
                      </a:r>
                    </a:p>
                    <a:p>
                      <a:pPr marL="285750" indent="-285750">
                        <a:buFontTx/>
                        <a:buChar char="-"/>
                      </a:pPr>
                      <a:r>
                        <a:rPr lang="en-GB" sz="900" baseline="0" dirty="0"/>
                        <a:t>Add two 2 digit numbers (across a 10)</a:t>
                      </a:r>
                    </a:p>
                    <a:p>
                      <a:pPr marL="285750" indent="-285750">
                        <a:buFontTx/>
                        <a:buChar char="-"/>
                      </a:pPr>
                      <a:r>
                        <a:rPr lang="en-GB" sz="900" baseline="0" dirty="0"/>
                        <a:t>Subtract two 2-digit numbers (not across a 10)</a:t>
                      </a:r>
                    </a:p>
                    <a:p>
                      <a:pPr marL="285750" indent="-285750">
                        <a:buFontTx/>
                        <a:buChar char="-"/>
                      </a:pPr>
                      <a:r>
                        <a:rPr lang="en-GB" sz="900" baseline="0" dirty="0"/>
                        <a:t>Subtract two 2-digit numbers (across a 10)</a:t>
                      </a:r>
                    </a:p>
                    <a:p>
                      <a:pPr marL="285750" indent="-285750">
                        <a:buFontTx/>
                        <a:buChar char="-"/>
                      </a:pPr>
                      <a:r>
                        <a:rPr lang="en-GB" sz="900" baseline="0" dirty="0"/>
                        <a:t>Mixed addition and subtraction</a:t>
                      </a:r>
                    </a:p>
                    <a:p>
                      <a:pPr marL="285750" indent="-285750">
                        <a:buFontTx/>
                        <a:buChar char="-"/>
                      </a:pPr>
                      <a:r>
                        <a:rPr lang="en-GB" sz="900" baseline="0" dirty="0"/>
                        <a:t>Compare number sentences</a:t>
                      </a:r>
                    </a:p>
                    <a:p>
                      <a:pPr marL="285750" indent="-285750">
                        <a:buFontTx/>
                        <a:buChar char="-"/>
                      </a:pPr>
                      <a:r>
                        <a:rPr lang="en-GB" sz="900" baseline="0" dirty="0"/>
                        <a:t>Missing number problems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Recognise 2-D and 3-D shapes</a:t>
                      </a:r>
                    </a:p>
                    <a:p>
                      <a:pPr marL="285750" indent="-285750">
                        <a:buFontTx/>
                        <a:buChar char="-"/>
                      </a:pPr>
                      <a:r>
                        <a:rPr lang="en-GB" sz="900" dirty="0"/>
                        <a:t>Count sides on</a:t>
                      </a:r>
                      <a:r>
                        <a:rPr lang="en-GB" sz="900" baseline="0" dirty="0"/>
                        <a:t> 2-D shapes</a:t>
                      </a:r>
                    </a:p>
                    <a:p>
                      <a:pPr marL="285750" indent="-285750">
                        <a:buFontTx/>
                        <a:buChar char="-"/>
                      </a:pPr>
                      <a:r>
                        <a:rPr lang="en-GB" sz="900" baseline="0" dirty="0"/>
                        <a:t>Count vertices on 2-D shapes</a:t>
                      </a:r>
                    </a:p>
                    <a:p>
                      <a:pPr marL="285750" indent="-285750">
                        <a:buFontTx/>
                        <a:buChar char="-"/>
                      </a:pPr>
                      <a:r>
                        <a:rPr lang="en-GB" sz="900" baseline="0" dirty="0"/>
                        <a:t>Draw 2-D shapes</a:t>
                      </a:r>
                    </a:p>
                    <a:p>
                      <a:pPr marL="285750" indent="-285750">
                        <a:buFontTx/>
                        <a:buChar char="-"/>
                      </a:pPr>
                      <a:r>
                        <a:rPr lang="en-GB" sz="900" baseline="0" dirty="0"/>
                        <a:t>Lines of symmetry on shapes</a:t>
                      </a:r>
                    </a:p>
                    <a:p>
                      <a:pPr marL="285750" indent="-285750">
                        <a:buFontTx/>
                        <a:buChar char="-"/>
                      </a:pPr>
                      <a:r>
                        <a:rPr lang="en-GB" sz="900" baseline="0" dirty="0"/>
                        <a:t>Use lines of symmetry to complete shapes</a:t>
                      </a:r>
                    </a:p>
                    <a:p>
                      <a:pPr marL="285750" indent="-285750">
                        <a:buFontTx/>
                        <a:buChar char="-"/>
                      </a:pPr>
                      <a:r>
                        <a:rPr lang="en-GB" sz="900" baseline="0" dirty="0"/>
                        <a:t>Sort 2-D shapes</a:t>
                      </a:r>
                    </a:p>
                    <a:p>
                      <a:pPr marL="285750" indent="-285750">
                        <a:buFontTx/>
                        <a:buChar char="-"/>
                      </a:pPr>
                      <a:r>
                        <a:rPr lang="en-GB" sz="900" baseline="0" dirty="0"/>
                        <a:t>Count faces on 3-D shapes</a:t>
                      </a:r>
                    </a:p>
                    <a:p>
                      <a:pPr marL="285750" indent="-285750">
                        <a:buFontTx/>
                        <a:buChar char="-"/>
                      </a:pPr>
                      <a:r>
                        <a:rPr lang="en-GB" sz="900" baseline="0" dirty="0"/>
                        <a:t>Count edges on 3-D shapes</a:t>
                      </a:r>
                    </a:p>
                    <a:p>
                      <a:pPr marL="285750" indent="-285750">
                        <a:buFontTx/>
                        <a:buChar char="-"/>
                      </a:pPr>
                      <a:r>
                        <a:rPr lang="en-GB" sz="900" baseline="0" dirty="0"/>
                        <a:t>Count vertices on 3-D shapes</a:t>
                      </a:r>
                    </a:p>
                    <a:p>
                      <a:pPr marL="285750" indent="-285750">
                        <a:buFontTx/>
                        <a:buChar char="-"/>
                      </a:pPr>
                      <a:r>
                        <a:rPr lang="en-GB" sz="900" baseline="0" dirty="0"/>
                        <a:t>Sort 3-D shapes</a:t>
                      </a:r>
                    </a:p>
                    <a:p>
                      <a:pPr marL="285750" indent="-285750">
                        <a:buFontTx/>
                        <a:buChar char="-"/>
                      </a:pPr>
                      <a:r>
                        <a:rPr lang="en-GB" sz="900" baseline="0" dirty="0"/>
                        <a:t>Make patterns with 2-D and 3-D shapes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33</a:t>
            </a:fld>
            <a:endParaRPr lang="en-GB" altLang="en-US" dirty="0"/>
          </a:p>
        </p:txBody>
      </p:sp>
      <p:pic>
        <p:nvPicPr>
          <p:cNvPr id="6" name="Picture 2"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ew Recognition Partner Announcement - White Rose Maths - Tempo Time Credits">
            <a:extLst>
              <a:ext uri="{FF2B5EF4-FFF2-40B4-BE49-F238E27FC236}">
                <a16:creationId xmlns:a16="http://schemas.microsoft.com/office/drawing/2014/main" id="{E9DAAD58-4854-9345-9726-B320F85069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405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400" b="1" dirty="0">
                <a:latin typeface="Century Gothic" panose="020B0502020202020204" pitchFamily="34" charset="0"/>
              </a:rPr>
              <a:t>Year 2 </a:t>
            </a:r>
            <a:r>
              <a:rPr lang="en-GB" sz="2264" b="1" dirty="0">
                <a:latin typeface="Century Gothic" panose="020B0502020202020204" pitchFamily="34" charset="0"/>
              </a:rPr>
              <a:t>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17449" y="1620987"/>
          <a:ext cx="8697953" cy="3736560"/>
        </p:xfrm>
        <a:graphic>
          <a:graphicData uri="http://schemas.openxmlformats.org/drawingml/2006/table">
            <a:tbl>
              <a:tblPr/>
              <a:tblGrid>
                <a:gridCol w="1749607">
                  <a:extLst>
                    <a:ext uri="{9D8B030D-6E8A-4147-A177-3AD203B41FA5}">
                      <a16:colId xmlns:a16="http://schemas.microsoft.com/office/drawing/2014/main" val="210943694"/>
                    </a:ext>
                  </a:extLst>
                </a:gridCol>
                <a:gridCol w="2122354">
                  <a:extLst>
                    <a:ext uri="{9D8B030D-6E8A-4147-A177-3AD203B41FA5}">
                      <a16:colId xmlns:a16="http://schemas.microsoft.com/office/drawing/2014/main" val="864309712"/>
                    </a:ext>
                  </a:extLst>
                </a:gridCol>
                <a:gridCol w="2108836">
                  <a:extLst>
                    <a:ext uri="{9D8B030D-6E8A-4147-A177-3AD203B41FA5}">
                      <a16:colId xmlns:a16="http://schemas.microsoft.com/office/drawing/2014/main" val="3913203569"/>
                    </a:ext>
                  </a:extLst>
                </a:gridCol>
                <a:gridCol w="2717156">
                  <a:extLst>
                    <a:ext uri="{9D8B030D-6E8A-4147-A177-3AD203B41FA5}">
                      <a16:colId xmlns:a16="http://schemas.microsoft.com/office/drawing/2014/main" val="2261204431"/>
                    </a:ext>
                  </a:extLst>
                </a:gridCol>
              </a:tblGrid>
              <a:tr h="302945">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Spring</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Money</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Length and Height</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Mass, Capacity and Temperature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94506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Count money-pence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Count</a:t>
                      </a:r>
                      <a:r>
                        <a:rPr lang="en-GB" sz="1100" kern="1200" baseline="0" dirty="0">
                          <a:solidFill>
                            <a:schemeClr val="tx1"/>
                          </a:solidFill>
                          <a:effectLst/>
                          <a:latin typeface="Calibri" panose="020F0502020204030204" pitchFamily="34" charset="0"/>
                          <a:ea typeface="MS PGothic" panose="020B0600070205080204" pitchFamily="34" charset="-128"/>
                          <a:cs typeface="+mn-cs"/>
                        </a:rPr>
                        <a:t> money-pounds (notes and coins)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Count money-pounds and pence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Choose notes and coins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Make the same amount</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Compare amounts of money</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Calculate with money</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Make a pound</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Find change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Two-step problems</a:t>
                      </a:r>
                      <a:endParaRPr lang="en-GB" sz="11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Recognise equal groups</a:t>
                      </a:r>
                    </a:p>
                    <a:p>
                      <a:pPr marL="285750" indent="-285750">
                        <a:buFontTx/>
                        <a:buChar char="-"/>
                      </a:pPr>
                      <a:r>
                        <a:rPr lang="en-GB" sz="1100" dirty="0"/>
                        <a:t>Make equal groups</a:t>
                      </a:r>
                    </a:p>
                    <a:p>
                      <a:pPr marL="285750" indent="-285750">
                        <a:buFontTx/>
                        <a:buChar char="-"/>
                      </a:pPr>
                      <a:r>
                        <a:rPr lang="en-GB" sz="1100" dirty="0"/>
                        <a:t>Add equal groups</a:t>
                      </a:r>
                    </a:p>
                    <a:p>
                      <a:pPr marL="285750" indent="-285750">
                        <a:buFontTx/>
                        <a:buChar char="-"/>
                      </a:pPr>
                      <a:r>
                        <a:rPr lang="en-GB" sz="1100" dirty="0"/>
                        <a:t>Introduce the multiplication symbol</a:t>
                      </a:r>
                    </a:p>
                    <a:p>
                      <a:pPr marL="285750" indent="-285750">
                        <a:buFontTx/>
                        <a:buChar char="-"/>
                      </a:pPr>
                      <a:r>
                        <a:rPr lang="en-GB" sz="1100" dirty="0"/>
                        <a:t>Multiplication sentences</a:t>
                      </a:r>
                    </a:p>
                    <a:p>
                      <a:pPr marL="285750" indent="-285750">
                        <a:buFontTx/>
                        <a:buChar char="-"/>
                      </a:pPr>
                      <a:r>
                        <a:rPr lang="en-GB" sz="1100" dirty="0"/>
                        <a:t>Use arrays</a:t>
                      </a:r>
                    </a:p>
                    <a:p>
                      <a:pPr marL="285750" indent="-285750">
                        <a:buFontTx/>
                        <a:buChar char="-"/>
                      </a:pPr>
                      <a:r>
                        <a:rPr lang="en-GB" sz="1100" dirty="0"/>
                        <a:t>Make equal groups-grouping</a:t>
                      </a:r>
                    </a:p>
                    <a:p>
                      <a:pPr marL="285750" indent="-285750">
                        <a:buFontTx/>
                        <a:buChar char="-"/>
                      </a:pPr>
                      <a:r>
                        <a:rPr lang="en-GB" sz="1100" dirty="0"/>
                        <a:t>Make equal groups-sharing</a:t>
                      </a:r>
                    </a:p>
                    <a:p>
                      <a:pPr marL="285750" indent="-285750">
                        <a:buFontTx/>
                        <a:buChar char="-"/>
                      </a:pPr>
                      <a:r>
                        <a:rPr lang="en-GB" sz="1100" dirty="0"/>
                        <a:t>The 2 times-table</a:t>
                      </a:r>
                    </a:p>
                    <a:p>
                      <a:pPr marL="285750" indent="-285750">
                        <a:buFontTx/>
                        <a:buChar char="-"/>
                      </a:pPr>
                      <a:r>
                        <a:rPr lang="en-GB" sz="1100" dirty="0"/>
                        <a:t>Divide by</a:t>
                      </a:r>
                      <a:r>
                        <a:rPr lang="en-GB" sz="1100" baseline="0" dirty="0"/>
                        <a:t> 2</a:t>
                      </a:r>
                    </a:p>
                    <a:p>
                      <a:pPr marL="285750" indent="-285750">
                        <a:buFontTx/>
                        <a:buChar char="-"/>
                      </a:pPr>
                      <a:r>
                        <a:rPr lang="en-GB" sz="1100" baseline="0" dirty="0"/>
                        <a:t>Doubling and halving</a:t>
                      </a:r>
                    </a:p>
                    <a:p>
                      <a:pPr marL="285750" indent="-285750">
                        <a:buFontTx/>
                        <a:buChar char="-"/>
                      </a:pPr>
                      <a:r>
                        <a:rPr lang="en-GB" sz="1100" baseline="0" dirty="0"/>
                        <a:t>Odd and even numbers</a:t>
                      </a:r>
                    </a:p>
                    <a:p>
                      <a:pPr marL="285750" indent="-285750">
                        <a:buFontTx/>
                        <a:buChar char="-"/>
                      </a:pPr>
                      <a:r>
                        <a:rPr lang="en-GB" sz="1100" baseline="0" dirty="0"/>
                        <a:t>The 1- times table</a:t>
                      </a:r>
                    </a:p>
                    <a:p>
                      <a:pPr marL="285750" indent="-285750">
                        <a:buFontTx/>
                        <a:buChar char="-"/>
                      </a:pPr>
                      <a:r>
                        <a:rPr lang="en-GB" sz="1100" baseline="0" dirty="0"/>
                        <a:t>Divide by 10</a:t>
                      </a:r>
                    </a:p>
                    <a:p>
                      <a:pPr marL="285750" indent="-285750">
                        <a:buFontTx/>
                        <a:buChar char="-"/>
                      </a:pPr>
                      <a:r>
                        <a:rPr lang="en-GB" sz="1100" baseline="0" dirty="0"/>
                        <a:t>The 5 times-table</a:t>
                      </a:r>
                    </a:p>
                    <a:p>
                      <a:pPr marL="285750" indent="-285750">
                        <a:buFontTx/>
                        <a:buChar char="-"/>
                      </a:pPr>
                      <a:r>
                        <a:rPr lang="en-GB" sz="1100" baseline="0" dirty="0"/>
                        <a:t>Divide by 5</a:t>
                      </a:r>
                    </a:p>
                    <a:p>
                      <a:pPr marL="285750" indent="-285750">
                        <a:buFontTx/>
                        <a:buChar char="-"/>
                      </a:pPr>
                      <a:r>
                        <a:rPr lang="en-GB" sz="1100" baseline="0" dirty="0"/>
                        <a:t>The 5 and 10 times-tables</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Measure</a:t>
                      </a:r>
                      <a:r>
                        <a:rPr lang="en-GB" sz="1100" baseline="0" dirty="0"/>
                        <a:t> in centimetres</a:t>
                      </a:r>
                    </a:p>
                    <a:p>
                      <a:pPr marL="285750" indent="-285750">
                        <a:buFontTx/>
                        <a:buChar char="-"/>
                      </a:pPr>
                      <a:r>
                        <a:rPr lang="en-GB" sz="1100" baseline="0" dirty="0"/>
                        <a:t>Measure in metres</a:t>
                      </a:r>
                    </a:p>
                    <a:p>
                      <a:pPr marL="285750" indent="-285750">
                        <a:buFontTx/>
                        <a:buChar char="-"/>
                      </a:pPr>
                      <a:r>
                        <a:rPr lang="en-GB" sz="1100" baseline="0" dirty="0"/>
                        <a:t>Compare lengths and heights</a:t>
                      </a:r>
                    </a:p>
                    <a:p>
                      <a:pPr marL="285750" indent="-285750">
                        <a:buFontTx/>
                        <a:buChar char="-"/>
                      </a:pPr>
                      <a:r>
                        <a:rPr lang="en-GB" sz="1100" baseline="0" dirty="0"/>
                        <a:t>Order lengths and heights</a:t>
                      </a:r>
                    </a:p>
                    <a:p>
                      <a:pPr marL="285750" indent="-285750">
                        <a:buFontTx/>
                        <a:buChar char="-"/>
                      </a:pPr>
                      <a:r>
                        <a:rPr lang="en-GB" sz="1100" baseline="0" dirty="0"/>
                        <a:t>Four operations with lengths and heights</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Compare mass</a:t>
                      </a:r>
                    </a:p>
                    <a:p>
                      <a:pPr marL="285750" indent="-285750">
                        <a:buFontTx/>
                        <a:buChar char="-"/>
                      </a:pPr>
                      <a:r>
                        <a:rPr lang="en-GB" sz="1100" dirty="0"/>
                        <a:t>Measure</a:t>
                      </a:r>
                      <a:r>
                        <a:rPr lang="en-GB" sz="1100" baseline="0" dirty="0"/>
                        <a:t> in grams</a:t>
                      </a:r>
                    </a:p>
                    <a:p>
                      <a:pPr marL="285750" indent="-285750">
                        <a:buFontTx/>
                        <a:buChar char="-"/>
                      </a:pPr>
                      <a:r>
                        <a:rPr lang="en-GB" sz="1100" baseline="0" dirty="0"/>
                        <a:t>Measure in kilograms</a:t>
                      </a:r>
                    </a:p>
                    <a:p>
                      <a:pPr marL="285750" indent="-285750">
                        <a:buFontTx/>
                        <a:buChar char="-"/>
                      </a:pPr>
                      <a:r>
                        <a:rPr lang="en-GB" sz="1100" baseline="0" dirty="0"/>
                        <a:t>Four operations with mass</a:t>
                      </a:r>
                    </a:p>
                    <a:p>
                      <a:pPr marL="285750" indent="-285750">
                        <a:buFontTx/>
                        <a:buChar char="-"/>
                      </a:pPr>
                      <a:r>
                        <a:rPr lang="en-GB" sz="1100" baseline="0" dirty="0"/>
                        <a:t>Compare volume and capacity</a:t>
                      </a:r>
                    </a:p>
                    <a:p>
                      <a:pPr marL="285750" indent="-285750">
                        <a:buFontTx/>
                        <a:buChar char="-"/>
                      </a:pPr>
                      <a:r>
                        <a:rPr lang="en-GB" sz="1100" baseline="0" dirty="0"/>
                        <a:t>Measure in millilitres</a:t>
                      </a:r>
                    </a:p>
                    <a:p>
                      <a:pPr marL="285750" indent="-285750">
                        <a:buFontTx/>
                        <a:buChar char="-"/>
                      </a:pPr>
                      <a:r>
                        <a:rPr lang="en-GB" sz="1100" baseline="0" dirty="0"/>
                        <a:t>Measure in litres</a:t>
                      </a:r>
                    </a:p>
                    <a:p>
                      <a:pPr marL="285750" indent="-285750">
                        <a:buFontTx/>
                        <a:buChar char="-"/>
                      </a:pPr>
                      <a:r>
                        <a:rPr lang="en-GB" sz="1100" baseline="0" dirty="0"/>
                        <a:t>Four operations with volume and capacity</a:t>
                      </a:r>
                    </a:p>
                    <a:p>
                      <a:pPr marL="285750" indent="-285750">
                        <a:buFontTx/>
                        <a:buChar char="-"/>
                      </a:pPr>
                      <a:r>
                        <a:rPr lang="en-GB" sz="1100" baseline="0" dirty="0"/>
                        <a:t>Temperature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34</a:t>
            </a:fld>
            <a:endParaRPr lang="en-GB" altLang="en-US" dirty="0"/>
          </a:p>
        </p:txBody>
      </p:sp>
      <p:pic>
        <p:nvPicPr>
          <p:cNvPr id="7" name="Picture 2" descr="Image preview">
            <a:extLst>
              <a:ext uri="{FF2B5EF4-FFF2-40B4-BE49-F238E27FC236}">
                <a16:creationId xmlns:a16="http://schemas.microsoft.com/office/drawing/2014/main" id="{9507A951-D530-B54C-BC38-9CF6C34F3FE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7A296953-D56F-1747-A2D7-A0F20CAA15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3335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400" b="1" dirty="0">
                <a:latin typeface="Century Gothic" panose="020B0502020202020204" pitchFamily="34" charset="0"/>
              </a:rPr>
              <a:t>Year 2 </a:t>
            </a:r>
            <a:r>
              <a:rPr lang="en-GB" sz="2264" b="1" dirty="0">
                <a:latin typeface="Century Gothic" panose="020B0502020202020204" pitchFamily="34" charset="0"/>
              </a:rPr>
              <a:t>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41950" y="1620986"/>
          <a:ext cx="8673450" cy="3401280"/>
        </p:xfrm>
        <a:graphic>
          <a:graphicData uri="http://schemas.openxmlformats.org/drawingml/2006/table">
            <a:tbl>
              <a:tblPr/>
              <a:tblGrid>
                <a:gridCol w="2409253">
                  <a:extLst>
                    <a:ext uri="{9D8B030D-6E8A-4147-A177-3AD203B41FA5}">
                      <a16:colId xmlns:a16="http://schemas.microsoft.com/office/drawing/2014/main" val="210943694"/>
                    </a:ext>
                  </a:extLst>
                </a:gridCol>
                <a:gridCol w="2023946">
                  <a:extLst>
                    <a:ext uri="{9D8B030D-6E8A-4147-A177-3AD203B41FA5}">
                      <a16:colId xmlns:a16="http://schemas.microsoft.com/office/drawing/2014/main" val="864309712"/>
                    </a:ext>
                  </a:extLst>
                </a:gridCol>
                <a:gridCol w="2149397">
                  <a:extLst>
                    <a:ext uri="{9D8B030D-6E8A-4147-A177-3AD203B41FA5}">
                      <a16:colId xmlns:a16="http://schemas.microsoft.com/office/drawing/2014/main" val="3913203569"/>
                    </a:ext>
                  </a:extLst>
                </a:gridCol>
                <a:gridCol w="2090854">
                  <a:extLst>
                    <a:ext uri="{9D8B030D-6E8A-4147-A177-3AD203B41FA5}">
                      <a16:colId xmlns:a16="http://schemas.microsoft.com/office/drawing/2014/main" val="2261204431"/>
                    </a:ext>
                  </a:extLst>
                </a:gridCol>
              </a:tblGrid>
              <a:tr h="302945">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Summer</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Time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Statistics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Position and Direction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72654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mn-lt"/>
                          <a:ea typeface="MS PGothic" panose="020B0600070205080204" pitchFamily="34" charset="-128"/>
                          <a:cs typeface="+mn-cs"/>
                        </a:rPr>
                        <a:t>Introductions</a:t>
                      </a:r>
                      <a:r>
                        <a:rPr lang="en-GB" sz="1100" kern="1200" baseline="0" dirty="0">
                          <a:solidFill>
                            <a:schemeClr val="tx1"/>
                          </a:solidFill>
                          <a:effectLst/>
                          <a:latin typeface="+mn-lt"/>
                          <a:ea typeface="MS PGothic" panose="020B0600070205080204" pitchFamily="34" charset="-128"/>
                          <a:cs typeface="+mn-cs"/>
                        </a:rPr>
                        <a:t> to parts and whole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Equal and unequal parts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Recognise a half</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Find a half</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Recognise a quarter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Find a quarter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Recognise a third</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Find a third</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Find the whole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Unit fractions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Non-unit fractions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Recognise the equivalence of a half and two quarters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Recognise three-quarters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Find three-quarters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mn-lt"/>
                          <a:ea typeface="MS PGothic" panose="020B0600070205080204" pitchFamily="34" charset="-128"/>
                          <a:cs typeface="+mn-cs"/>
                        </a:rPr>
                        <a:t>Count in fractions up to a whole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latin typeface="+mn-lt"/>
                        </a:rPr>
                        <a:t>O’clock</a:t>
                      </a:r>
                      <a:r>
                        <a:rPr lang="en-GB" sz="1100" baseline="0" dirty="0">
                          <a:latin typeface="+mn-lt"/>
                        </a:rPr>
                        <a:t> and half past</a:t>
                      </a:r>
                    </a:p>
                    <a:p>
                      <a:pPr marL="285750" indent="-285750">
                        <a:buFontTx/>
                        <a:buChar char="-"/>
                      </a:pPr>
                      <a:r>
                        <a:rPr lang="en-GB" sz="1100" baseline="0" dirty="0">
                          <a:latin typeface="+mn-lt"/>
                        </a:rPr>
                        <a:t>Quarter past and quarter to</a:t>
                      </a:r>
                    </a:p>
                    <a:p>
                      <a:pPr marL="285750" indent="-285750">
                        <a:buFontTx/>
                        <a:buChar char="-"/>
                      </a:pPr>
                      <a:r>
                        <a:rPr lang="en-GB" sz="1100" baseline="0" dirty="0">
                          <a:latin typeface="+mn-lt"/>
                        </a:rPr>
                        <a:t>Tell time past the hour</a:t>
                      </a:r>
                    </a:p>
                    <a:p>
                      <a:pPr marL="285750" indent="-285750">
                        <a:buFontTx/>
                        <a:buChar char="-"/>
                      </a:pPr>
                      <a:r>
                        <a:rPr lang="en-GB" sz="1100" baseline="0" dirty="0">
                          <a:latin typeface="+mn-lt"/>
                        </a:rPr>
                        <a:t>Tell time to the hour</a:t>
                      </a:r>
                    </a:p>
                    <a:p>
                      <a:pPr marL="285750" indent="-285750">
                        <a:buFontTx/>
                        <a:buChar char="-"/>
                      </a:pPr>
                      <a:r>
                        <a:rPr lang="en-GB" sz="1100" baseline="0" dirty="0">
                          <a:latin typeface="+mn-lt"/>
                        </a:rPr>
                        <a:t>Tell time to 5 minutes</a:t>
                      </a:r>
                    </a:p>
                    <a:p>
                      <a:pPr marL="285750" indent="-285750">
                        <a:buFontTx/>
                        <a:buChar char="-"/>
                      </a:pPr>
                      <a:r>
                        <a:rPr lang="en-GB" sz="1100" baseline="0" dirty="0">
                          <a:latin typeface="+mn-lt"/>
                        </a:rPr>
                        <a:t>Minutes in an hour</a:t>
                      </a:r>
                    </a:p>
                    <a:p>
                      <a:pPr marL="285750" indent="-285750">
                        <a:buFontTx/>
                        <a:buChar char="-"/>
                      </a:pPr>
                      <a:r>
                        <a:rPr lang="en-GB" sz="1100" baseline="0" dirty="0">
                          <a:latin typeface="+mn-lt"/>
                        </a:rPr>
                        <a:t>Hours in a day</a:t>
                      </a:r>
                      <a:endParaRPr lang="en-GB" sz="11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latin typeface="+mn-lt"/>
                        </a:rPr>
                        <a:t>Make tally charts</a:t>
                      </a:r>
                    </a:p>
                    <a:p>
                      <a:pPr marL="285750" indent="-285750">
                        <a:buFontTx/>
                        <a:buChar char="-"/>
                      </a:pPr>
                      <a:r>
                        <a:rPr lang="en-GB" sz="1100" dirty="0">
                          <a:latin typeface="+mn-lt"/>
                        </a:rPr>
                        <a:t>Tables</a:t>
                      </a:r>
                    </a:p>
                    <a:p>
                      <a:pPr marL="285750" indent="-285750">
                        <a:buFontTx/>
                        <a:buChar char="-"/>
                      </a:pPr>
                      <a:r>
                        <a:rPr lang="en-GB" sz="1100" dirty="0">
                          <a:latin typeface="+mn-lt"/>
                        </a:rPr>
                        <a:t>Block diagrams</a:t>
                      </a:r>
                    </a:p>
                    <a:p>
                      <a:pPr marL="285750" indent="-285750">
                        <a:buFontTx/>
                        <a:buChar char="-"/>
                      </a:pPr>
                      <a:r>
                        <a:rPr lang="en-GB" sz="1100" dirty="0">
                          <a:latin typeface="+mn-lt"/>
                        </a:rPr>
                        <a:t>Draw pictograms (1-1)</a:t>
                      </a:r>
                    </a:p>
                    <a:p>
                      <a:pPr marL="285750" indent="-285750">
                        <a:buFontTx/>
                        <a:buChar char="-"/>
                      </a:pPr>
                      <a:r>
                        <a:rPr lang="en-GB" sz="1100" dirty="0">
                          <a:latin typeface="+mn-lt"/>
                        </a:rPr>
                        <a:t>Interpret pictograms (1-1)</a:t>
                      </a:r>
                    </a:p>
                    <a:p>
                      <a:pPr marL="285750" indent="-285750">
                        <a:buFontTx/>
                        <a:buChar char="-"/>
                      </a:pPr>
                      <a:r>
                        <a:rPr lang="en-GB" sz="1100" dirty="0">
                          <a:latin typeface="+mn-lt"/>
                        </a:rPr>
                        <a:t>Draw pictograms</a:t>
                      </a:r>
                      <a:r>
                        <a:rPr lang="en-GB" sz="1100" baseline="0" dirty="0">
                          <a:latin typeface="+mn-lt"/>
                        </a:rPr>
                        <a:t> (2,5 and 10)</a:t>
                      </a:r>
                    </a:p>
                    <a:p>
                      <a:pPr marL="285750" indent="-285750">
                        <a:buFontTx/>
                        <a:buChar char="-"/>
                      </a:pPr>
                      <a:r>
                        <a:rPr lang="en-GB" sz="1100" baseline="0" dirty="0">
                          <a:latin typeface="+mn-lt"/>
                        </a:rPr>
                        <a:t>Interpret pictograms (2, 5 and 10)</a:t>
                      </a:r>
                      <a:endParaRPr lang="en-GB" sz="11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latin typeface="+mn-lt"/>
                        </a:rPr>
                        <a:t>Language of</a:t>
                      </a:r>
                      <a:r>
                        <a:rPr lang="en-GB" sz="1100" baseline="0" dirty="0">
                          <a:latin typeface="+mn-lt"/>
                        </a:rPr>
                        <a:t> position</a:t>
                      </a:r>
                    </a:p>
                    <a:p>
                      <a:pPr marL="285750" indent="-285750">
                        <a:buFontTx/>
                        <a:buChar char="-"/>
                      </a:pPr>
                      <a:r>
                        <a:rPr lang="en-GB" sz="1100" baseline="0" dirty="0">
                          <a:latin typeface="+mn-lt"/>
                        </a:rPr>
                        <a:t>Describe movement</a:t>
                      </a:r>
                    </a:p>
                    <a:p>
                      <a:pPr marL="285750" indent="-285750">
                        <a:buFontTx/>
                        <a:buChar char="-"/>
                      </a:pPr>
                      <a:r>
                        <a:rPr lang="en-GB" sz="1100" baseline="0" dirty="0">
                          <a:latin typeface="+mn-lt"/>
                        </a:rPr>
                        <a:t>Describe turns</a:t>
                      </a:r>
                    </a:p>
                    <a:p>
                      <a:pPr marL="285750" indent="-285750">
                        <a:buFontTx/>
                        <a:buChar char="-"/>
                      </a:pPr>
                      <a:r>
                        <a:rPr lang="en-GB" sz="1100" baseline="0" dirty="0">
                          <a:latin typeface="+mn-lt"/>
                        </a:rPr>
                        <a:t>Describe movements and turns</a:t>
                      </a:r>
                    </a:p>
                    <a:p>
                      <a:pPr marL="285750" indent="-285750">
                        <a:buFontTx/>
                        <a:buChar char="-"/>
                      </a:pPr>
                      <a:r>
                        <a:rPr lang="en-GB" sz="1100" baseline="0" dirty="0">
                          <a:latin typeface="+mn-lt"/>
                        </a:rPr>
                        <a:t>Shape patterns with turns </a:t>
                      </a:r>
                      <a:endParaRPr lang="en-GB" sz="11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35</a:t>
            </a:fld>
            <a:endParaRPr lang="en-GB" altLang="en-US" dirty="0"/>
          </a:p>
        </p:txBody>
      </p:sp>
      <p:pic>
        <p:nvPicPr>
          <p:cNvPr id="7" name="Picture 2" descr="Image preview">
            <a:extLst>
              <a:ext uri="{FF2B5EF4-FFF2-40B4-BE49-F238E27FC236}">
                <a16:creationId xmlns:a16="http://schemas.microsoft.com/office/drawing/2014/main" id="{D14C9BF3-B307-2A4A-9031-B6293531BA3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6E7AE34E-A5E5-7C43-852B-75A1BBFD75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3194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E5E46A9-B0DC-2F9F-B043-1337CB3036F7}"/>
              </a:ext>
            </a:extLst>
          </p:cNvPr>
          <p:cNvGraphicFramePr>
            <a:graphicFrameLocks noGrp="1"/>
          </p:cNvGraphicFramePr>
          <p:nvPr>
            <p:ph idx="1"/>
            <p:extLst/>
          </p:nvPr>
        </p:nvGraphicFramePr>
        <p:xfrm>
          <a:off x="159133" y="1127721"/>
          <a:ext cx="8825734" cy="4667498"/>
        </p:xfrm>
        <a:graphic>
          <a:graphicData uri="http://schemas.openxmlformats.org/drawingml/2006/table">
            <a:tbl>
              <a:tblPr/>
              <a:tblGrid>
                <a:gridCol w="2985693">
                  <a:extLst>
                    <a:ext uri="{9D8B030D-6E8A-4147-A177-3AD203B41FA5}">
                      <a16:colId xmlns:a16="http://schemas.microsoft.com/office/drawing/2014/main" val="488170885"/>
                    </a:ext>
                  </a:extLst>
                </a:gridCol>
                <a:gridCol w="5840041">
                  <a:extLst>
                    <a:ext uri="{9D8B030D-6E8A-4147-A177-3AD203B41FA5}">
                      <a16:colId xmlns:a16="http://schemas.microsoft.com/office/drawing/2014/main" val="3928805418"/>
                    </a:ext>
                  </a:extLst>
                </a:gridCol>
              </a:tblGrid>
              <a:tr h="242903">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4032983145"/>
                  </a:ext>
                </a:extLst>
              </a:tr>
              <a:tr h="20831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Working Scientifically Progression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28587128"/>
                  </a:ext>
                </a:extLst>
              </a:tr>
              <a:tr h="42576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Asking and Answering Questions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Suggest ideas, ask simple questions and know that they can be answered/investigated in different ways.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455328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Begin to make predictions.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8608290"/>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Observations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Observe something closely and describe changes over time.</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0526467"/>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Equipment and Measurements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Use simple equipment, such as hand lenses or egg timers to take measurements, make observations and carry out simple tests.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2452499"/>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Identifying and Classifying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Decide, with help, how to group materials, living things and objects noticing changes over time and beginning to see patterns.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6479341"/>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Engaging in Practical Enquiry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Do things in the correct order when performing a simple test and begin to recognise when something is unfair.</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6217692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Recording and Reporting Findings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Gather data, record and talk about their findings, in a range of ways using simple scientific vocabulary. </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68153316"/>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Drawing Conclusions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Use simple scientific language to explain what they have found out.</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38906374"/>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Analysing Data: Evaluating and raising further questions and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Identify simple patterns and/or relationships using comparative language.</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80196380"/>
                  </a:ext>
                </a:extLst>
              </a:tr>
            </a:tbl>
          </a:graphicData>
        </a:graphic>
      </p:graphicFrame>
      <p:sp>
        <p:nvSpPr>
          <p:cNvPr id="8" name="Title 1">
            <a:extLst>
              <a:ext uri="{FF2B5EF4-FFF2-40B4-BE49-F238E27FC236}">
                <a16:creationId xmlns:a16="http://schemas.microsoft.com/office/drawing/2014/main" id="{ABD6D7A3-83D5-9B23-B327-AF1512B473B7}"/>
              </a:ext>
            </a:extLst>
          </p:cNvPr>
          <p:cNvSpPr>
            <a:spLocks noGrp="1"/>
          </p:cNvSpPr>
          <p:nvPr>
            <p:ph type="title"/>
          </p:nvPr>
        </p:nvSpPr>
        <p:spPr>
          <a:xfrm>
            <a:off x="258715" y="171450"/>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521505" y="976295"/>
          <a:ext cx="8100989" cy="4734305"/>
        </p:xfrm>
        <a:graphic>
          <a:graphicData uri="http://schemas.openxmlformats.org/drawingml/2006/table">
            <a:tbl>
              <a:tblPr/>
              <a:tblGrid>
                <a:gridCol w="1867370">
                  <a:extLst>
                    <a:ext uri="{9D8B030D-6E8A-4147-A177-3AD203B41FA5}">
                      <a16:colId xmlns:a16="http://schemas.microsoft.com/office/drawing/2014/main" val="1003302530"/>
                    </a:ext>
                  </a:extLst>
                </a:gridCol>
                <a:gridCol w="1943422">
                  <a:extLst>
                    <a:ext uri="{9D8B030D-6E8A-4147-A177-3AD203B41FA5}">
                      <a16:colId xmlns:a16="http://schemas.microsoft.com/office/drawing/2014/main" val="478540876"/>
                    </a:ext>
                  </a:extLst>
                </a:gridCol>
                <a:gridCol w="2077873">
                  <a:extLst>
                    <a:ext uri="{9D8B030D-6E8A-4147-A177-3AD203B41FA5}">
                      <a16:colId xmlns:a16="http://schemas.microsoft.com/office/drawing/2014/main" val="1426055967"/>
                    </a:ext>
                  </a:extLst>
                </a:gridCol>
                <a:gridCol w="2212324">
                  <a:extLst>
                    <a:ext uri="{9D8B030D-6E8A-4147-A177-3AD203B41FA5}">
                      <a16:colId xmlns:a16="http://schemas.microsoft.com/office/drawing/2014/main" val="779650668"/>
                    </a:ext>
                  </a:extLst>
                </a:gridCol>
              </a:tblGrid>
              <a:tr h="39582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Computing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533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Computer Science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Information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Digital Literacy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E-Safety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extLst>
                  <a:ext uri="{0D108BD9-81ED-4DB2-BD59-A6C34878D82A}">
                    <a16:rowId xmlns:a16="http://schemas.microsoft.com/office/drawing/2014/main" val="3496808766"/>
                  </a:ext>
                </a:extLst>
              </a:tr>
              <a:tr h="38559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Coding</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Show an awareness of the need to be precise with their algorithms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Know how to create a simple program that achieves a specific purpose.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Be able to identify and correct some errors, e.g. Debug Challenges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Understand programs execute by following </a:t>
                      </a:r>
                    </a:p>
                    <a:p>
                      <a:r>
                        <a:rPr lang="en-GB" sz="1200" kern="1200" dirty="0">
                          <a:solidFill>
                            <a:schemeClr val="tx1"/>
                          </a:solidFill>
                          <a:effectLst/>
                          <a:latin typeface="+mn-lt"/>
                          <a:ea typeface="+mn-ea"/>
                          <a:cs typeface="+mn-cs"/>
                        </a:rPr>
                        <a:t>precise and unambiguous instructions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dirty="0"/>
                        <a:t>Questioning</a:t>
                      </a:r>
                      <a:endParaRPr lang="en-GB" sz="1200" dirty="0"/>
                    </a:p>
                    <a:p>
                      <a:r>
                        <a:rPr lang="en-GB" sz="1200" dirty="0"/>
                        <a:t>Know the different type of questions</a:t>
                      </a:r>
                    </a:p>
                    <a:p>
                      <a:endParaRPr lang="en-GB" sz="1200" dirty="0"/>
                    </a:p>
                    <a:p>
                      <a:r>
                        <a:rPr lang="en-GB" sz="1200" dirty="0"/>
                        <a:t>Can use a binary tree to find an answer</a:t>
                      </a:r>
                    </a:p>
                    <a:p>
                      <a:endParaRPr lang="en-GB" sz="1200" dirty="0"/>
                    </a:p>
                    <a:p>
                      <a:r>
                        <a:rPr lang="en-GB" sz="1200" b="1" dirty="0"/>
                        <a:t>Paint</a:t>
                      </a:r>
                      <a:endParaRPr lang="en-GB" sz="1200" dirty="0"/>
                    </a:p>
                    <a:p>
                      <a:r>
                        <a:rPr lang="en-GB" sz="1200" dirty="0"/>
                        <a:t>Can create a picture using Paint</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dirty="0">
                          <a:latin typeface="+mn-lt"/>
                        </a:rPr>
                        <a:t>Word</a:t>
                      </a:r>
                    </a:p>
                    <a:p>
                      <a:r>
                        <a:rPr lang="en-GB" sz="1200" dirty="0">
                          <a:latin typeface="+mn-lt"/>
                        </a:rPr>
                        <a:t>Can use symbols </a:t>
                      </a:r>
                    </a:p>
                    <a:p>
                      <a:endParaRPr lang="en-GB" sz="1200" dirty="0">
                        <a:latin typeface="+mn-lt"/>
                      </a:endParaRPr>
                    </a:p>
                    <a:p>
                      <a:r>
                        <a:rPr lang="en-GB" sz="1200" dirty="0">
                          <a:latin typeface="+mn-lt"/>
                        </a:rPr>
                        <a:t>Know what WordArt is and use it</a:t>
                      </a:r>
                    </a:p>
                    <a:p>
                      <a:endParaRPr lang="en-GB" sz="1200" dirty="0">
                        <a:latin typeface="+mn-lt"/>
                      </a:endParaRPr>
                    </a:p>
                    <a:p>
                      <a:r>
                        <a:rPr lang="en-GB" sz="1200" dirty="0">
                          <a:latin typeface="+mn-lt"/>
                        </a:rPr>
                        <a:t>Highlight words and make lists</a:t>
                      </a:r>
                    </a:p>
                    <a:p>
                      <a:endParaRPr lang="en-GB" sz="1200" dirty="0">
                        <a:latin typeface="+mn-lt"/>
                      </a:endParaRPr>
                    </a:p>
                    <a:p>
                      <a:r>
                        <a:rPr lang="en-GB" sz="1200" b="1" dirty="0">
                          <a:latin typeface="+mn-lt"/>
                        </a:rPr>
                        <a:t>PowerPoint</a:t>
                      </a:r>
                    </a:p>
                    <a:p>
                      <a:r>
                        <a:rPr lang="en-GB" sz="1200" dirty="0">
                          <a:latin typeface="+mn-lt"/>
                        </a:rPr>
                        <a:t>Understand what a presentation is</a:t>
                      </a:r>
                    </a:p>
                    <a:p>
                      <a:endParaRPr lang="en-GB" sz="1200" dirty="0">
                        <a:latin typeface="+mn-lt"/>
                      </a:endParaRPr>
                    </a:p>
                    <a:p>
                      <a:r>
                        <a:rPr lang="en-GB" sz="1200" dirty="0">
                          <a:latin typeface="+mn-lt"/>
                        </a:rPr>
                        <a:t>Can add text to a new slide, move slides</a:t>
                      </a:r>
                    </a:p>
                    <a:p>
                      <a:endParaRPr lang="en-GB" sz="1200" dirty="0">
                        <a:latin typeface="+mn-lt"/>
                      </a:endParaRPr>
                    </a:p>
                    <a:p>
                      <a:r>
                        <a:rPr lang="en-GB" sz="1200" dirty="0">
                          <a:latin typeface="+mn-lt"/>
                        </a:rPr>
                        <a:t>Add an image to a presentation</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dirty="0"/>
                        <a:t>What the internet is and how it can be safely used</a:t>
                      </a:r>
                    </a:p>
                    <a:p>
                      <a:endParaRPr lang="en-GB" sz="1200" dirty="0"/>
                    </a:p>
                    <a:p>
                      <a:r>
                        <a:rPr lang="en-GB" sz="1200" dirty="0"/>
                        <a:t>How to keep ourselves safe on the internet and what to do if we are unsure.</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0825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4" y="976295"/>
          <a:ext cx="8726831" cy="4946801"/>
        </p:xfrm>
        <a:graphic>
          <a:graphicData uri="http://schemas.openxmlformats.org/drawingml/2006/table">
            <a:tbl>
              <a:tblPr/>
              <a:tblGrid>
                <a:gridCol w="1108834">
                  <a:extLst>
                    <a:ext uri="{9D8B030D-6E8A-4147-A177-3AD203B41FA5}">
                      <a16:colId xmlns:a16="http://schemas.microsoft.com/office/drawing/2014/main" val="1003302530"/>
                    </a:ext>
                  </a:extLst>
                </a:gridCol>
                <a:gridCol w="1170432">
                  <a:extLst>
                    <a:ext uri="{9D8B030D-6E8A-4147-A177-3AD203B41FA5}">
                      <a16:colId xmlns:a16="http://schemas.microsoft.com/office/drawing/2014/main" val="478540876"/>
                    </a:ext>
                  </a:extLst>
                </a:gridCol>
                <a:gridCol w="3023616">
                  <a:extLst>
                    <a:ext uri="{9D8B030D-6E8A-4147-A177-3AD203B41FA5}">
                      <a16:colId xmlns:a16="http://schemas.microsoft.com/office/drawing/2014/main" val="1426055967"/>
                    </a:ext>
                  </a:extLst>
                </a:gridCol>
                <a:gridCol w="1780032">
                  <a:extLst>
                    <a:ext uri="{9D8B030D-6E8A-4147-A177-3AD203B41FA5}">
                      <a16:colId xmlns:a16="http://schemas.microsoft.com/office/drawing/2014/main" val="779650668"/>
                    </a:ext>
                  </a:extLst>
                </a:gridCol>
                <a:gridCol w="1643917">
                  <a:extLst>
                    <a:ext uri="{9D8B030D-6E8A-4147-A177-3AD203B41FA5}">
                      <a16:colId xmlns:a16="http://schemas.microsoft.com/office/drawing/2014/main" val="42508591"/>
                    </a:ext>
                  </a:extLst>
                </a:gridCol>
              </a:tblGrid>
              <a:tr h="218521">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mn-lt"/>
                          <a:ea typeface="MS PGothic" panose="020B0600070205080204" pitchFamily="34" charset="-128"/>
                        </a:rPr>
                        <a:t>Physical Education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16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Games and 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Dance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Gymnastics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Outdoor and Adventurous Activities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extLst>
                  <a:ext uri="{0D108BD9-81ED-4DB2-BD59-A6C34878D82A}">
                    <a16:rowId xmlns:a16="http://schemas.microsoft.com/office/drawing/2014/main" val="3496808766"/>
                  </a:ext>
                </a:extLst>
              </a:tr>
              <a:tr h="4103709">
                <a:tc>
                  <a:txBody>
                    <a:bodyPr/>
                    <a:lstStyle/>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Use the terms ‘opponent’ and ‘team-mate’.</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Use rolling, running, jumping, catching and kicking skills in combination.</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Develop tactics.</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Lead others when appropriate.</a:t>
                      </a:r>
                      <a:endParaRPr lang="en-GB" sz="1050" dirty="0">
                        <a:effectLst/>
                        <a:latin typeface="Times New Roman" panose="02020603050405020304" pitchFamily="18" charset="0"/>
                        <a:ea typeface="Times New Roman" panose="02020603050405020304" pitchFamily="18" charset="0"/>
                      </a:endParaRP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Copy and remember moves and positions.</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Move with careful control and coordination.</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Link two or more actions to perform a sequence.</a:t>
                      </a:r>
                      <a:endParaRPr lang="en-GB" sz="105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222222"/>
                          </a:solidFill>
                          <a:effectLst/>
                          <a:latin typeface="Calibri" panose="020F0502020204030204" pitchFamily="34" charset="0"/>
                          <a:ea typeface="Times New Roman" panose="02020603050405020304" pitchFamily="18" charset="0"/>
                        </a:rPr>
                        <a:t>• Choose movements to communicate a mood, feeling or idea. </a:t>
                      </a: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Select appropriate movements and body shapes to communicate ideas in relation to texture and shapes.</a:t>
                      </a:r>
                      <a:endParaRPr lang="en-GB" sz="1050" dirty="0">
                        <a:effectLst/>
                        <a:latin typeface="Times New Roman" panose="02020603050405020304" pitchFamily="18" charset="0"/>
                        <a:ea typeface="Times New Roman" panose="02020603050405020304" pitchFamily="18" charset="0"/>
                      </a:endParaRPr>
                    </a:p>
                    <a:p>
                      <a:endParaRPr lang="en-GB" sz="1050" b="1"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Copy and remember actions.</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Move with some control and awareness of space.</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Link two or more actions to make a sequence.</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Show contrasts (such as small/tall, straight/curved and wide/narrow).</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Travel by rolling forwards, backwards and sideways. </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Hold a position whilst balancing on different points of the body.</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Climb safely on equipment.</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Stretch and curl to develop flexibility.</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Jump in a variety of ways and land with increasing control and balance.</a:t>
                      </a:r>
                      <a:endParaRPr lang="en-GB" sz="1050" dirty="0">
                        <a:effectLst/>
                        <a:latin typeface="Times New Roman" panose="02020603050405020304" pitchFamily="18" charset="0"/>
                        <a:ea typeface="Times New Roman" panose="02020603050405020304" pitchFamily="18" charset="0"/>
                      </a:endParaRP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Copy and remember actions.</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Move with some control and awareness of space.</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Link two or more actions to make a sequence.</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Show contrasts (such as small/tall, straight/curved and wide/narrow).</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Travel by rolling forwards, backwards and sideways. </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Hold a position whilst balancing on different points of the body.</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Climb safely on equipment.</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Stretch and curl to develop flexibility.</a:t>
                      </a:r>
                      <a:endParaRPr lang="en-GB" sz="1050" dirty="0">
                        <a:effectLst/>
                        <a:latin typeface="Times New Roman" panose="02020603050405020304" pitchFamily="18" charset="0"/>
                        <a:ea typeface="Times New Roman" panose="02020603050405020304" pitchFamily="18" charset="0"/>
                      </a:endParaRPr>
                    </a:p>
                    <a:p>
                      <a:pPr>
                        <a:spcAft>
                          <a:spcPts val="0"/>
                        </a:spcAft>
                      </a:pPr>
                      <a:r>
                        <a:rPr lang="en-GB" sz="1050" dirty="0">
                          <a:solidFill>
                            <a:srgbClr val="222222"/>
                          </a:solidFill>
                          <a:effectLst/>
                          <a:latin typeface="Calibri" panose="020F0502020204030204" pitchFamily="34" charset="0"/>
                          <a:ea typeface="Times New Roman" panose="02020603050405020304" pitchFamily="18" charset="0"/>
                        </a:rPr>
                        <a:t>• Jump in a variety of ways and land with increasing control and balance.</a:t>
                      </a:r>
                      <a:endParaRPr lang="en-GB" sz="1050" dirty="0">
                        <a:effectLst/>
                        <a:latin typeface="Times New Roman" panose="02020603050405020304" pitchFamily="18" charset="0"/>
                        <a:ea typeface="Times New Roman" panose="02020603050405020304" pitchFamily="18" charset="0"/>
                      </a:endParaRP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222222"/>
                          </a:solidFill>
                          <a:effectLst/>
                          <a:latin typeface="Calibri" panose="020F0502020204030204" pitchFamily="34" charset="0"/>
                          <a:ea typeface="Times New Roman" panose="02020603050405020304" pitchFamily="18" charset="0"/>
                        </a:rPr>
                        <a:t>• To cooperate and work together as a team.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222222"/>
                          </a:solidFill>
                          <a:effectLst/>
                          <a:latin typeface="Calibri" panose="020F0502020204030204" pitchFamily="34" charset="0"/>
                          <a:ea typeface="Times New Roman" panose="02020603050405020304" pitchFamily="18" charset="0"/>
                        </a:rPr>
                        <a:t>• Can work with others to complete a journey within the school grounds.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222222"/>
                          </a:solidFill>
                          <a:effectLst/>
                          <a:latin typeface="Calibri" panose="020F0502020204030204" pitchFamily="34" charset="0"/>
                          <a:ea typeface="Times New Roman" panose="02020603050405020304" pitchFamily="18" charset="0"/>
                        </a:rPr>
                        <a:t>• To be able to respect, trust and care for each other.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222222"/>
                          </a:solidFill>
                          <a:effectLst/>
                          <a:latin typeface="Calibri" panose="020F0502020204030204" pitchFamily="34" charset="0"/>
                          <a:ea typeface="Times New Roman" panose="02020603050405020304" pitchFamily="18" charset="0"/>
                        </a:rPr>
                        <a:t>• Can work with a partner to undertake an adventurous journey.</a:t>
                      </a: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rgbClr val="FF7C80"/>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4325" y="6193231"/>
            <a:ext cx="464325" cy="6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49539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665515"/>
        </p:xfrm>
        <a:graphic>
          <a:graphicData uri="http://schemas.openxmlformats.org/drawingml/2006/table">
            <a:tbl>
              <a:tblPr/>
              <a:tblGrid>
                <a:gridCol w="3225512">
                  <a:extLst>
                    <a:ext uri="{9D8B030D-6E8A-4147-A177-3AD203B41FA5}">
                      <a16:colId xmlns:a16="http://schemas.microsoft.com/office/drawing/2014/main" val="210943694"/>
                    </a:ext>
                  </a:extLst>
                </a:gridCol>
                <a:gridCol w="2694432">
                  <a:extLst>
                    <a:ext uri="{9D8B030D-6E8A-4147-A177-3AD203B41FA5}">
                      <a16:colId xmlns:a16="http://schemas.microsoft.com/office/drawing/2014/main" val="864309712"/>
                    </a:ext>
                  </a:extLst>
                </a:gridCol>
                <a:gridCol w="2189194">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Geography</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Places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Patterns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Geographically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2170195882"/>
                  </a:ext>
                </a:extLst>
              </a:tr>
              <a:tr h="3723875">
                <a:tc>
                  <a:txBody>
                    <a:bodyPr/>
                    <a:lstStyle/>
                    <a:p>
                      <a:r>
                        <a:rPr lang="en-GB" sz="1200" kern="1200" dirty="0">
                          <a:solidFill>
                            <a:schemeClr val="tx1"/>
                          </a:solidFill>
                          <a:effectLst/>
                          <a:latin typeface="Calibri" panose="020F0502020204030204" pitchFamily="34" charset="0"/>
                          <a:ea typeface="MS PGothic" panose="020B0600070205080204" pitchFamily="34" charset="-128"/>
                          <a:cs typeface="+mn-cs"/>
                        </a:rPr>
                        <a:t>• Identify the key features of a location in order to say whether it is a city, town, village, coastal or rural area.</a:t>
                      </a:r>
                    </a:p>
                    <a:p>
                      <a:r>
                        <a:rPr lang="en-GB" sz="1200" kern="1200" dirty="0">
                          <a:solidFill>
                            <a:schemeClr val="tx1"/>
                          </a:solidFill>
                          <a:effectLst/>
                          <a:latin typeface="Calibri" panose="020F0502020204030204" pitchFamily="34" charset="0"/>
                          <a:ea typeface="MS PGothic" panose="020B0600070205080204" pitchFamily="34" charset="-128"/>
                          <a:cs typeface="+mn-cs"/>
                        </a:rPr>
                        <a:t>• Use world maps, atlases and globes to identify the United Kingdom and its countries, as well as the countries, continents and oceans studied.</a:t>
                      </a:r>
                    </a:p>
                    <a:p>
                      <a:r>
                        <a:rPr lang="en-GB" sz="1200" kern="1200" dirty="0">
                          <a:solidFill>
                            <a:schemeClr val="tx1"/>
                          </a:solidFill>
                          <a:effectLst/>
                          <a:latin typeface="Calibri" panose="020F0502020204030204" pitchFamily="34" charset="0"/>
                          <a:ea typeface="MS PGothic" panose="020B0600070205080204" pitchFamily="34" charset="-128"/>
                          <a:cs typeface="+mn-cs"/>
                        </a:rPr>
                        <a:t>• Use simple fieldwork and observational skills to study the geography two contrasting areas.</a:t>
                      </a:r>
                    </a:p>
                    <a:p>
                      <a:r>
                        <a:rPr lang="en-GB" sz="1200" kern="1200" dirty="0">
                          <a:solidFill>
                            <a:schemeClr val="tx1"/>
                          </a:solidFill>
                          <a:effectLst/>
                          <a:latin typeface="Calibri" panose="020F0502020204030204" pitchFamily="34" charset="0"/>
                          <a:ea typeface="MS PGothic" panose="020B0600070205080204" pitchFamily="34" charset="-128"/>
                          <a:cs typeface="+mn-cs"/>
                        </a:rPr>
                        <a:t>• Name, locate and identify characteristics of the four countries and capital cities of the United Kingdom and its surrounding seas.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buFont typeface="Arial" panose="020B0604020202020204" pitchFamily="34" charset="0"/>
                        <a:buChar char="•"/>
                      </a:pPr>
                      <a:r>
                        <a:rPr lang="en-GB" sz="1200" kern="1200" dirty="0">
                          <a:solidFill>
                            <a:schemeClr val="tx1"/>
                          </a:solidFill>
                          <a:effectLst/>
                          <a:latin typeface="Calibri" panose="020F0502020204030204" pitchFamily="34" charset="0"/>
                          <a:ea typeface="MS PGothic" panose="020B0600070205080204" pitchFamily="34" charset="-128"/>
                          <a:cs typeface="+mn-cs"/>
                        </a:rPr>
                        <a:t>Understand geographical similarities and differences through studying the human and physical geography of a small area of the United Kingdom and of a contrasting non-European country -Australia</a:t>
                      </a:r>
                    </a:p>
                    <a:p>
                      <a:r>
                        <a:rPr lang="en-GB" sz="1200" kern="1200" dirty="0">
                          <a:solidFill>
                            <a:schemeClr val="tx1"/>
                          </a:solidFill>
                          <a:effectLst/>
                          <a:latin typeface="Calibri" panose="020F0502020204030204" pitchFamily="34" charset="0"/>
                          <a:ea typeface="MS PGothic" panose="020B0600070205080204" pitchFamily="34" charset="-128"/>
                          <a:cs typeface="+mn-cs"/>
                        </a:rPr>
                        <a:t>• Identify seasonal and daily weather patterns in the United Kingdom and the location of hot and cold areas of the world in relation to the Equator and the North and South Poles.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Calibri" panose="020F0502020204030204" pitchFamily="34" charset="0"/>
                          <a:ea typeface="MS PGothic" panose="020B0600070205080204" pitchFamily="34" charset="-128"/>
                          <a:cs typeface="+mn-cs"/>
                        </a:rPr>
                        <a:t> Refer to </a:t>
                      </a:r>
                      <a:r>
                        <a:rPr lang="en-GB" sz="1200" b="1" kern="1200" dirty="0">
                          <a:solidFill>
                            <a:schemeClr val="tx1"/>
                          </a:solidFill>
                          <a:effectLst/>
                          <a:latin typeface="Calibri" panose="020F0502020204030204" pitchFamily="34" charset="0"/>
                          <a:ea typeface="MS PGothic" panose="020B0600070205080204" pitchFamily="34" charset="-128"/>
                          <a:cs typeface="+mn-cs"/>
                        </a:rPr>
                        <a:t>key physical features</a:t>
                      </a:r>
                      <a:r>
                        <a:rPr lang="en-GB" sz="1200" kern="1200" dirty="0">
                          <a:solidFill>
                            <a:schemeClr val="tx1"/>
                          </a:solidFill>
                          <a:effectLst/>
                          <a:latin typeface="Calibri" panose="020F0502020204030204" pitchFamily="34" charset="0"/>
                          <a:ea typeface="MS PGothic" panose="020B0600070205080204" pitchFamily="34" charset="-128"/>
                          <a:cs typeface="+mn-cs"/>
                        </a:rPr>
                        <a:t>, including: beach, coast, forest, hill, mountain, ocean, river, soil, valley, vegetation and weather. </a:t>
                      </a:r>
                    </a:p>
                    <a:p>
                      <a:r>
                        <a:rPr lang="en-GB" sz="1200" kern="1200" dirty="0">
                          <a:solidFill>
                            <a:schemeClr val="tx1"/>
                          </a:solidFill>
                          <a:effectLst/>
                          <a:latin typeface="Calibri" panose="020F0502020204030204" pitchFamily="34" charset="0"/>
                          <a:ea typeface="MS PGothic" panose="020B0600070205080204" pitchFamily="34" charset="-128"/>
                          <a:cs typeface="+mn-cs"/>
                        </a:rPr>
                        <a:t>• Refer to </a:t>
                      </a:r>
                      <a:r>
                        <a:rPr lang="en-GB" sz="1200" b="1" kern="1200" dirty="0">
                          <a:solidFill>
                            <a:schemeClr val="tx1"/>
                          </a:solidFill>
                          <a:effectLst/>
                          <a:latin typeface="Calibri" panose="020F0502020204030204" pitchFamily="34" charset="0"/>
                          <a:ea typeface="MS PGothic" panose="020B0600070205080204" pitchFamily="34" charset="-128"/>
                          <a:cs typeface="+mn-cs"/>
                        </a:rPr>
                        <a:t>key human features</a:t>
                      </a:r>
                      <a:r>
                        <a:rPr lang="en-GB" sz="1200" kern="1200" dirty="0">
                          <a:solidFill>
                            <a:schemeClr val="tx1"/>
                          </a:solidFill>
                          <a:effectLst/>
                          <a:latin typeface="Calibri" panose="020F0502020204030204" pitchFamily="34" charset="0"/>
                          <a:ea typeface="MS PGothic" panose="020B0600070205080204" pitchFamily="34" charset="-128"/>
                          <a:cs typeface="+mn-cs"/>
                        </a:rPr>
                        <a:t>, including: city, town, village, factory, farm, house, office and shop.</a:t>
                      </a:r>
                    </a:p>
                    <a:p>
                      <a:r>
                        <a:rPr lang="en-GB" sz="1200" kern="1200" dirty="0">
                          <a:solidFill>
                            <a:schemeClr val="tx1"/>
                          </a:solidFill>
                          <a:effectLst/>
                          <a:latin typeface="Calibri" panose="020F0502020204030204" pitchFamily="34" charset="0"/>
                          <a:ea typeface="MS PGothic" panose="020B0600070205080204" pitchFamily="34" charset="-128"/>
                          <a:cs typeface="+mn-cs"/>
                        </a:rPr>
                        <a:t>•</a:t>
                      </a:r>
                      <a:r>
                        <a:rPr lang="en-GB" sz="1200" kern="1200" baseline="0" dirty="0">
                          <a:solidFill>
                            <a:schemeClr val="tx1"/>
                          </a:solidFill>
                          <a:effectLst/>
                          <a:latin typeface="Calibri" panose="020F0502020204030204" pitchFamily="34" charset="0"/>
                          <a:ea typeface="MS PGothic" panose="020B0600070205080204" pitchFamily="34" charset="-128"/>
                          <a:cs typeface="+mn-cs"/>
                        </a:rPr>
                        <a:t> Use </a:t>
                      </a:r>
                      <a:r>
                        <a:rPr lang="en-GB" sz="1200" kern="1200" dirty="0">
                          <a:solidFill>
                            <a:schemeClr val="tx1"/>
                          </a:solidFill>
                          <a:effectLst/>
                          <a:latin typeface="Calibri" panose="020F0502020204030204" pitchFamily="34" charset="0"/>
                          <a:ea typeface="MS PGothic" panose="020B0600070205080204" pitchFamily="34" charset="-128"/>
                          <a:cs typeface="+mn-cs"/>
                        </a:rPr>
                        <a:t>a simple map; and use and understand basic symbols in a key.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3" name="Footer Placeholder 2"/>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nvPr>
        </p:nvGraphicFramePr>
        <p:xfrm>
          <a:off x="416933" y="869005"/>
          <a:ext cx="8301986" cy="4240272"/>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509852">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432909">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and Interpreting the Past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Building an Overview of World 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Chronology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Historically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401920483"/>
                  </a:ext>
                </a:extLst>
              </a:tr>
              <a:tr h="3247914">
                <a:tc>
                  <a:txBody>
                    <a:bodyPr/>
                    <a:lstStyle/>
                    <a:p>
                      <a:r>
                        <a:rPr lang="en-GB" sz="1400" kern="1200" dirty="0">
                          <a:solidFill>
                            <a:schemeClr val="tx1"/>
                          </a:solidFill>
                          <a:effectLst/>
                          <a:latin typeface="+mn-lt"/>
                          <a:ea typeface="+mn-ea"/>
                          <a:cs typeface="+mn-cs"/>
                        </a:rPr>
                        <a:t>• Observe or handle evidence to ask questions and find answers to questions about the past.</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Use, pictures, stories, online sources to find out about the past.</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Identify some of the different ways the past has been represented.</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mn-lt"/>
                          <a:ea typeface="+mn-ea"/>
                          <a:cs typeface="+mn-cs"/>
                        </a:rPr>
                        <a:t>• Describe historical events.</a:t>
                      </a:r>
                    </a:p>
                    <a:p>
                      <a:endParaRPr lang="en-GB" sz="1400" kern="1200" baseline="0" dirty="0">
                        <a:solidFill>
                          <a:schemeClr val="tx1"/>
                        </a:solidFill>
                        <a:effectLst/>
                        <a:latin typeface="+mn-lt"/>
                        <a:ea typeface="+mn-ea"/>
                        <a:cs typeface="+mn-cs"/>
                      </a:endParaRPr>
                    </a:p>
                    <a:p>
                      <a:endParaRPr lang="en-GB" sz="1400" kern="1200" baseline="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Recognise that there are reasons why people in the past acted as they did.</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mn-lt"/>
                          <a:ea typeface="+mn-ea"/>
                          <a:cs typeface="+mn-cs"/>
                        </a:rPr>
                        <a:t>• Place events and artefacts in order on a time line.</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Label time lines with words or phrases such as: past, present, older and newer.</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Use dates where appropriate.</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mn-lt"/>
                          <a:ea typeface="+mn-ea"/>
                          <a:cs typeface="+mn-cs"/>
                        </a:rPr>
                        <a:t>• Show an understanding of the concept of nation and a nation’s history.</a:t>
                      </a:r>
                    </a:p>
                    <a:p>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Calibri" panose="020F0502020204030204" pitchFamily="34" charset="0"/>
                          <a:ea typeface="MS PGothic" panose="020B0600070205080204" pitchFamily="34" charset="-128"/>
                          <a:cs typeface="+mn-cs"/>
                        </a:rPr>
                        <a:t>• Use literacy skills to a good standard in order to communicate information about the past</a:t>
                      </a:r>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2">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sp>
        <p:nvSpPr>
          <p:cNvPr id="3" name="Footer Placeholder 2"/>
          <p:cNvSpPr>
            <a:spLocks noGrp="1"/>
          </p:cNvSpPr>
          <p:nvPr>
            <p:ph type="ftr" sz="quarter" idx="11"/>
          </p:nvPr>
        </p:nvSpPr>
        <p:spPr>
          <a:xfrm>
            <a:off x="2912483" y="6173787"/>
            <a:ext cx="3086100" cy="365125"/>
          </a:xfrm>
        </p:spPr>
        <p:txBody>
          <a:bodyPr/>
          <a:lstStyle/>
          <a:p>
            <a:endParaRPr lang="en-GB" dirty="0"/>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87209C8D-7356-87D9-E7C0-922D76561DFD}"/>
              </a:ext>
            </a:extLst>
          </p:cNvPr>
          <p:cNvGraphicFramePr>
            <a:graphicFrameLocks noGrp="1"/>
          </p:cNvGraphicFramePr>
          <p:nvPr>
            <p:ph idx="1"/>
            <p:extLst/>
          </p:nvPr>
        </p:nvGraphicFramePr>
        <p:xfrm>
          <a:off x="521505" y="1213961"/>
          <a:ext cx="8100989" cy="4597447"/>
        </p:xfrm>
        <a:graphic>
          <a:graphicData uri="http://schemas.openxmlformats.org/drawingml/2006/table">
            <a:tbl>
              <a:tblPr/>
              <a:tblGrid>
                <a:gridCol w="1892511">
                  <a:extLst>
                    <a:ext uri="{9D8B030D-6E8A-4147-A177-3AD203B41FA5}">
                      <a16:colId xmlns:a16="http://schemas.microsoft.com/office/drawing/2014/main" val="441704380"/>
                    </a:ext>
                  </a:extLst>
                </a:gridCol>
                <a:gridCol w="4279392">
                  <a:extLst>
                    <a:ext uri="{9D8B030D-6E8A-4147-A177-3AD203B41FA5}">
                      <a16:colId xmlns:a16="http://schemas.microsoft.com/office/drawing/2014/main" val="1307485077"/>
                    </a:ext>
                  </a:extLst>
                </a:gridCol>
                <a:gridCol w="1929086">
                  <a:extLst>
                    <a:ext uri="{9D8B030D-6E8A-4147-A177-3AD203B41FA5}">
                      <a16:colId xmlns:a16="http://schemas.microsoft.com/office/drawing/2014/main" val="4072427205"/>
                    </a:ext>
                  </a:extLst>
                </a:gridCol>
              </a:tblGrid>
              <a:tr h="38841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Art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50196"/>
                      </a:srgb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7248599"/>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Theoretical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Disciplinary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extLst>
                  <a:ext uri="{0D108BD9-81ED-4DB2-BD59-A6C34878D82A}">
                    <a16:rowId xmlns:a16="http://schemas.microsoft.com/office/drawing/2014/main" val="3826453826"/>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 Show</a:t>
                      </a:r>
                      <a:r>
                        <a:rPr lang="en-GB" sz="1200" kern="1200" baseline="0" dirty="0">
                          <a:solidFill>
                            <a:schemeClr val="tx1"/>
                          </a:solidFill>
                          <a:effectLst/>
                          <a:latin typeface="Calibri" panose="020F0502020204030204" pitchFamily="34" charset="0"/>
                          <a:ea typeface="MS PGothic" panose="020B0600070205080204" pitchFamily="34" charset="-128"/>
                          <a:cs typeface="+mn-cs"/>
                        </a:rPr>
                        <a:t> how different designs have influenced theirs. </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kern="1200" dirty="0">
                          <a:solidFill>
                            <a:schemeClr val="tx1"/>
                          </a:solidFill>
                          <a:effectLst/>
                          <a:latin typeface="Calibri" panose="020F0502020204030204" pitchFamily="34" charset="0"/>
                          <a:ea typeface="MS PGothic" panose="020B0600070205080204" pitchFamily="34" charset="-128"/>
                          <a:cs typeface="+mn-cs"/>
                        </a:rPr>
                      </a:br>
                      <a:r>
                        <a:rPr lang="en-GB" sz="1200" kern="1200" dirty="0">
                          <a:solidFill>
                            <a:schemeClr val="tx1"/>
                          </a:solidFill>
                          <a:effectLst/>
                          <a:latin typeface="Calibri" panose="020F0502020204030204" pitchFamily="34" charset="0"/>
                          <a:ea typeface="MS PGothic" panose="020B0600070205080204" pitchFamily="34" charset="-128"/>
                          <a:cs typeface="+mn-cs"/>
                        </a:rPr>
                        <a:t>• Explore different methods and materials in more detail by expressing ideas about them.</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kern="1200" dirty="0">
                          <a:solidFill>
                            <a:schemeClr val="tx1"/>
                          </a:solidFill>
                          <a:effectLst/>
                          <a:latin typeface="+mn-lt"/>
                          <a:ea typeface="+mn-ea"/>
                          <a:cs typeface="+mn-cs"/>
                        </a:rPr>
                        <a:t>Drawing</a:t>
                      </a: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To know and use a range of mark making techniques and know the names of the</a:t>
                      </a:r>
                      <a:r>
                        <a:rPr lang="en-GB" sz="1200" b="0" kern="1200" baseline="0" dirty="0">
                          <a:solidFill>
                            <a:schemeClr val="tx1"/>
                          </a:solidFill>
                          <a:effectLst/>
                          <a:latin typeface="+mn-lt"/>
                          <a:ea typeface="+mn-ea"/>
                          <a:cs typeface="+mn-cs"/>
                        </a:rPr>
                        <a:t> marks.</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To know how explore and experiment with mark-making to create textures.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To know how to develop observational drawing skills.</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Painting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Use thick and thin brushes.</a:t>
                      </a: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How to make secondary colours. </a:t>
                      </a:r>
                    </a:p>
                    <a:p>
                      <a:pPr marL="171450" indent="-171450">
                        <a:buFont typeface="Arial" panose="020B0604020202020204" pitchFamily="34" charset="0"/>
                        <a:buChar char="•"/>
                      </a:pPr>
                      <a:endParaRPr lang="en-GB" sz="1200" b="0" kern="1200" dirty="0">
                        <a:solidFill>
                          <a:schemeClr val="tx1"/>
                        </a:solidFill>
                        <a:effectLst/>
                        <a:latin typeface="+mn-lt"/>
                        <a:ea typeface="+mn-ea"/>
                        <a:cs typeface="+mn-cs"/>
                      </a:endParaRPr>
                    </a:p>
                    <a:p>
                      <a:r>
                        <a:rPr lang="en-GB" sz="1200" b="1" dirty="0">
                          <a:latin typeface="+mn-lt"/>
                        </a:rPr>
                        <a:t>Craft, Design and Mixed Media</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To be able to design to express their own ideas.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Use techniques to construct a new material.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Use repeated pattern using different media (pastels, crayons, charcoal).</a:t>
                      </a:r>
                    </a:p>
                    <a:p>
                      <a:pPr marL="171450" indent="-171450">
                        <a:buFont typeface="Arial" panose="020B0604020202020204" pitchFamily="34" charset="0"/>
                        <a:buChar char="•"/>
                      </a:pPr>
                      <a:endParaRPr lang="en-GB" sz="1200" b="0" kern="1200" dirty="0">
                        <a:solidFill>
                          <a:schemeClr val="tx1"/>
                        </a:solidFill>
                        <a:effectLst/>
                        <a:latin typeface="+mn-lt"/>
                        <a:ea typeface="+mn-ea"/>
                        <a:cs typeface="+mn-cs"/>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mn-lt"/>
                          <a:ea typeface="Calibri" panose="020F0502020204030204" pitchFamily="34" charset="0"/>
                          <a:cs typeface="Calibri" panose="020F0502020204030204" pitchFamily="34" charset="0"/>
                        </a:rPr>
                        <a:t>• Describe the work of artist and designers and express some opinion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mn-lt"/>
                          <a:ea typeface="Calibri" panose="020F0502020204030204" pitchFamily="34" charset="0"/>
                          <a:cs typeface="Calibri" panose="020F0502020204030204" pitchFamily="34" charset="0"/>
                        </a:rPr>
                        <a:t>.</a:t>
                      </a:r>
                      <a:br>
                        <a:rPr lang="en-GB" sz="1200" dirty="0">
                          <a:solidFill>
                            <a:srgbClr val="000000"/>
                          </a:solidFill>
                          <a:effectLst/>
                          <a:latin typeface="+mn-lt"/>
                          <a:ea typeface="Calibri" panose="020F0502020204030204" pitchFamily="34" charset="0"/>
                          <a:cs typeface="Calibri" panose="020F0502020204030204" pitchFamily="34" charset="0"/>
                        </a:rPr>
                      </a:br>
                      <a:r>
                        <a:rPr lang="en-GB" sz="1200" dirty="0">
                          <a:solidFill>
                            <a:srgbClr val="000000"/>
                          </a:solidFill>
                          <a:effectLst/>
                          <a:latin typeface="+mn-lt"/>
                          <a:ea typeface="Calibri" panose="020F0502020204030204" pitchFamily="34" charset="0"/>
                          <a:cs typeface="Calibri" panose="020F0502020204030204" pitchFamily="34" charset="0"/>
                        </a:rPr>
                        <a:t>• Use ideas of artists studied to create pieces.</a:t>
                      </a:r>
                      <a:endParaRPr lang="en-GB" sz="1200" dirty="0">
                        <a:effectLst/>
                        <a:latin typeface="+mn-lt"/>
                        <a:ea typeface="Calibri" panose="020F0502020204030204" pitchFamily="34" charset="0"/>
                        <a:cs typeface="Times New Roman" panose="02020603050405020304" pitchFamily="18" charset="0"/>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19805240"/>
                  </a:ext>
                </a:extLst>
              </a:tr>
            </a:tbl>
          </a:graphicData>
        </a:graphic>
      </p:graphicFrame>
      <p:sp>
        <p:nvSpPr>
          <p:cNvPr id="8" name="Title 1">
            <a:extLst>
              <a:ext uri="{FF2B5EF4-FFF2-40B4-BE49-F238E27FC236}">
                <a16:creationId xmlns:a16="http://schemas.microsoft.com/office/drawing/2014/main" id="{4B06319F-2F14-5C98-FBED-560CDE615093}"/>
              </a:ext>
            </a:extLst>
          </p:cNvPr>
          <p:cNvSpPr>
            <a:spLocks noGrp="1"/>
          </p:cNvSpPr>
          <p:nvPr>
            <p:ph type="title"/>
          </p:nvPr>
        </p:nvSpPr>
        <p:spPr>
          <a:xfrm>
            <a:off x="259395" y="194037"/>
            <a:ext cx="8626569" cy="624720"/>
          </a:xfrm>
          <a:solidFill>
            <a:srgbClr val="FF0000">
              <a:alpha val="74118"/>
            </a:srgb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BFF6CF5-4CF9-C2D4-C784-FFDB32BA6813}"/>
              </a:ext>
            </a:extLst>
          </p:cNvPr>
          <p:cNvGraphicFramePr>
            <a:graphicFrameLocks noGrp="1"/>
          </p:cNvGraphicFramePr>
          <p:nvPr>
            <p:ph idx="1"/>
            <p:extLst/>
          </p:nvPr>
        </p:nvGraphicFramePr>
        <p:xfrm>
          <a:off x="258715" y="1157681"/>
          <a:ext cx="8617061" cy="4639705"/>
        </p:xfrm>
        <a:graphic>
          <a:graphicData uri="http://schemas.openxmlformats.org/drawingml/2006/table">
            <a:tbl>
              <a:tblPr/>
              <a:tblGrid>
                <a:gridCol w="3388199">
                  <a:extLst>
                    <a:ext uri="{9D8B030D-6E8A-4147-A177-3AD203B41FA5}">
                      <a16:colId xmlns:a16="http://schemas.microsoft.com/office/drawing/2014/main" val="1708824382"/>
                    </a:ext>
                  </a:extLst>
                </a:gridCol>
                <a:gridCol w="2229630">
                  <a:extLst>
                    <a:ext uri="{9D8B030D-6E8A-4147-A177-3AD203B41FA5}">
                      <a16:colId xmlns:a16="http://schemas.microsoft.com/office/drawing/2014/main" val="3245300809"/>
                    </a:ext>
                  </a:extLst>
                </a:gridCol>
                <a:gridCol w="1304544">
                  <a:extLst>
                    <a:ext uri="{9D8B030D-6E8A-4147-A177-3AD203B41FA5}">
                      <a16:colId xmlns:a16="http://schemas.microsoft.com/office/drawing/2014/main" val="1859629020"/>
                    </a:ext>
                  </a:extLst>
                </a:gridCol>
                <a:gridCol w="1694688">
                  <a:extLst>
                    <a:ext uri="{9D8B030D-6E8A-4147-A177-3AD203B41FA5}">
                      <a16:colId xmlns:a16="http://schemas.microsoft.com/office/drawing/2014/main" val="3123478278"/>
                    </a:ext>
                  </a:extLst>
                </a:gridCol>
              </a:tblGrid>
              <a:tr h="41602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Music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713844407"/>
                  </a:ext>
                </a:extLst>
              </a:tr>
              <a:tr h="37275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Musicianship and Performing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Composing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Appraising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Singing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3254026563"/>
                  </a:ext>
                </a:extLst>
              </a:tr>
              <a:tr h="336342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US" sz="900" b="1" kern="1200" dirty="0">
                          <a:solidFill>
                            <a:schemeClr val="tx1"/>
                          </a:solidFill>
                          <a:effectLst/>
                          <a:latin typeface="Calibri" panose="020F0502020204030204" pitchFamily="34" charset="0"/>
                          <a:ea typeface="MS PGothic" panose="020B0600070205080204" pitchFamily="34" charset="-128"/>
                          <a:cs typeface="+mn-cs"/>
                        </a:rPr>
                        <a:t>Pulse/Beat</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Beat the pulse of a piece of music, using body percussion and using a percussion instrument. Respond to changes in tempo (speed.)</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Begin to group beats in twos and threes by tapping knees on the first (strongest) beat and clapping the remaining beats in familiar music.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b="1" kern="1200" dirty="0">
                          <a:solidFill>
                            <a:schemeClr val="tx1"/>
                          </a:solidFill>
                          <a:effectLst/>
                          <a:latin typeface="Calibri" panose="020F0502020204030204" pitchFamily="34" charset="0"/>
                          <a:ea typeface="MS PGothic" panose="020B0600070205080204" pitchFamily="34" charset="-128"/>
                          <a:cs typeface="+mn-cs"/>
                        </a:rPr>
                        <a:t>Rhythm</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Begin to identify the difference between pulse and rhythm.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Copy a simple rhythm (played by the teacher or another pupil) on a percussion instrument.</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Identify patterns of one and two sounds per beat (i.e. crotchets/paired quavers) and use rhythm names (walk/jogging).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Read and play rhythm patterns represented as stick notation including crotchets (walk), paired quavers (jogging) and crotchet rests.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b="1" kern="1200" dirty="0">
                          <a:solidFill>
                            <a:schemeClr val="tx1"/>
                          </a:solidFill>
                          <a:effectLst/>
                          <a:latin typeface="Calibri" panose="020F0502020204030204" pitchFamily="34" charset="0"/>
                          <a:ea typeface="MS PGothic" panose="020B0600070205080204" pitchFamily="34" charset="-128"/>
                          <a:cs typeface="+mn-cs"/>
                        </a:rPr>
                        <a:t>Pitch</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Respond to and identify high and low sounds independently when listening to a piece of music.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Begin to </a:t>
                      </a:r>
                      <a:r>
                        <a:rPr lang="en-US" sz="900" kern="1200" dirty="0" err="1">
                          <a:solidFill>
                            <a:schemeClr val="tx1"/>
                          </a:solidFill>
                          <a:effectLst/>
                          <a:latin typeface="Calibri" panose="020F0502020204030204" pitchFamily="34" charset="0"/>
                          <a:ea typeface="MS PGothic" panose="020B0600070205080204" pitchFamily="34" charset="-128"/>
                          <a:cs typeface="+mn-cs"/>
                        </a:rPr>
                        <a:t>recognise</a:t>
                      </a:r>
                      <a:r>
                        <a:rPr lang="en-US" sz="900" kern="1200" dirty="0">
                          <a:solidFill>
                            <a:schemeClr val="tx1"/>
                          </a:solidFill>
                          <a:effectLst/>
                          <a:latin typeface="Calibri" panose="020F0502020204030204" pitchFamily="34" charset="0"/>
                          <a:ea typeface="MS PGothic" panose="020B0600070205080204" pitchFamily="34" charset="-128"/>
                          <a:cs typeface="+mn-cs"/>
                        </a:rPr>
                        <a:t> the link between shape and pitch in graphic notations. </a:t>
                      </a:r>
                      <a:r>
                        <a:rPr lang="en-US" sz="900" kern="1200" dirty="0" err="1">
                          <a:solidFill>
                            <a:schemeClr val="tx1"/>
                          </a:solidFill>
                          <a:effectLst/>
                          <a:latin typeface="Calibri" panose="020F0502020204030204" pitchFamily="34" charset="0"/>
                          <a:ea typeface="MS PGothic" panose="020B0600070205080204" pitchFamily="34" charset="-128"/>
                          <a:cs typeface="+mn-cs"/>
                        </a:rPr>
                        <a:t>Recognise</a:t>
                      </a:r>
                      <a:r>
                        <a:rPr lang="en-US" sz="900" kern="1200" dirty="0">
                          <a:solidFill>
                            <a:schemeClr val="tx1"/>
                          </a:solidFill>
                          <a:effectLst/>
                          <a:latin typeface="Calibri" panose="020F0502020204030204" pitchFamily="34" charset="0"/>
                          <a:ea typeface="MS PGothic" panose="020B0600070205080204" pitchFamily="34" charset="-128"/>
                          <a:cs typeface="+mn-cs"/>
                        </a:rPr>
                        <a:t> dot notation and match it to 2 or 3 note phrases and tunes played on tuned percussion or sung.</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GB" sz="900" b="1" kern="1200" dirty="0">
                          <a:solidFill>
                            <a:schemeClr val="tx1"/>
                          </a:solidFill>
                          <a:effectLst/>
                          <a:latin typeface="Calibri" panose="020F0502020204030204" pitchFamily="34" charset="0"/>
                          <a:ea typeface="MS PGothic" panose="020B0600070205080204" pitchFamily="34" charset="-128"/>
                          <a:cs typeface="+mn-cs"/>
                        </a:rPr>
                        <a:t>Reading Notation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US" sz="900" kern="1200" dirty="0">
                          <a:solidFill>
                            <a:schemeClr val="tx1"/>
                          </a:solidFill>
                          <a:effectLst/>
                          <a:latin typeface="Calibri" panose="020F0502020204030204" pitchFamily="34" charset="0"/>
                          <a:ea typeface="MS PGothic" panose="020B0600070205080204" pitchFamily="34" charset="-128"/>
                          <a:cs typeface="+mn-cs"/>
                        </a:rPr>
                        <a:t>• Follow graphic symbols, dot notation and stick notation, as appropriate, when playing and performing</a:t>
                      </a:r>
                      <a:r>
                        <a:rPr lang="en-GB" sz="900" dirty="0">
                          <a:effectLst/>
                        </a:rPr>
                        <a:t> </a:t>
                      </a:r>
                      <a:endParaRPr lang="en-GB" sz="900" kern="1200" dirty="0">
                        <a:solidFill>
                          <a:schemeClr val="tx1"/>
                        </a:solidFill>
                        <a:latin typeface="Calibri" panose="020F0502020204030204" pitchFamily="34" charset="0"/>
                        <a:ea typeface="MS PGothic" panose="020B0600070205080204" pitchFamily="34" charset="-128"/>
                        <a:cs typeface="+mn-cs"/>
                      </a:endParaRP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9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900" kern="1200" dirty="0">
                          <a:solidFill>
                            <a:schemeClr val="tx1"/>
                          </a:solidFill>
                          <a:effectLst/>
                          <a:latin typeface="+mn-lt"/>
                          <a:ea typeface="+mn-ea"/>
                          <a:cs typeface="+mn-cs"/>
                        </a:rPr>
                        <a:t>• Work with a partner to improvise simple question and answer phrases, (using voices and instruments) creating a musical conversation.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Create music as a response to a stimulus e.g. a rocket launching, a rockpool etc.  choosing and using appropriate instruments to represent ideas. Experiment with, select, combine and sequence sounds using the inter-related dimensions.</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Create rhythms using words and phrases as a starting point.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Use graphic symbols, dot notation and stick notation, as appropriate, to keep a record of compositions.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Use music technology (where available) to capture, change and combine sounds.</a:t>
                      </a:r>
                      <a:r>
                        <a:rPr lang="en-GB" sz="900" dirty="0">
                          <a:effectLst/>
                        </a:rPr>
                        <a:t> </a:t>
                      </a:r>
                      <a:endParaRPr lang="en-GB" sz="900" dirty="0"/>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900" kern="1200" dirty="0">
                          <a:solidFill>
                            <a:schemeClr val="tx1"/>
                          </a:solidFill>
                          <a:effectLst/>
                          <a:latin typeface="+mn-lt"/>
                          <a:ea typeface="+mn-ea"/>
                          <a:cs typeface="+mn-cs"/>
                        </a:rPr>
                        <a:t>• Listen with greater concentration to a range of recorded and live music and express own opinion about the music.</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changes in dynamics, tempo and timbre and explain in simple ways how these changes affect the music.</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Name an increasing number of hand-held percussion instruments and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their sounds.</a:t>
                      </a:r>
                      <a:r>
                        <a:rPr lang="en-GB" sz="900" dirty="0">
                          <a:effectLst/>
                        </a:rPr>
                        <a:t> </a:t>
                      </a:r>
                      <a:endParaRPr lang="en-GB" sz="900" dirty="0"/>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900" kern="1200" dirty="0">
                          <a:solidFill>
                            <a:schemeClr val="tx1"/>
                          </a:solidFill>
                          <a:effectLst/>
                          <a:latin typeface="+mn-lt"/>
                          <a:ea typeface="+mn-ea"/>
                          <a:cs typeface="+mn-cs"/>
                        </a:rPr>
                        <a:t>• Sing a variety of songs with a wider pitch range (do-do) showing a sense of melodic shape.</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Sing la-so-mi songs and singing games with accurate pitch matching.</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Know the meaning of dynamics (loud/quiet) and tempo (fast/slow) and demonstrate these when singing and playing.</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Explore using the voice expressively and creatively.</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Internalise</a:t>
                      </a:r>
                      <a:r>
                        <a:rPr lang="en-US" sz="900" kern="1200" dirty="0">
                          <a:solidFill>
                            <a:schemeClr val="tx1"/>
                          </a:solidFill>
                          <a:effectLst/>
                          <a:latin typeface="+mn-lt"/>
                          <a:ea typeface="+mn-ea"/>
                          <a:cs typeface="+mn-cs"/>
                        </a:rPr>
                        <a:t> a steady pulse e.g. use the ‘thinking voice’ to ‘sing’ short extracts in own head.</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 Sing short phrases independently within a singing game or short song.</a:t>
                      </a:r>
                      <a:r>
                        <a:rPr lang="en-GB" sz="900" dirty="0">
                          <a:effectLst/>
                        </a:rPr>
                        <a:t> </a:t>
                      </a:r>
                      <a:endParaRPr lang="en-GB" sz="900" dirty="0"/>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2441852"/>
                  </a:ext>
                </a:extLst>
              </a:tr>
            </a:tbl>
          </a:graphicData>
        </a:graphic>
      </p:graphicFrame>
      <p:sp>
        <p:nvSpPr>
          <p:cNvPr id="8" name="Title 1">
            <a:extLst>
              <a:ext uri="{FF2B5EF4-FFF2-40B4-BE49-F238E27FC236}">
                <a16:creationId xmlns:a16="http://schemas.microsoft.com/office/drawing/2014/main" id="{AA889202-A46C-B563-F3F0-6D3E3F4BBD8E}"/>
              </a:ext>
            </a:extLst>
          </p:cNvPr>
          <p:cNvSpPr>
            <a:spLocks noGrp="1"/>
          </p:cNvSpPr>
          <p:nvPr>
            <p:ph type="title"/>
          </p:nvPr>
        </p:nvSpPr>
        <p:spPr>
          <a:xfrm>
            <a:off x="258715" y="171450"/>
            <a:ext cx="8626569" cy="624720"/>
          </a:xfrm>
          <a:solidFill>
            <a:schemeClr val="accent6">
              <a:lumMod val="20000"/>
              <a:lumOff val="8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259395" y="976295"/>
          <a:ext cx="8363099" cy="4499742"/>
        </p:xfrm>
        <a:graphic>
          <a:graphicData uri="http://schemas.openxmlformats.org/drawingml/2006/table">
            <a:tbl>
              <a:tblPr/>
              <a:tblGrid>
                <a:gridCol w="3922461">
                  <a:extLst>
                    <a:ext uri="{9D8B030D-6E8A-4147-A177-3AD203B41FA5}">
                      <a16:colId xmlns:a16="http://schemas.microsoft.com/office/drawing/2014/main" val="1003302530"/>
                    </a:ext>
                  </a:extLst>
                </a:gridCol>
                <a:gridCol w="2389632">
                  <a:extLst>
                    <a:ext uri="{9D8B030D-6E8A-4147-A177-3AD203B41FA5}">
                      <a16:colId xmlns:a16="http://schemas.microsoft.com/office/drawing/2014/main" val="478540876"/>
                    </a:ext>
                  </a:extLst>
                </a:gridCol>
                <a:gridCol w="2051006">
                  <a:extLst>
                    <a:ext uri="{9D8B030D-6E8A-4147-A177-3AD203B41FA5}">
                      <a16:colId xmlns:a16="http://schemas.microsoft.com/office/drawing/2014/main" val="1426055967"/>
                    </a:ext>
                  </a:extLst>
                </a:gridCol>
              </a:tblGrid>
              <a:tr h="37223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Design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2635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Skills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Designing, Making and Evaluating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496808766"/>
                  </a:ext>
                </a:extLst>
              </a:tr>
              <a:tr h="3626170">
                <a:tc>
                  <a:txBody>
                    <a:bodyPr/>
                    <a:lstStyle/>
                    <a:p>
                      <a:r>
                        <a:rPr lang="en-GB" sz="1400" b="1" kern="1200" dirty="0">
                          <a:solidFill>
                            <a:schemeClr val="tx1"/>
                          </a:solidFill>
                          <a:effectLst/>
                          <a:latin typeface="+mn-lt"/>
                          <a:ea typeface="+mn-ea"/>
                          <a:cs typeface="+mn-cs"/>
                        </a:rPr>
                        <a:t>Food</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Select foods to complement one another</a:t>
                      </a:r>
                    </a:p>
                    <a:p>
                      <a:r>
                        <a:rPr lang="en-GB" sz="1400" kern="1200" dirty="0">
                          <a:solidFill>
                            <a:schemeClr val="tx1"/>
                          </a:solidFill>
                          <a:effectLst/>
                          <a:latin typeface="+mn-lt"/>
                          <a:ea typeface="+mn-ea"/>
                          <a:cs typeface="+mn-cs"/>
                        </a:rPr>
                        <a:t>• Understand how different food groups work together</a:t>
                      </a:r>
                    </a:p>
                    <a:p>
                      <a:endParaRPr lang="en-GB" sz="1400" kern="1200" dirty="0">
                        <a:solidFill>
                          <a:schemeClr val="tx1"/>
                        </a:solidFill>
                        <a:effectLst/>
                        <a:latin typeface="+mn-lt"/>
                        <a:ea typeface="+mn-ea"/>
                        <a:cs typeface="+mn-cs"/>
                      </a:endParaRPr>
                    </a:p>
                    <a:p>
                      <a:r>
                        <a:rPr lang="en-GB" sz="1400" b="1" kern="1200" dirty="0">
                          <a:solidFill>
                            <a:schemeClr val="tx1"/>
                          </a:solidFill>
                          <a:effectLst/>
                          <a:latin typeface="+mn-lt"/>
                          <a:ea typeface="+mn-ea"/>
                          <a:cs typeface="+mn-cs"/>
                        </a:rPr>
                        <a:t>Materials/Textiles</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Measure and mark out to the nearest centimetre.</a:t>
                      </a:r>
                    </a:p>
                    <a:p>
                      <a:r>
                        <a:rPr lang="en-GB" sz="1400" kern="1200" dirty="0">
                          <a:solidFill>
                            <a:schemeClr val="tx1"/>
                          </a:solidFill>
                          <a:effectLst/>
                          <a:latin typeface="+mn-lt"/>
                          <a:ea typeface="+mn-ea"/>
                          <a:cs typeface="+mn-cs"/>
                        </a:rPr>
                        <a:t>• Shape textiles using templates.</a:t>
                      </a:r>
                    </a:p>
                    <a:p>
                      <a:r>
                        <a:rPr lang="en-GB" sz="1400" kern="1200" dirty="0">
                          <a:solidFill>
                            <a:schemeClr val="tx1"/>
                          </a:solidFill>
                          <a:effectLst/>
                          <a:latin typeface="+mn-lt"/>
                          <a:ea typeface="+mn-ea"/>
                          <a:cs typeface="+mn-cs"/>
                        </a:rPr>
                        <a:t>• Join textiles using running stitch.</a:t>
                      </a:r>
                    </a:p>
                    <a:p>
                      <a:r>
                        <a:rPr lang="en-GB" sz="1400" kern="1200" dirty="0">
                          <a:solidFill>
                            <a:schemeClr val="tx1"/>
                          </a:solidFill>
                          <a:effectLst/>
                          <a:latin typeface="+mn-lt"/>
                          <a:ea typeface="+mn-ea"/>
                          <a:cs typeface="+mn-cs"/>
                        </a:rPr>
                        <a:t>• Decorate textiles using pom poms, sequins, stickers</a:t>
                      </a:r>
                      <a:r>
                        <a:rPr lang="en-GB" sz="1400" kern="1200" baseline="0" dirty="0">
                          <a:solidFill>
                            <a:schemeClr val="tx1"/>
                          </a:solidFill>
                          <a:effectLst/>
                          <a:latin typeface="+mn-lt"/>
                          <a:ea typeface="+mn-ea"/>
                          <a:cs typeface="+mn-cs"/>
                        </a:rPr>
                        <a:t> and felt.</a:t>
                      </a:r>
                    </a:p>
                    <a:p>
                      <a:endParaRPr lang="en-GB" sz="1400" kern="1200" baseline="0" dirty="0">
                        <a:solidFill>
                          <a:schemeClr val="tx1"/>
                        </a:solidFill>
                        <a:effectLst/>
                        <a:latin typeface="+mn-lt"/>
                        <a:ea typeface="+mn-ea"/>
                        <a:cs typeface="+mn-cs"/>
                      </a:endParaRPr>
                    </a:p>
                    <a:p>
                      <a:r>
                        <a:rPr lang="en-GB" sz="1400" b="1" kern="1200" baseline="0" dirty="0">
                          <a:solidFill>
                            <a:schemeClr val="tx1"/>
                          </a:solidFill>
                          <a:effectLst/>
                          <a:latin typeface="+mn-lt"/>
                          <a:ea typeface="+mn-ea"/>
                          <a:cs typeface="+mn-cs"/>
                        </a:rPr>
                        <a:t>Mechanics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 Create products using levers, wheels and winding mechanisms.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 Design products that have a clear purpose and an intended user.</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Make products, refining the design as work progresses</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 Suggest improvements to existing designs.</a:t>
                      </a:r>
                      <a:r>
                        <a:rPr lang="en-GB" sz="1400"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 Explore how products have been created.</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4">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2</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ext uri="{D42A27DB-BD31-4B8C-83A1-F6EECF244321}">
                <p14:modId xmlns:p14="http://schemas.microsoft.com/office/powerpoint/2010/main" val="270533566"/>
              </p:ext>
            </p:extLst>
          </p:nvPr>
        </p:nvGraphicFramePr>
        <p:xfrm>
          <a:off x="159133" y="976295"/>
          <a:ext cx="8726151" cy="4843480"/>
        </p:xfrm>
        <a:graphic>
          <a:graphicData uri="http://schemas.openxmlformats.org/drawingml/2006/table">
            <a:tbl>
              <a:tblPr/>
              <a:tblGrid>
                <a:gridCol w="2011477">
                  <a:extLst>
                    <a:ext uri="{9D8B030D-6E8A-4147-A177-3AD203B41FA5}">
                      <a16:colId xmlns:a16="http://schemas.microsoft.com/office/drawing/2014/main" val="1003302530"/>
                    </a:ext>
                  </a:extLst>
                </a:gridCol>
                <a:gridCol w="2093398">
                  <a:extLst>
                    <a:ext uri="{9D8B030D-6E8A-4147-A177-3AD203B41FA5}">
                      <a16:colId xmlns:a16="http://schemas.microsoft.com/office/drawing/2014/main" val="478540876"/>
                    </a:ext>
                  </a:extLst>
                </a:gridCol>
                <a:gridCol w="2238225">
                  <a:extLst>
                    <a:ext uri="{9D8B030D-6E8A-4147-A177-3AD203B41FA5}">
                      <a16:colId xmlns:a16="http://schemas.microsoft.com/office/drawing/2014/main" val="1426055967"/>
                    </a:ext>
                  </a:extLst>
                </a:gridCol>
                <a:gridCol w="2383051">
                  <a:extLst>
                    <a:ext uri="{9D8B030D-6E8A-4147-A177-3AD203B41FA5}">
                      <a16:colId xmlns:a16="http://schemas.microsoft.com/office/drawing/2014/main" val="779650668"/>
                    </a:ext>
                  </a:extLst>
                </a:gridCol>
              </a:tblGrid>
              <a:tr h="42125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French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Reading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Speaking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Culture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extLst>
                  <a:ext uri="{0D108BD9-81ED-4DB2-BD59-A6C34878D82A}">
                    <a16:rowId xmlns:a16="http://schemas.microsoft.com/office/drawing/2014/main" val="3496808766"/>
                  </a:ext>
                </a:extLst>
              </a:tr>
              <a:tr h="41037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dirty="0">
                          <a:effectLst/>
                          <a:latin typeface="+mn-lt"/>
                          <a:ea typeface="Times New Roman" panose="02020603050405020304" pitchFamily="18" charset="0"/>
                        </a:rPr>
                        <a:t>Recognise basic greetings in French</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dirty="0">
                          <a:effectLst/>
                          <a:latin typeface="+mn-lt"/>
                          <a:ea typeface="Times New Roman" panose="02020603050405020304" pitchFamily="18" charset="0"/>
                        </a:rPr>
                        <a:t>Begin to write basic French greetings</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dirty="0">
                          <a:effectLst/>
                          <a:latin typeface="+mn-lt"/>
                          <a:ea typeface="Times New Roman" panose="02020603050405020304" pitchFamily="18" charset="0"/>
                        </a:rPr>
                        <a:t>Become more confident in saying basic greetings</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spcAft>
                          <a:spcPts val="0"/>
                        </a:spcAft>
                      </a:pPr>
                      <a:r>
                        <a:rPr lang="en-GB" sz="1600" b="0" dirty="0">
                          <a:effectLst/>
                          <a:latin typeface="+mn-lt"/>
                          <a:ea typeface="Times New Roman" panose="02020603050405020304" pitchFamily="18" charset="0"/>
                        </a:rPr>
                        <a:t>Know Paris is the capital city of France</a:t>
                      </a:r>
                    </a:p>
                    <a:p>
                      <a:pPr algn="l">
                        <a:spcAft>
                          <a:spcPts val="0"/>
                        </a:spcAft>
                      </a:pPr>
                      <a:endParaRPr lang="en-GB" sz="1600" b="0" dirty="0">
                        <a:effectLst/>
                        <a:latin typeface="+mn-lt"/>
                        <a:ea typeface="Times New Roman" panose="02020603050405020304" pitchFamily="18" charset="0"/>
                      </a:endParaRPr>
                    </a:p>
                    <a:p>
                      <a:pPr algn="l">
                        <a:spcAft>
                          <a:spcPts val="0"/>
                        </a:spcAft>
                      </a:pPr>
                      <a:r>
                        <a:rPr lang="en-GB" sz="1600" b="0" dirty="0">
                          <a:effectLst/>
                          <a:latin typeface="+mn-lt"/>
                          <a:ea typeface="Times New Roman" panose="02020603050405020304" pitchFamily="18" charset="0"/>
                        </a:rPr>
                        <a:t>Know famous landmarks from Paris: Arc du Triomphe, </a:t>
                      </a:r>
                      <a:r>
                        <a:rPr lang="en-GB" sz="1600" b="0" dirty="0" err="1">
                          <a:effectLst/>
                          <a:latin typeface="+mn-lt"/>
                          <a:ea typeface="Times New Roman" panose="02020603050405020304" pitchFamily="18" charset="0"/>
                        </a:rPr>
                        <a:t>Lourve</a:t>
                      </a:r>
                      <a:r>
                        <a:rPr lang="en-GB" sz="1600" b="0" dirty="0">
                          <a:effectLst/>
                          <a:latin typeface="+mn-lt"/>
                          <a:ea typeface="Times New Roman" panose="02020603050405020304" pitchFamily="18" charset="0"/>
                        </a:rPr>
                        <a:t>, Eiffel Tower, Disneyland</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0917" name="Slide Number Placeholder 2">
            <a:extLst>
              <a:ext uri="{FF2B5EF4-FFF2-40B4-BE49-F238E27FC236}">
                <a16:creationId xmlns:a16="http://schemas.microsoft.com/office/drawing/2014/main" id="{AB749C08-A4EC-1900-2596-BE632F54E1C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25B71F1-157E-47C1-A7AB-76C539895E80}" type="slidenum">
              <a:rPr lang="en-GB" altLang="en-US" smtClean="0"/>
              <a:pPr/>
              <a:t>44</a:t>
            </a:fld>
            <a:endParaRPr lang="en-GB" altLang="en-US" dirty="0"/>
          </a:p>
        </p:txBody>
      </p:sp>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8715" y="171450"/>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2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1618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English Disciplinary Knowledge Year 3</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18314"/>
          <a:ext cx="8109138" cy="4602198"/>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301147">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Organisational</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2189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800" kern="1200" dirty="0">
                          <a:solidFill>
                            <a:schemeClr val="tx1"/>
                          </a:solidFill>
                          <a:effectLst/>
                          <a:latin typeface="Calibri" panose="020F0502020204030204" pitchFamily="34" charset="0"/>
                          <a:ea typeface="MS PGothic" panose="020B0600070205080204" pitchFamily="34" charset="-128"/>
                          <a:cs typeface="+mn-cs"/>
                        </a:rPr>
                        <a:t>Adapt writing depending on the genre. </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800" kern="1200" dirty="0">
                        <a:solidFill>
                          <a:schemeClr val="tx1"/>
                        </a:solidFill>
                        <a:effectLst/>
                        <a:latin typeface="Calibri" panose="020F0502020204030204" pitchFamily="34" charset="0"/>
                        <a:ea typeface="MS PGothic" panose="020B0600070205080204" pitchFamily="34" charset="-128"/>
                        <a:cs typeface="+mn-cs"/>
                      </a:endParaRP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800" kern="1200" dirty="0">
                          <a:solidFill>
                            <a:schemeClr val="tx1"/>
                          </a:solidFill>
                          <a:effectLst/>
                          <a:latin typeface="Calibri" panose="020F0502020204030204" pitchFamily="34" charset="0"/>
                          <a:ea typeface="MS PGothic" panose="020B0600070205080204" pitchFamily="34" charset="-128"/>
                          <a:cs typeface="+mn-cs"/>
                        </a:rPr>
                        <a:t>Show an awareness of the different features of different text types.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800" kern="1200" dirty="0">
                        <a:solidFill>
                          <a:schemeClr val="tx1"/>
                        </a:solidFill>
                        <a:effectLst/>
                        <a:latin typeface="Calibri" panose="020F0502020204030204" pitchFamily="34" charset="0"/>
                        <a:ea typeface="MS PGothic" panose="020B0600070205080204" pitchFamily="34" charset="-128"/>
                        <a:cs typeface="+mn-cs"/>
                      </a:endParaRP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800" kern="1200" dirty="0">
                          <a:solidFill>
                            <a:schemeClr val="tx1"/>
                          </a:solidFill>
                          <a:effectLst/>
                          <a:latin typeface="Calibri" panose="020F0502020204030204" pitchFamily="34" charset="0"/>
                          <a:ea typeface="MS PGothic" panose="020B0600070205080204" pitchFamily="34" charset="-128"/>
                          <a:cs typeface="+mn-cs"/>
                        </a:rPr>
                        <a:t>Compose and rehearse sentences orally.</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800" kern="1200" dirty="0">
                        <a:solidFill>
                          <a:schemeClr val="tx1"/>
                        </a:solidFill>
                        <a:effectLst/>
                        <a:latin typeface="Calibri" panose="020F0502020204030204" pitchFamily="34" charset="0"/>
                        <a:ea typeface="MS PGothic" panose="020B0600070205080204" pitchFamily="34" charset="-128"/>
                        <a:cs typeface="+mn-cs"/>
                      </a:endParaRP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8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800" dirty="0"/>
                        <a:t>Use techniques adopted by authors. </a:t>
                      </a:r>
                    </a:p>
                    <a:p>
                      <a:pPr marL="285750" indent="-285750">
                        <a:buFontTx/>
                        <a:buChar char="-"/>
                      </a:pPr>
                      <a:endParaRPr lang="en-GB" sz="1800" dirty="0"/>
                    </a:p>
                    <a:p>
                      <a:pPr marL="285750" indent="-285750">
                        <a:buFontTx/>
                        <a:buChar char="-"/>
                      </a:pPr>
                      <a:r>
                        <a:rPr lang="en-GB" sz="1800" dirty="0"/>
                        <a:t>Sequence paragraphs.</a:t>
                      </a:r>
                    </a:p>
                    <a:p>
                      <a:pPr marL="285750" indent="-285750">
                        <a:buFontTx/>
                        <a:buChar char="-"/>
                      </a:pPr>
                      <a:endParaRPr lang="en-GB" sz="1800" dirty="0"/>
                    </a:p>
                    <a:p>
                      <a:pPr marL="285750" indent="-285750">
                        <a:buFontTx/>
                        <a:buChar char="-"/>
                      </a:pPr>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800" dirty="0"/>
                        <a:t>Start to organise paragraphs by theme.</a:t>
                      </a:r>
                    </a:p>
                    <a:p>
                      <a:pPr marL="285750" indent="-285750">
                        <a:buFontTx/>
                        <a:buChar char="-"/>
                      </a:pPr>
                      <a:endParaRPr lang="en-GB" sz="1800" dirty="0"/>
                    </a:p>
                    <a:p>
                      <a:pPr marL="285750" indent="-285750">
                        <a:buFontTx/>
                        <a:buChar char="-"/>
                      </a:pPr>
                      <a:r>
                        <a:rPr lang="en-GB" sz="1800" dirty="0"/>
                        <a:t>Use organisational devices of a particular genre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45</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English Disciplinary Knowledge Year 3</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294569"/>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3494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Sentence Structure and Grammar</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3192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52769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lvl="0" indent="-285750">
                        <a:buFontTx/>
                        <a:buChar char="-"/>
                      </a:pPr>
                      <a:r>
                        <a:rPr lang="en-GB" sz="1800" kern="1200" dirty="0">
                          <a:solidFill>
                            <a:schemeClr val="tx1"/>
                          </a:solidFill>
                          <a:effectLst/>
                          <a:latin typeface="+mn-lt"/>
                          <a:ea typeface="MS PGothic" panose="020B0600070205080204" pitchFamily="34" charset="-128"/>
                          <a:cs typeface="+mn-cs"/>
                        </a:rPr>
                        <a:t>Know main and subordinate clauses.</a:t>
                      </a:r>
                    </a:p>
                    <a:p>
                      <a:pPr marL="285750" lvl="0" indent="-285750">
                        <a:buFontTx/>
                        <a:buChar char="-"/>
                      </a:pPr>
                      <a:endParaRPr lang="en-GB" sz="1800" kern="1200" dirty="0">
                        <a:solidFill>
                          <a:schemeClr val="tx1"/>
                        </a:solidFill>
                        <a:effectLst/>
                        <a:latin typeface="+mn-lt"/>
                        <a:ea typeface="MS PGothic" panose="020B0600070205080204" pitchFamily="34" charset="-128"/>
                        <a:cs typeface="+mn-cs"/>
                      </a:endParaRPr>
                    </a:p>
                    <a:p>
                      <a:pPr marL="285750" lvl="0" indent="-285750">
                        <a:buFontTx/>
                        <a:buChar char="-"/>
                      </a:pPr>
                      <a:r>
                        <a:rPr lang="en-GB" sz="1800" kern="1200" dirty="0">
                          <a:solidFill>
                            <a:schemeClr val="tx1"/>
                          </a:solidFill>
                          <a:effectLst/>
                          <a:latin typeface="+mn-lt"/>
                          <a:ea typeface="MS PGothic" panose="020B0600070205080204" pitchFamily="34" charset="-128"/>
                          <a:cs typeface="+mn-cs"/>
                        </a:rPr>
                        <a:t>Identify and use prepositions</a:t>
                      </a:r>
                    </a:p>
                    <a:p>
                      <a:pPr marL="285750" lvl="0" indent="-285750">
                        <a:buFontTx/>
                        <a:buChar char="-"/>
                      </a:pPr>
                      <a:endParaRPr lang="en-GB" sz="1800" kern="1200" dirty="0">
                        <a:solidFill>
                          <a:schemeClr val="tx1"/>
                        </a:solidFill>
                        <a:effectLst/>
                        <a:latin typeface="+mn-lt"/>
                        <a:ea typeface="MS PGothic" panose="020B0600070205080204" pitchFamily="34" charset="-128"/>
                        <a:cs typeface="+mn-cs"/>
                      </a:endParaRPr>
                    </a:p>
                    <a:p>
                      <a:pPr marL="285750" lvl="0" indent="-285750">
                        <a:buFontTx/>
                        <a:buChar char="-"/>
                      </a:pPr>
                      <a:r>
                        <a:rPr lang="en-GB" sz="1800" kern="1200" dirty="0">
                          <a:solidFill>
                            <a:schemeClr val="tx1"/>
                          </a:solidFill>
                          <a:effectLst/>
                          <a:latin typeface="+mn-lt"/>
                          <a:ea typeface="MS PGothic" panose="020B0600070205080204" pitchFamily="34" charset="-128"/>
                          <a:cs typeface="+mn-cs"/>
                        </a:rPr>
                        <a:t>Identify and use conjunctions</a:t>
                      </a:r>
                    </a:p>
                    <a:p>
                      <a:pPr marL="285750" lvl="0" indent="-285750">
                        <a:buFontTx/>
                        <a:buChar char="-"/>
                      </a:pPr>
                      <a:endParaRPr lang="en-GB" sz="1800" kern="1200" dirty="0">
                        <a:solidFill>
                          <a:schemeClr val="tx1"/>
                        </a:solidFill>
                        <a:effectLst/>
                        <a:latin typeface="+mn-lt"/>
                        <a:ea typeface="MS PGothic" panose="020B0600070205080204" pitchFamily="34" charset="-128"/>
                        <a:cs typeface="+mn-cs"/>
                      </a:endParaRPr>
                    </a:p>
                    <a:p>
                      <a:pPr marL="285750" lvl="0" indent="-285750">
                        <a:buFontTx/>
                        <a:buChar char="-"/>
                      </a:pPr>
                      <a:r>
                        <a:rPr lang="en-GB" sz="1800" kern="1200" dirty="0">
                          <a:solidFill>
                            <a:schemeClr val="tx1"/>
                          </a:solidFill>
                          <a:effectLst/>
                          <a:latin typeface="+mn-lt"/>
                          <a:ea typeface="MS PGothic" panose="020B0600070205080204" pitchFamily="34" charset="-128"/>
                          <a:cs typeface="+mn-cs"/>
                        </a:rPr>
                        <a:t>Start to use inverted commas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800" dirty="0">
                          <a:latin typeface="+mn-lt"/>
                        </a:rPr>
                        <a:t>Develop use of conjunctions</a:t>
                      </a:r>
                    </a:p>
                    <a:p>
                      <a:pPr marL="285750" indent="-285750">
                        <a:buFontTx/>
                        <a:buChar char="-"/>
                      </a:pPr>
                      <a:endParaRPr lang="en-GB" sz="1800" dirty="0">
                        <a:latin typeface="+mn-lt"/>
                      </a:endParaRPr>
                    </a:p>
                    <a:p>
                      <a:pPr marL="285750" indent="-285750">
                        <a:buFontTx/>
                        <a:buChar char="-"/>
                      </a:pPr>
                      <a:endParaRPr lang="en-GB" sz="18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800" dirty="0">
                          <a:latin typeface="+mn-lt"/>
                        </a:rPr>
                        <a:t>Use the perfect verb form to show the passing of time.</a:t>
                      </a:r>
                    </a:p>
                    <a:p>
                      <a:pPr marL="285750" indent="-285750">
                        <a:buFontTx/>
                        <a:buChar char="-"/>
                      </a:pPr>
                      <a:endParaRPr lang="en-GB" sz="1800" dirty="0">
                        <a:latin typeface="+mn-lt"/>
                      </a:endParaRPr>
                    </a:p>
                    <a:p>
                      <a:pPr marL="285750" indent="-285750">
                        <a:buFontTx/>
                        <a:buChar char="-"/>
                      </a:pPr>
                      <a:r>
                        <a:rPr lang="en-GB" sz="1800" dirty="0">
                          <a:latin typeface="+mn-lt"/>
                        </a:rPr>
                        <a:t>Use subordinate clauses for extra information</a:t>
                      </a:r>
                    </a:p>
                    <a:p>
                      <a:pPr marL="285750" indent="-285750">
                        <a:buFontTx/>
                        <a:buChar char="-"/>
                      </a:pPr>
                      <a:endParaRPr lang="en-GB" sz="1800" dirty="0">
                        <a:latin typeface="+mn-lt"/>
                      </a:endParaRPr>
                    </a:p>
                    <a:p>
                      <a:pPr marL="285750" indent="-285750">
                        <a:buFontTx/>
                        <a:buChar char="-"/>
                      </a:pPr>
                      <a:r>
                        <a:rPr lang="en-GB" sz="1800" dirty="0">
                          <a:latin typeface="+mn-lt"/>
                        </a:rPr>
                        <a:t>Mark directed speech appropriately.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46</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4339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English Disciplinary Knowledge Year 3</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533395"/>
        </p:xfrm>
        <a:graphic>
          <a:graphicData uri="http://schemas.openxmlformats.org/drawingml/2006/table">
            <a:tbl>
              <a:tblPr/>
              <a:tblGrid>
                <a:gridCol w="2623333">
                  <a:extLst>
                    <a:ext uri="{9D8B030D-6E8A-4147-A177-3AD203B41FA5}">
                      <a16:colId xmlns:a16="http://schemas.microsoft.com/office/drawing/2014/main" val="210943694"/>
                    </a:ext>
                  </a:extLst>
                </a:gridCol>
                <a:gridCol w="2716696">
                  <a:extLst>
                    <a:ext uri="{9D8B030D-6E8A-4147-A177-3AD203B41FA5}">
                      <a16:colId xmlns:a16="http://schemas.microsoft.com/office/drawing/2014/main" val="864309712"/>
                    </a:ext>
                  </a:extLst>
                </a:gridCol>
                <a:gridCol w="2769109">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Spelling</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Know that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ou</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makes the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oo</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sound. </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Add a double letter when adding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er</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and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ing</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Adding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ly</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can create an adverb. </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ch</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makes the ‘k’ sound</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Ei</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eigh</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ey</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makes an ‘ay sound’</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‘re-’,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il</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and ‘</a:t>
                      </a:r>
                      <a:r>
                        <a:rPr kumimoji="0" lang="en-GB" altLang="en-US" sz="1200" b="0" i="0" u="none" strike="noStrike" cap="none" normalizeH="0" baseline="0" dirty="0" err="1">
                          <a:ln>
                            <a:noFill/>
                          </a:ln>
                          <a:solidFill>
                            <a:srgbClr val="000000"/>
                          </a:solidFill>
                          <a:effectLst/>
                          <a:latin typeface="+mn-lt"/>
                          <a:ea typeface="MS PGothic" panose="020B0600070205080204" pitchFamily="34" charset="-128"/>
                        </a:rPr>
                        <a:t>im</a:t>
                      </a: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 change the meaning of words</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2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200" b="0" i="0" u="none" strike="noStrike" cap="none" normalizeH="0" baseline="0" dirty="0">
                          <a:ln>
                            <a:noFill/>
                          </a:ln>
                          <a:solidFill>
                            <a:srgbClr val="000000"/>
                          </a:solidFill>
                          <a:effectLst/>
                          <a:latin typeface="+mn-lt"/>
                          <a:ea typeface="MS PGothic" panose="020B0600070205080204" pitchFamily="34" charset="-128"/>
                        </a:rPr>
                        <a:t>‘dis-’, ‘mis-’ and ‘in-’ words have negative meanings.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600" dirty="0">
                          <a:latin typeface="+mn-lt"/>
                        </a:rPr>
                        <a:t>-’-</a:t>
                      </a:r>
                      <a:r>
                        <a:rPr lang="en-GB" sz="1600" dirty="0" err="1">
                          <a:latin typeface="+mn-lt"/>
                        </a:rPr>
                        <a:t>tion</a:t>
                      </a:r>
                      <a:r>
                        <a:rPr lang="en-GB" sz="1600" dirty="0">
                          <a:latin typeface="+mn-lt"/>
                        </a:rPr>
                        <a:t>’ can be added to a root wood that ends in t or e.</a:t>
                      </a:r>
                    </a:p>
                    <a:p>
                      <a:endParaRPr lang="en-GB" sz="1600" dirty="0">
                        <a:latin typeface="+mn-lt"/>
                      </a:endParaRPr>
                    </a:p>
                    <a:p>
                      <a:pPr marL="285750" indent="-285750">
                        <a:buFontTx/>
                        <a:buChar char="-"/>
                      </a:pPr>
                      <a:r>
                        <a:rPr lang="en-GB" sz="1600" dirty="0">
                          <a:latin typeface="+mn-lt"/>
                        </a:rPr>
                        <a:t>‘-</a:t>
                      </a:r>
                      <a:r>
                        <a:rPr lang="en-GB" sz="1600" dirty="0" err="1">
                          <a:latin typeface="+mn-lt"/>
                        </a:rPr>
                        <a:t>ation</a:t>
                      </a:r>
                      <a:r>
                        <a:rPr lang="en-GB" sz="1600" dirty="0">
                          <a:latin typeface="+mn-lt"/>
                        </a:rPr>
                        <a:t>’ can be added to verbs to form nouns</a:t>
                      </a:r>
                    </a:p>
                    <a:p>
                      <a:pPr marL="285750" indent="-285750">
                        <a:buFontTx/>
                        <a:buChar char="-"/>
                      </a:pPr>
                      <a:endParaRPr lang="en-GB" sz="1600" dirty="0">
                        <a:latin typeface="+mn-lt"/>
                      </a:endParaRPr>
                    </a:p>
                    <a:p>
                      <a:pPr marL="285750" indent="-285750">
                        <a:buFontTx/>
                        <a:buChar char="-"/>
                      </a:pPr>
                      <a:r>
                        <a:rPr lang="en-GB" sz="1600" dirty="0">
                          <a:latin typeface="+mn-lt"/>
                        </a:rPr>
                        <a:t>‘-</a:t>
                      </a:r>
                      <a:r>
                        <a:rPr lang="en-GB" sz="1600" dirty="0" err="1">
                          <a:latin typeface="+mn-lt"/>
                        </a:rPr>
                        <a:t>sion</a:t>
                      </a:r>
                      <a:r>
                        <a:rPr lang="en-GB" sz="1600" dirty="0">
                          <a:latin typeface="+mn-lt"/>
                        </a:rPr>
                        <a:t>’ is at the end of words that sound like ‘</a:t>
                      </a:r>
                      <a:r>
                        <a:rPr lang="en-GB" sz="1600" dirty="0" err="1">
                          <a:latin typeface="+mn-lt"/>
                        </a:rPr>
                        <a:t>sh</a:t>
                      </a:r>
                      <a:r>
                        <a:rPr lang="en-GB" sz="1600" dirty="0">
                          <a:latin typeface="+mn-lt"/>
                        </a:rPr>
                        <a: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6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47</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0672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Maths Substantive Knowledge Year 3</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00723" y="1620987"/>
          <a:ext cx="8755500" cy="3736560"/>
        </p:xfrm>
        <a:graphic>
          <a:graphicData uri="http://schemas.openxmlformats.org/drawingml/2006/table">
            <a:tbl>
              <a:tblPr/>
              <a:tblGrid>
                <a:gridCol w="3013394">
                  <a:extLst>
                    <a:ext uri="{9D8B030D-6E8A-4147-A177-3AD203B41FA5}">
                      <a16:colId xmlns:a16="http://schemas.microsoft.com/office/drawing/2014/main" val="210943694"/>
                    </a:ext>
                  </a:extLst>
                </a:gridCol>
                <a:gridCol w="3086851">
                  <a:extLst>
                    <a:ext uri="{9D8B030D-6E8A-4147-A177-3AD203B41FA5}">
                      <a16:colId xmlns:a16="http://schemas.microsoft.com/office/drawing/2014/main" val="864309712"/>
                    </a:ext>
                  </a:extLst>
                </a:gridCol>
                <a:gridCol w="2655255">
                  <a:extLst>
                    <a:ext uri="{9D8B030D-6E8A-4147-A177-3AD203B41FA5}">
                      <a16:colId xmlns:a16="http://schemas.microsoft.com/office/drawing/2014/main" val="3913203569"/>
                    </a:ext>
                  </a:extLst>
                </a:gridCol>
              </a:tblGrid>
              <a:tr h="302945">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Autumn</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Addition and Subtraction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 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308222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Represent numbers to 100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Partition</a:t>
                      </a:r>
                      <a:r>
                        <a:rPr lang="en-GB" sz="900" kern="1200" baseline="0" dirty="0">
                          <a:solidFill>
                            <a:schemeClr val="tx1"/>
                          </a:solidFill>
                          <a:effectLst/>
                          <a:latin typeface="Calibri" panose="020F0502020204030204" pitchFamily="34" charset="0"/>
                          <a:ea typeface="MS PGothic" panose="020B0600070205080204" pitchFamily="34" charset="-128"/>
                          <a:cs typeface="+mn-cs"/>
                        </a:rPr>
                        <a:t> numbers to 100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Number line to 100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Hundreds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Represent numbers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Partition numbers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Flexible partitioning of numbers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Hundreds,</a:t>
                      </a:r>
                      <a:r>
                        <a:rPr lang="en-GB" sz="900" kern="1200" baseline="0" dirty="0">
                          <a:solidFill>
                            <a:schemeClr val="tx1"/>
                          </a:solidFill>
                          <a:effectLst/>
                          <a:latin typeface="Calibri" panose="020F0502020204030204" pitchFamily="34" charset="0"/>
                          <a:ea typeface="MS PGothic" panose="020B0600070205080204" pitchFamily="34" charset="-128"/>
                          <a:cs typeface="+mn-cs"/>
                        </a:rPr>
                        <a:t> tens and ones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Find 1, 10 or 100 more or less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Number line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Estimate a number line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Compare numbers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Order</a:t>
                      </a:r>
                      <a:r>
                        <a:rPr lang="en-GB" sz="900" kern="1200" baseline="0" dirty="0">
                          <a:solidFill>
                            <a:schemeClr val="tx1"/>
                          </a:solidFill>
                          <a:effectLst/>
                          <a:latin typeface="Calibri" panose="020F0502020204030204" pitchFamily="34" charset="0"/>
                          <a:ea typeface="MS PGothic" panose="020B0600070205080204" pitchFamily="34" charset="-128"/>
                          <a:cs typeface="+mn-cs"/>
                        </a:rPr>
                        <a:t> numbers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Count in 50s</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9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Apply number bonds within 10</a:t>
                      </a:r>
                    </a:p>
                    <a:p>
                      <a:pPr marL="285750" indent="-285750">
                        <a:buFontTx/>
                        <a:buChar char="-"/>
                      </a:pPr>
                      <a:r>
                        <a:rPr lang="en-GB" sz="900" dirty="0"/>
                        <a:t>Add and subtract 1s</a:t>
                      </a:r>
                    </a:p>
                    <a:p>
                      <a:pPr marL="285750" indent="-285750">
                        <a:buFontTx/>
                        <a:buChar char="-"/>
                      </a:pPr>
                      <a:r>
                        <a:rPr lang="en-GB" sz="900" dirty="0"/>
                        <a:t>Add and subtract 10s</a:t>
                      </a:r>
                    </a:p>
                    <a:p>
                      <a:pPr marL="285750" indent="-285750">
                        <a:buFontTx/>
                        <a:buChar char="-"/>
                      </a:pPr>
                      <a:r>
                        <a:rPr lang="en-GB" sz="900" dirty="0"/>
                        <a:t>Add and subtract 100s</a:t>
                      </a:r>
                    </a:p>
                    <a:p>
                      <a:pPr marL="285750" indent="-285750">
                        <a:buFontTx/>
                        <a:buChar char="-"/>
                      </a:pPr>
                      <a:r>
                        <a:rPr lang="en-GB" sz="900" dirty="0"/>
                        <a:t>Spot the pattern</a:t>
                      </a:r>
                    </a:p>
                    <a:p>
                      <a:pPr marL="285750" indent="-285750">
                        <a:buFontTx/>
                        <a:buChar char="-"/>
                      </a:pPr>
                      <a:r>
                        <a:rPr lang="en-GB" sz="900" dirty="0"/>
                        <a:t>Add</a:t>
                      </a:r>
                      <a:r>
                        <a:rPr lang="en-GB" sz="900" baseline="0" dirty="0"/>
                        <a:t> 1s across a 10</a:t>
                      </a:r>
                    </a:p>
                    <a:p>
                      <a:pPr marL="285750" indent="-285750">
                        <a:buFontTx/>
                        <a:buChar char="-"/>
                      </a:pPr>
                      <a:r>
                        <a:rPr lang="en-GB" sz="900" baseline="0" dirty="0"/>
                        <a:t>Add 10s across a 100</a:t>
                      </a:r>
                    </a:p>
                    <a:p>
                      <a:pPr marL="285750" indent="-285750">
                        <a:buFontTx/>
                        <a:buChar char="-"/>
                      </a:pPr>
                      <a:r>
                        <a:rPr lang="en-GB" sz="900" baseline="0" dirty="0"/>
                        <a:t>Subtract 1s across a 10</a:t>
                      </a:r>
                    </a:p>
                    <a:p>
                      <a:pPr marL="285750" indent="-285750">
                        <a:buFontTx/>
                        <a:buChar char="-"/>
                      </a:pPr>
                      <a:r>
                        <a:rPr lang="en-GB" sz="900" baseline="0" dirty="0"/>
                        <a:t>Subtract 10s across a 100</a:t>
                      </a:r>
                    </a:p>
                    <a:p>
                      <a:pPr marL="285750" indent="-285750">
                        <a:buFontTx/>
                        <a:buChar char="-"/>
                      </a:pPr>
                      <a:r>
                        <a:rPr lang="en-GB" sz="900" baseline="0" dirty="0"/>
                        <a:t>Make connections</a:t>
                      </a:r>
                    </a:p>
                    <a:p>
                      <a:pPr marL="285750" indent="-285750">
                        <a:buFontTx/>
                        <a:buChar char="-"/>
                      </a:pPr>
                      <a:r>
                        <a:rPr lang="en-GB" sz="900" baseline="0" dirty="0"/>
                        <a:t>Add two numbers (no exchange)</a:t>
                      </a:r>
                    </a:p>
                    <a:p>
                      <a:pPr marL="285750" indent="-285750">
                        <a:buFontTx/>
                        <a:buChar char="-"/>
                      </a:pPr>
                      <a:r>
                        <a:rPr lang="en-GB" sz="900" baseline="0" dirty="0"/>
                        <a:t>Subtract two numbers (no exchange)</a:t>
                      </a:r>
                    </a:p>
                    <a:p>
                      <a:pPr marL="285750" indent="-285750">
                        <a:buFontTx/>
                        <a:buChar char="-"/>
                      </a:pPr>
                      <a:r>
                        <a:rPr lang="en-GB" sz="900" baseline="0" dirty="0"/>
                        <a:t>Add two numbers (across a 10)</a:t>
                      </a:r>
                    </a:p>
                    <a:p>
                      <a:pPr marL="285750" indent="-285750">
                        <a:buFontTx/>
                        <a:buChar char="-"/>
                      </a:pPr>
                      <a:r>
                        <a:rPr lang="en-GB" sz="900" baseline="0" dirty="0"/>
                        <a:t>Add two numbers (across a 100)</a:t>
                      </a:r>
                    </a:p>
                    <a:p>
                      <a:pPr marL="285750" indent="-285750">
                        <a:buFontTx/>
                        <a:buChar char="-"/>
                      </a:pPr>
                      <a:r>
                        <a:rPr lang="en-GB" sz="900" baseline="0" dirty="0"/>
                        <a:t>Subtract two numbers (across a 10)</a:t>
                      </a:r>
                    </a:p>
                    <a:p>
                      <a:pPr marL="285750" indent="-285750">
                        <a:buFontTx/>
                        <a:buChar char="-"/>
                      </a:pPr>
                      <a:r>
                        <a:rPr lang="en-GB" sz="900" baseline="0" dirty="0"/>
                        <a:t>Subtract two numbers (across a 100)</a:t>
                      </a:r>
                    </a:p>
                    <a:p>
                      <a:pPr marL="285750" indent="-285750">
                        <a:buFontTx/>
                        <a:buChar char="-"/>
                      </a:pPr>
                      <a:r>
                        <a:rPr lang="en-GB" sz="900" baseline="0" dirty="0"/>
                        <a:t>Add 2-digit and 3-digit numbers</a:t>
                      </a:r>
                    </a:p>
                    <a:p>
                      <a:pPr marL="285750" indent="-285750">
                        <a:buFontTx/>
                        <a:buChar char="-"/>
                      </a:pPr>
                      <a:r>
                        <a:rPr lang="en-GB" sz="900" baseline="0" dirty="0"/>
                        <a:t>Subtract a 2-digit number from a 3-digit number</a:t>
                      </a:r>
                    </a:p>
                    <a:p>
                      <a:pPr marL="285750" indent="-285750">
                        <a:buFontTx/>
                        <a:buChar char="-"/>
                      </a:pPr>
                      <a:r>
                        <a:rPr lang="en-GB" sz="900" baseline="0" dirty="0"/>
                        <a:t>Complements to 100</a:t>
                      </a:r>
                    </a:p>
                    <a:p>
                      <a:pPr marL="285750" indent="-285750">
                        <a:buFontTx/>
                        <a:buChar char="-"/>
                      </a:pPr>
                      <a:r>
                        <a:rPr lang="en-GB" sz="900" baseline="0" dirty="0"/>
                        <a:t>Estimate answers</a:t>
                      </a:r>
                    </a:p>
                    <a:p>
                      <a:pPr marL="285750" indent="-285750">
                        <a:buFontTx/>
                        <a:buChar char="-"/>
                      </a:pPr>
                      <a:r>
                        <a:rPr lang="en-GB" sz="900" baseline="0" dirty="0"/>
                        <a:t>Inverse operations</a:t>
                      </a:r>
                    </a:p>
                    <a:p>
                      <a:pPr marL="285750" indent="-285750">
                        <a:buFontTx/>
                        <a:buChar char="-"/>
                      </a:pPr>
                      <a:r>
                        <a:rPr lang="en-GB" sz="900" baseline="0" dirty="0"/>
                        <a:t>Make decisions</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Multiplication</a:t>
                      </a:r>
                      <a:r>
                        <a:rPr lang="en-GB" sz="900" baseline="0" dirty="0"/>
                        <a:t>-equal groups</a:t>
                      </a:r>
                    </a:p>
                    <a:p>
                      <a:pPr marL="285750" indent="-285750">
                        <a:buFontTx/>
                        <a:buChar char="-"/>
                      </a:pPr>
                      <a:r>
                        <a:rPr lang="en-GB" sz="900" baseline="0" dirty="0"/>
                        <a:t>Use arrays</a:t>
                      </a:r>
                    </a:p>
                    <a:p>
                      <a:pPr marL="285750" indent="-285750">
                        <a:buFontTx/>
                        <a:buChar char="-"/>
                      </a:pPr>
                      <a:r>
                        <a:rPr lang="en-GB" sz="900" baseline="0" dirty="0"/>
                        <a:t>Multiples of 2</a:t>
                      </a:r>
                    </a:p>
                    <a:p>
                      <a:pPr marL="285750" indent="-285750">
                        <a:buFontTx/>
                        <a:buChar char="-"/>
                      </a:pPr>
                      <a:r>
                        <a:rPr lang="en-GB" sz="900" baseline="0" dirty="0"/>
                        <a:t>Multiples of 5 and 10</a:t>
                      </a:r>
                    </a:p>
                    <a:p>
                      <a:pPr marL="285750" indent="-285750">
                        <a:buFontTx/>
                        <a:buChar char="-"/>
                      </a:pPr>
                      <a:r>
                        <a:rPr lang="en-GB" sz="900" baseline="0" dirty="0"/>
                        <a:t>Sharing and grouping</a:t>
                      </a:r>
                    </a:p>
                    <a:p>
                      <a:pPr marL="285750" indent="-285750">
                        <a:buFontTx/>
                        <a:buChar char="-"/>
                      </a:pPr>
                      <a:r>
                        <a:rPr lang="en-GB" sz="900" baseline="0" dirty="0"/>
                        <a:t>Multiply by 3</a:t>
                      </a:r>
                    </a:p>
                    <a:p>
                      <a:pPr marL="285750" indent="-285750">
                        <a:buFontTx/>
                        <a:buChar char="-"/>
                      </a:pPr>
                      <a:r>
                        <a:rPr lang="en-GB" sz="900" baseline="0" dirty="0"/>
                        <a:t>Divide by 3</a:t>
                      </a:r>
                    </a:p>
                    <a:p>
                      <a:pPr marL="285750" indent="-285750">
                        <a:buFontTx/>
                        <a:buChar char="-"/>
                      </a:pPr>
                      <a:r>
                        <a:rPr lang="en-GB" sz="900" baseline="0" dirty="0"/>
                        <a:t>The 3 times-table</a:t>
                      </a:r>
                    </a:p>
                    <a:p>
                      <a:pPr marL="285750" indent="-285750">
                        <a:buFontTx/>
                        <a:buChar char="-"/>
                      </a:pPr>
                      <a:r>
                        <a:rPr lang="en-GB" sz="900" baseline="0" dirty="0"/>
                        <a:t>Multiply by 4</a:t>
                      </a:r>
                    </a:p>
                    <a:p>
                      <a:pPr marL="285750" indent="-285750">
                        <a:buFontTx/>
                        <a:buChar char="-"/>
                      </a:pPr>
                      <a:r>
                        <a:rPr lang="en-GB" sz="900" baseline="0" dirty="0"/>
                        <a:t>Divide by 4</a:t>
                      </a:r>
                    </a:p>
                    <a:p>
                      <a:pPr marL="285750" indent="-285750">
                        <a:buFontTx/>
                        <a:buChar char="-"/>
                      </a:pPr>
                      <a:r>
                        <a:rPr lang="en-GB" sz="900" baseline="0" dirty="0"/>
                        <a:t>The 4 times-table</a:t>
                      </a:r>
                    </a:p>
                    <a:p>
                      <a:pPr marL="285750" indent="-285750">
                        <a:buFontTx/>
                        <a:buChar char="-"/>
                      </a:pPr>
                      <a:r>
                        <a:rPr lang="en-GB" sz="900" baseline="0" dirty="0"/>
                        <a:t>Multiply by 8</a:t>
                      </a:r>
                    </a:p>
                    <a:p>
                      <a:pPr marL="285750" indent="-285750">
                        <a:buFontTx/>
                        <a:buChar char="-"/>
                      </a:pPr>
                      <a:r>
                        <a:rPr lang="en-GB" sz="900" baseline="0" dirty="0"/>
                        <a:t>Divide by 8</a:t>
                      </a:r>
                    </a:p>
                    <a:p>
                      <a:pPr marL="285750" indent="-285750">
                        <a:buFontTx/>
                        <a:buChar char="-"/>
                      </a:pPr>
                      <a:r>
                        <a:rPr lang="en-GB" sz="900" baseline="0" dirty="0"/>
                        <a:t>The 8 times-table</a:t>
                      </a:r>
                    </a:p>
                    <a:p>
                      <a:pPr marL="285750" indent="-285750">
                        <a:buFontTx/>
                        <a:buChar char="-"/>
                      </a:pPr>
                      <a:r>
                        <a:rPr lang="en-GB" sz="900" baseline="0" dirty="0"/>
                        <a:t>The 2, 4 and 8 times-table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48</a:t>
            </a:fld>
            <a:endParaRPr lang="en-GB" altLang="en-US" dirty="0"/>
          </a:p>
        </p:txBody>
      </p:sp>
      <p:pic>
        <p:nvPicPr>
          <p:cNvPr id="7" name="Picture 2" descr="Image preview">
            <a:extLst>
              <a:ext uri="{FF2B5EF4-FFF2-40B4-BE49-F238E27FC236}">
                <a16:creationId xmlns:a16="http://schemas.microsoft.com/office/drawing/2014/main" id="{8E5F286C-A77E-9145-ACDD-960F145B65C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5E3CBEA4-494A-9543-B3FF-56A71F6A6D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87355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Maths Substantive Knowledge Year 3</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125451" y="1620986"/>
          <a:ext cx="8789950" cy="3868396"/>
        </p:xfrm>
        <a:graphic>
          <a:graphicData uri="http://schemas.openxmlformats.org/drawingml/2006/table">
            <a:tbl>
              <a:tblPr/>
              <a:tblGrid>
                <a:gridCol w="1768112">
                  <a:extLst>
                    <a:ext uri="{9D8B030D-6E8A-4147-A177-3AD203B41FA5}">
                      <a16:colId xmlns:a16="http://schemas.microsoft.com/office/drawing/2014/main" val="210943694"/>
                    </a:ext>
                  </a:extLst>
                </a:gridCol>
                <a:gridCol w="2144801">
                  <a:extLst>
                    <a:ext uri="{9D8B030D-6E8A-4147-A177-3AD203B41FA5}">
                      <a16:colId xmlns:a16="http://schemas.microsoft.com/office/drawing/2014/main" val="864309712"/>
                    </a:ext>
                  </a:extLst>
                </a:gridCol>
                <a:gridCol w="2131142">
                  <a:extLst>
                    <a:ext uri="{9D8B030D-6E8A-4147-A177-3AD203B41FA5}">
                      <a16:colId xmlns:a16="http://schemas.microsoft.com/office/drawing/2014/main" val="3913203569"/>
                    </a:ext>
                  </a:extLst>
                </a:gridCol>
                <a:gridCol w="2745895">
                  <a:extLst>
                    <a:ext uri="{9D8B030D-6E8A-4147-A177-3AD203B41FA5}">
                      <a16:colId xmlns:a16="http://schemas.microsoft.com/office/drawing/2014/main" val="2261204431"/>
                    </a:ext>
                  </a:extLst>
                </a:gridCol>
              </a:tblGrid>
              <a:tr h="297621">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Spring</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 B</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Length and Perimeter</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 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Mass and Capacity</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80790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Multiples of 10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Related</a:t>
                      </a:r>
                      <a:r>
                        <a:rPr lang="en-GB" sz="900" kern="1200" baseline="0" dirty="0">
                          <a:solidFill>
                            <a:schemeClr val="tx1"/>
                          </a:solidFill>
                          <a:effectLst/>
                          <a:latin typeface="Calibri" panose="020F0502020204030204" pitchFamily="34" charset="0"/>
                          <a:ea typeface="MS PGothic" panose="020B0600070205080204" pitchFamily="34" charset="-128"/>
                          <a:cs typeface="+mn-cs"/>
                        </a:rPr>
                        <a:t> calculations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Reasoning about multiplication</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Multiply a 2-digit number by a 1-digit number-no exchange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Multiply a 2-digit number by a 1-digit number-with exchange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Link multiplication and division</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Divide a 2-digit number by a 1-digit number-no exchange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Divide a 2-digit number by a 1-digit number-flexible partitioning</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Divide a 2-digit number by a 1-digit number-with remainders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Scaling</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How many ways?</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9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Measure in metres and centimetres</a:t>
                      </a:r>
                    </a:p>
                    <a:p>
                      <a:pPr marL="285750" indent="-285750">
                        <a:buFontTx/>
                        <a:buChar char="-"/>
                      </a:pPr>
                      <a:r>
                        <a:rPr lang="en-GB" sz="900" dirty="0"/>
                        <a:t>Measure in millimetres</a:t>
                      </a:r>
                    </a:p>
                    <a:p>
                      <a:pPr marL="285750" indent="-285750">
                        <a:buFontTx/>
                        <a:buChar char="-"/>
                      </a:pPr>
                      <a:r>
                        <a:rPr lang="en-GB" sz="900" dirty="0"/>
                        <a:t>Measure</a:t>
                      </a:r>
                      <a:r>
                        <a:rPr lang="en-GB" sz="900" baseline="0" dirty="0"/>
                        <a:t> in centimetres and millimetres</a:t>
                      </a:r>
                    </a:p>
                    <a:p>
                      <a:pPr marL="285750" indent="-285750">
                        <a:buFontTx/>
                        <a:buChar char="-"/>
                      </a:pPr>
                      <a:r>
                        <a:rPr lang="en-GB" sz="900" baseline="0" dirty="0"/>
                        <a:t>Metres, centimetres and millimetres</a:t>
                      </a:r>
                    </a:p>
                    <a:p>
                      <a:pPr marL="285750" indent="-285750">
                        <a:buFontTx/>
                        <a:buChar char="-"/>
                      </a:pPr>
                      <a:r>
                        <a:rPr lang="en-GB" sz="900" baseline="0" dirty="0"/>
                        <a:t>Equivalent lengths (metres and centimetres)</a:t>
                      </a:r>
                    </a:p>
                    <a:p>
                      <a:pPr marL="285750" indent="-285750">
                        <a:buFontTx/>
                        <a:buChar char="-"/>
                      </a:pPr>
                      <a:r>
                        <a:rPr lang="en-GB" sz="900" baseline="0" dirty="0"/>
                        <a:t>Equivalent lengths (centimetres and millimetres)</a:t>
                      </a:r>
                    </a:p>
                    <a:p>
                      <a:pPr marL="285750" indent="-285750">
                        <a:buFontTx/>
                        <a:buChar char="-"/>
                      </a:pPr>
                      <a:r>
                        <a:rPr lang="en-GB" sz="900" baseline="0" dirty="0"/>
                        <a:t>Compare lengths</a:t>
                      </a:r>
                    </a:p>
                    <a:p>
                      <a:pPr marL="285750" indent="-285750">
                        <a:buFontTx/>
                        <a:buChar char="-"/>
                      </a:pPr>
                      <a:r>
                        <a:rPr lang="en-GB" sz="900" baseline="0" dirty="0"/>
                        <a:t>Add lengths</a:t>
                      </a:r>
                    </a:p>
                    <a:p>
                      <a:pPr marL="285750" indent="-285750">
                        <a:buFontTx/>
                        <a:buChar char="-"/>
                      </a:pPr>
                      <a:r>
                        <a:rPr lang="en-GB" sz="900" baseline="0" dirty="0"/>
                        <a:t>Subtract lengths</a:t>
                      </a:r>
                    </a:p>
                    <a:p>
                      <a:pPr marL="285750" indent="-285750">
                        <a:buFontTx/>
                        <a:buChar char="-"/>
                      </a:pPr>
                      <a:r>
                        <a:rPr lang="en-GB" sz="900" baseline="0" dirty="0"/>
                        <a:t>What is perimeter?</a:t>
                      </a:r>
                    </a:p>
                    <a:p>
                      <a:pPr marL="285750" indent="-285750">
                        <a:buFontTx/>
                        <a:buChar char="-"/>
                      </a:pPr>
                      <a:r>
                        <a:rPr lang="en-GB" sz="900" baseline="0" dirty="0"/>
                        <a:t>Measure perimeter</a:t>
                      </a:r>
                    </a:p>
                    <a:p>
                      <a:pPr marL="285750" indent="-285750">
                        <a:buFontTx/>
                        <a:buChar char="-"/>
                      </a:pPr>
                      <a:r>
                        <a:rPr lang="en-GB" sz="900" baseline="0" dirty="0"/>
                        <a:t>Calculate perimeter</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Understand</a:t>
                      </a:r>
                      <a:r>
                        <a:rPr lang="en-GB" sz="900" baseline="0" dirty="0"/>
                        <a:t> the denominators of unit fractions</a:t>
                      </a:r>
                    </a:p>
                    <a:p>
                      <a:pPr marL="285750" indent="-285750">
                        <a:buFontTx/>
                        <a:buChar char="-"/>
                      </a:pPr>
                      <a:r>
                        <a:rPr lang="en-GB" sz="900" baseline="0" dirty="0"/>
                        <a:t>Compare and order unit fractions</a:t>
                      </a:r>
                    </a:p>
                    <a:p>
                      <a:pPr marL="285750" indent="-285750">
                        <a:buFontTx/>
                        <a:buChar char="-"/>
                      </a:pPr>
                      <a:r>
                        <a:rPr lang="en-GB" sz="900" baseline="0" dirty="0"/>
                        <a:t>Understand the numerators of non-unit fractions</a:t>
                      </a:r>
                    </a:p>
                    <a:p>
                      <a:pPr marL="285750" indent="-285750">
                        <a:buFontTx/>
                        <a:buChar char="-"/>
                      </a:pPr>
                      <a:r>
                        <a:rPr lang="en-GB" sz="900" baseline="0" dirty="0"/>
                        <a:t>Understand the whole</a:t>
                      </a:r>
                    </a:p>
                    <a:p>
                      <a:pPr marL="285750" indent="-285750">
                        <a:buFontTx/>
                        <a:buChar char="-"/>
                      </a:pPr>
                      <a:r>
                        <a:rPr lang="en-GB" sz="900" baseline="0" dirty="0"/>
                        <a:t>Compare and order non-unit fractions</a:t>
                      </a:r>
                    </a:p>
                    <a:p>
                      <a:pPr marL="285750" indent="-285750">
                        <a:buFontTx/>
                        <a:buChar char="-"/>
                      </a:pPr>
                      <a:r>
                        <a:rPr lang="en-GB" sz="900" baseline="0" dirty="0"/>
                        <a:t>Fractions and scales</a:t>
                      </a:r>
                    </a:p>
                    <a:p>
                      <a:pPr marL="285750" indent="-285750">
                        <a:buFontTx/>
                        <a:buChar char="-"/>
                      </a:pPr>
                      <a:r>
                        <a:rPr lang="en-GB" sz="900" baseline="0" dirty="0"/>
                        <a:t>Fractions on a number line</a:t>
                      </a:r>
                    </a:p>
                    <a:p>
                      <a:pPr marL="285750" indent="-285750">
                        <a:buFontTx/>
                        <a:buChar char="-"/>
                      </a:pPr>
                      <a:r>
                        <a:rPr lang="en-GB" sz="900" baseline="0" dirty="0"/>
                        <a:t>Count in fractions on a number line</a:t>
                      </a:r>
                    </a:p>
                    <a:p>
                      <a:pPr marL="285750" indent="-285750">
                        <a:buFontTx/>
                        <a:buChar char="-"/>
                      </a:pPr>
                      <a:r>
                        <a:rPr lang="en-GB" sz="900" baseline="0" dirty="0"/>
                        <a:t>Equivalent fractions on a number line</a:t>
                      </a:r>
                    </a:p>
                    <a:p>
                      <a:pPr marL="285750" indent="-285750">
                        <a:buFontTx/>
                        <a:buChar char="-"/>
                      </a:pPr>
                      <a:r>
                        <a:rPr lang="en-GB" sz="900" baseline="0" dirty="0"/>
                        <a:t>Equivalent fractions as bar models</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Use scales</a:t>
                      </a:r>
                    </a:p>
                    <a:p>
                      <a:pPr marL="285750" indent="-285750">
                        <a:buFontTx/>
                        <a:buChar char="-"/>
                      </a:pPr>
                      <a:r>
                        <a:rPr lang="en-GB" sz="900" dirty="0"/>
                        <a:t>Measure mass in grams</a:t>
                      </a:r>
                    </a:p>
                    <a:p>
                      <a:pPr marL="285750" indent="-285750">
                        <a:buFontTx/>
                        <a:buChar char="-"/>
                      </a:pPr>
                      <a:r>
                        <a:rPr lang="en-GB" sz="900" dirty="0"/>
                        <a:t>Measure mass in</a:t>
                      </a:r>
                      <a:r>
                        <a:rPr lang="en-GB" sz="900" baseline="0" dirty="0"/>
                        <a:t> kilograms and grams</a:t>
                      </a:r>
                    </a:p>
                    <a:p>
                      <a:pPr marL="285750" indent="-285750">
                        <a:buFontTx/>
                        <a:buChar char="-"/>
                      </a:pPr>
                      <a:r>
                        <a:rPr lang="en-GB" sz="900" baseline="0" dirty="0"/>
                        <a:t>Equivalent masses (kilograms and grams)</a:t>
                      </a:r>
                    </a:p>
                    <a:p>
                      <a:pPr marL="285750" indent="-285750">
                        <a:buFontTx/>
                        <a:buChar char="-"/>
                      </a:pPr>
                      <a:r>
                        <a:rPr lang="en-GB" sz="900" baseline="0" dirty="0"/>
                        <a:t>Compare mass</a:t>
                      </a:r>
                    </a:p>
                    <a:p>
                      <a:pPr marL="285750" indent="-285750">
                        <a:buFontTx/>
                        <a:buChar char="-"/>
                      </a:pPr>
                      <a:r>
                        <a:rPr lang="en-GB" sz="900" baseline="0" dirty="0"/>
                        <a:t>Add and subtract mass</a:t>
                      </a:r>
                    </a:p>
                    <a:p>
                      <a:pPr marL="285750" indent="-285750">
                        <a:buFontTx/>
                        <a:buChar char="-"/>
                      </a:pPr>
                      <a:r>
                        <a:rPr lang="en-GB" sz="900" baseline="0" dirty="0"/>
                        <a:t>Measure capacity and volume in millilitres</a:t>
                      </a:r>
                    </a:p>
                    <a:p>
                      <a:pPr marL="285750" indent="-285750">
                        <a:buFontTx/>
                        <a:buChar char="-"/>
                      </a:pPr>
                      <a:r>
                        <a:rPr lang="en-GB" sz="900" baseline="0" dirty="0"/>
                        <a:t>Measure capacity and volume in litres and millilitres</a:t>
                      </a:r>
                    </a:p>
                    <a:p>
                      <a:pPr marL="285750" indent="-285750">
                        <a:buFontTx/>
                        <a:buChar char="-"/>
                      </a:pPr>
                      <a:r>
                        <a:rPr lang="en-GB" sz="900" baseline="0" dirty="0"/>
                        <a:t>Equivalent capacities and volumes (litres and millilitres)</a:t>
                      </a:r>
                    </a:p>
                    <a:p>
                      <a:pPr marL="285750" indent="-285750">
                        <a:buFontTx/>
                        <a:buChar char="-"/>
                      </a:pPr>
                      <a:r>
                        <a:rPr lang="en-GB" sz="900" dirty="0"/>
                        <a:t>Compare capacity and volume</a:t>
                      </a:r>
                    </a:p>
                    <a:p>
                      <a:pPr marL="285750" indent="-285750">
                        <a:buFontTx/>
                        <a:buChar char="-"/>
                      </a:pPr>
                      <a:r>
                        <a:rPr lang="en-GB" sz="900" dirty="0"/>
                        <a:t>Add</a:t>
                      </a:r>
                      <a:r>
                        <a:rPr lang="en-GB" sz="900" baseline="0" dirty="0"/>
                        <a:t> and subtract capacity and volume</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49</a:t>
            </a:fld>
            <a:endParaRPr lang="en-GB" altLang="en-US" dirty="0"/>
          </a:p>
        </p:txBody>
      </p:sp>
      <p:pic>
        <p:nvPicPr>
          <p:cNvPr id="7" name="Picture 2" descr="Image preview">
            <a:extLst>
              <a:ext uri="{FF2B5EF4-FFF2-40B4-BE49-F238E27FC236}">
                <a16:creationId xmlns:a16="http://schemas.microsoft.com/office/drawing/2014/main" id="{243F4F69-6067-AF4C-8C3F-EB288747316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2339453D-F82A-4445-954B-560EFBDBD3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7505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Maths Substantive Knowledge Year 3</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150541" y="1620986"/>
          <a:ext cx="8815039" cy="3736560"/>
        </p:xfrm>
        <a:graphic>
          <a:graphicData uri="http://schemas.openxmlformats.org/drawingml/2006/table">
            <a:tbl>
              <a:tblPr/>
              <a:tblGrid>
                <a:gridCol w="1399388">
                  <a:extLst>
                    <a:ext uri="{9D8B030D-6E8A-4147-A177-3AD203B41FA5}">
                      <a16:colId xmlns:a16="http://schemas.microsoft.com/office/drawing/2014/main" val="210943694"/>
                    </a:ext>
                  </a:extLst>
                </a:gridCol>
                <a:gridCol w="1627062">
                  <a:extLst>
                    <a:ext uri="{9D8B030D-6E8A-4147-A177-3AD203B41FA5}">
                      <a16:colId xmlns:a16="http://schemas.microsoft.com/office/drawing/2014/main" val="864309712"/>
                    </a:ext>
                  </a:extLst>
                </a:gridCol>
                <a:gridCol w="1804371">
                  <a:extLst>
                    <a:ext uri="{9D8B030D-6E8A-4147-A177-3AD203B41FA5}">
                      <a16:colId xmlns:a16="http://schemas.microsoft.com/office/drawing/2014/main" val="3913203569"/>
                    </a:ext>
                  </a:extLst>
                </a:gridCol>
                <a:gridCol w="1908670">
                  <a:extLst>
                    <a:ext uri="{9D8B030D-6E8A-4147-A177-3AD203B41FA5}">
                      <a16:colId xmlns:a16="http://schemas.microsoft.com/office/drawing/2014/main" val="2261204431"/>
                    </a:ext>
                  </a:extLst>
                </a:gridCol>
                <a:gridCol w="2075548">
                  <a:extLst>
                    <a:ext uri="{9D8B030D-6E8A-4147-A177-3AD203B41FA5}">
                      <a16:colId xmlns:a16="http://schemas.microsoft.com/office/drawing/2014/main" val="1867519314"/>
                    </a:ext>
                  </a:extLst>
                </a:gridCol>
              </a:tblGrid>
              <a:tr h="302945">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Summer</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 B</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Money</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Time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Shape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Statistics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72654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Add fractions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Subtract fractions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Partition the whole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Unit fractions of a set of objects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Non-unit fractions of a set of objects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Reasoning with fractions of an amount</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Pounds and pence</a:t>
                      </a:r>
                    </a:p>
                    <a:p>
                      <a:pPr marL="285750" indent="-285750">
                        <a:buFontTx/>
                        <a:buChar char="-"/>
                      </a:pPr>
                      <a:r>
                        <a:rPr lang="en-GB" sz="1100" dirty="0"/>
                        <a:t>Convert pounds and pence</a:t>
                      </a:r>
                    </a:p>
                    <a:p>
                      <a:pPr marL="285750" indent="-285750">
                        <a:buFontTx/>
                        <a:buChar char="-"/>
                      </a:pPr>
                      <a:r>
                        <a:rPr lang="en-GB" sz="1100" dirty="0"/>
                        <a:t>Add money</a:t>
                      </a:r>
                    </a:p>
                    <a:p>
                      <a:pPr marL="285750" indent="-285750">
                        <a:buFontTx/>
                        <a:buChar char="-"/>
                      </a:pPr>
                      <a:r>
                        <a:rPr lang="en-GB" sz="1100" dirty="0"/>
                        <a:t>Subtract</a:t>
                      </a:r>
                      <a:r>
                        <a:rPr lang="en-GB" sz="1100" baseline="0" dirty="0"/>
                        <a:t> money</a:t>
                      </a:r>
                    </a:p>
                    <a:p>
                      <a:pPr marL="285750" indent="-285750">
                        <a:buFontTx/>
                        <a:buChar char="-"/>
                      </a:pPr>
                      <a:r>
                        <a:rPr lang="en-GB" sz="1100" baseline="0" dirty="0"/>
                        <a:t>Find change</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Roman numerals to 12</a:t>
                      </a:r>
                    </a:p>
                    <a:p>
                      <a:pPr marL="285750" indent="-285750">
                        <a:buFontTx/>
                        <a:buChar char="-"/>
                      </a:pPr>
                      <a:r>
                        <a:rPr lang="en-GB" sz="1100" dirty="0"/>
                        <a:t>Tell the time</a:t>
                      </a:r>
                      <a:r>
                        <a:rPr lang="en-GB" sz="1100" baseline="0" dirty="0"/>
                        <a:t> to 5 minutes</a:t>
                      </a:r>
                    </a:p>
                    <a:p>
                      <a:pPr marL="285750" indent="-285750">
                        <a:buFontTx/>
                        <a:buChar char="-"/>
                      </a:pPr>
                      <a:r>
                        <a:rPr lang="en-GB" sz="1100" baseline="0" dirty="0"/>
                        <a:t>Tell the time to the minute</a:t>
                      </a:r>
                    </a:p>
                    <a:p>
                      <a:pPr marL="285750" indent="-285750">
                        <a:buFontTx/>
                        <a:buChar char="-"/>
                      </a:pPr>
                      <a:r>
                        <a:rPr lang="en-GB" sz="1100" baseline="0" dirty="0"/>
                        <a:t>Read time on a digital clock</a:t>
                      </a:r>
                    </a:p>
                    <a:p>
                      <a:pPr marL="285750" indent="-285750">
                        <a:buFontTx/>
                        <a:buChar char="-"/>
                      </a:pPr>
                      <a:r>
                        <a:rPr lang="en-GB" sz="1100" baseline="0" dirty="0"/>
                        <a:t>Use </a:t>
                      </a:r>
                      <a:r>
                        <a:rPr lang="en-GB" sz="1100" baseline="0" dirty="0" err="1"/>
                        <a:t>a.m</a:t>
                      </a:r>
                      <a:r>
                        <a:rPr lang="en-GB" sz="1100" baseline="0" dirty="0"/>
                        <a:t> and p.m.</a:t>
                      </a:r>
                    </a:p>
                    <a:p>
                      <a:pPr marL="285750" indent="-285750">
                        <a:buFontTx/>
                        <a:buChar char="-"/>
                      </a:pPr>
                      <a:r>
                        <a:rPr lang="en-GB" sz="1100" baseline="0" dirty="0"/>
                        <a:t>Years, months and days</a:t>
                      </a:r>
                    </a:p>
                    <a:p>
                      <a:pPr marL="285750" indent="-285750">
                        <a:buFontTx/>
                        <a:buChar char="-"/>
                      </a:pPr>
                      <a:r>
                        <a:rPr lang="en-GB" sz="1100" baseline="0" dirty="0"/>
                        <a:t>Days and hours</a:t>
                      </a:r>
                    </a:p>
                    <a:p>
                      <a:pPr marL="285750" indent="-285750">
                        <a:buFontTx/>
                        <a:buChar char="-"/>
                      </a:pPr>
                      <a:r>
                        <a:rPr lang="en-GB" sz="1100" baseline="0" dirty="0"/>
                        <a:t>Hours and minutes-use start and end times</a:t>
                      </a:r>
                    </a:p>
                    <a:p>
                      <a:pPr marL="285750" indent="-285750">
                        <a:buFontTx/>
                        <a:buChar char="-"/>
                      </a:pPr>
                      <a:r>
                        <a:rPr lang="en-GB" sz="1100" baseline="0" dirty="0"/>
                        <a:t>Hours and minutes-use durations</a:t>
                      </a:r>
                    </a:p>
                    <a:p>
                      <a:pPr marL="285750" indent="-285750">
                        <a:buFontTx/>
                        <a:buChar char="-"/>
                      </a:pPr>
                      <a:r>
                        <a:rPr lang="en-GB" sz="1100" baseline="0" dirty="0"/>
                        <a:t>Minutes and seconds</a:t>
                      </a:r>
                    </a:p>
                    <a:p>
                      <a:pPr marL="285750" indent="-285750">
                        <a:buFontTx/>
                        <a:buChar char="-"/>
                      </a:pPr>
                      <a:r>
                        <a:rPr lang="en-GB" sz="1100" baseline="0" dirty="0"/>
                        <a:t>Units of time</a:t>
                      </a:r>
                    </a:p>
                    <a:p>
                      <a:pPr marL="285750" indent="-285750">
                        <a:buFontTx/>
                        <a:buChar char="-"/>
                      </a:pPr>
                      <a:r>
                        <a:rPr lang="en-GB" sz="1100" baseline="0" dirty="0"/>
                        <a:t>Solve problems with time</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indent="-342900">
                        <a:buFontTx/>
                        <a:buChar char="-"/>
                      </a:pPr>
                      <a:r>
                        <a:rPr lang="en-GB" sz="1100" dirty="0"/>
                        <a:t>Turns and angles</a:t>
                      </a:r>
                    </a:p>
                    <a:p>
                      <a:pPr marL="342900" indent="-342900">
                        <a:buFontTx/>
                        <a:buChar char="-"/>
                      </a:pPr>
                      <a:r>
                        <a:rPr lang="en-GB" sz="1100" dirty="0"/>
                        <a:t>Right angles</a:t>
                      </a:r>
                    </a:p>
                    <a:p>
                      <a:pPr marL="342900" indent="-342900">
                        <a:buFontTx/>
                        <a:buChar char="-"/>
                      </a:pPr>
                      <a:r>
                        <a:rPr lang="en-GB" sz="1100" dirty="0"/>
                        <a:t>Compare angles</a:t>
                      </a:r>
                    </a:p>
                    <a:p>
                      <a:pPr marL="342900" indent="-342900">
                        <a:buFontTx/>
                        <a:buChar char="-"/>
                      </a:pPr>
                      <a:r>
                        <a:rPr lang="en-GB" sz="1100" dirty="0"/>
                        <a:t>Measure and draw</a:t>
                      </a:r>
                      <a:r>
                        <a:rPr lang="en-GB" sz="1100" baseline="0" dirty="0"/>
                        <a:t> accurately</a:t>
                      </a:r>
                    </a:p>
                    <a:p>
                      <a:pPr marL="342900" indent="-342900">
                        <a:buFontTx/>
                        <a:buChar char="-"/>
                      </a:pPr>
                      <a:r>
                        <a:rPr lang="en-GB" sz="1100" baseline="0" dirty="0"/>
                        <a:t>Horizontal and vertical</a:t>
                      </a:r>
                    </a:p>
                    <a:p>
                      <a:pPr marL="342900" indent="-342900">
                        <a:buFontTx/>
                        <a:buChar char="-"/>
                      </a:pPr>
                      <a:r>
                        <a:rPr lang="en-GB" sz="1100" baseline="0" dirty="0"/>
                        <a:t>Parallel and perpendicular</a:t>
                      </a:r>
                    </a:p>
                    <a:p>
                      <a:pPr marL="342900" indent="-342900">
                        <a:buFontTx/>
                        <a:buChar char="-"/>
                      </a:pPr>
                      <a:r>
                        <a:rPr lang="en-GB" sz="1100" baseline="0" dirty="0"/>
                        <a:t>Recognise and describe 2-D shapes</a:t>
                      </a:r>
                    </a:p>
                    <a:p>
                      <a:pPr marL="342900" indent="-342900">
                        <a:buFontTx/>
                        <a:buChar char="-"/>
                      </a:pPr>
                      <a:r>
                        <a:rPr lang="en-GB" sz="1100" baseline="0" dirty="0"/>
                        <a:t>Draw polygons</a:t>
                      </a:r>
                    </a:p>
                    <a:p>
                      <a:pPr marL="342900" indent="-342900">
                        <a:buFontTx/>
                        <a:buChar char="-"/>
                      </a:pPr>
                      <a:r>
                        <a:rPr lang="en-GB" sz="1100" baseline="0" dirty="0"/>
                        <a:t>Recognise and describe 3-D shapes</a:t>
                      </a:r>
                    </a:p>
                    <a:p>
                      <a:pPr marL="342900" indent="-342900">
                        <a:buFontTx/>
                        <a:buChar char="-"/>
                      </a:pPr>
                      <a:r>
                        <a:rPr lang="en-GB" sz="1100" baseline="0" dirty="0"/>
                        <a:t>Make 3-D shapes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indent="-342900">
                        <a:buFontTx/>
                        <a:buChar char="-"/>
                      </a:pPr>
                      <a:r>
                        <a:rPr lang="en-GB" sz="1100" dirty="0"/>
                        <a:t>Interpret pictograms</a:t>
                      </a:r>
                    </a:p>
                    <a:p>
                      <a:pPr marL="342900" indent="-342900">
                        <a:buFontTx/>
                        <a:buChar char="-"/>
                      </a:pPr>
                      <a:r>
                        <a:rPr lang="en-GB" sz="1100" dirty="0"/>
                        <a:t>Draw pictograms</a:t>
                      </a:r>
                    </a:p>
                    <a:p>
                      <a:pPr marL="342900" indent="-342900">
                        <a:buFontTx/>
                        <a:buChar char="-"/>
                      </a:pPr>
                      <a:r>
                        <a:rPr lang="en-GB" sz="1100" dirty="0"/>
                        <a:t>Interpret</a:t>
                      </a:r>
                      <a:r>
                        <a:rPr lang="en-GB" sz="1100" baseline="0" dirty="0"/>
                        <a:t> bar charts</a:t>
                      </a:r>
                    </a:p>
                    <a:p>
                      <a:pPr marL="342900" indent="-342900">
                        <a:buFontTx/>
                        <a:buChar char="-"/>
                      </a:pPr>
                      <a:r>
                        <a:rPr lang="en-GB" sz="1100" baseline="0" dirty="0"/>
                        <a:t>Draw bar charts</a:t>
                      </a:r>
                    </a:p>
                    <a:p>
                      <a:pPr marL="342900" indent="-342900">
                        <a:buFontTx/>
                        <a:buChar char="-"/>
                      </a:pPr>
                      <a:r>
                        <a:rPr lang="en-GB" sz="1100" baseline="0" dirty="0"/>
                        <a:t>Collect and represent data</a:t>
                      </a:r>
                    </a:p>
                    <a:p>
                      <a:pPr marL="342900" indent="-342900">
                        <a:buFontTx/>
                        <a:buChar char="-"/>
                      </a:pPr>
                      <a:r>
                        <a:rPr lang="en-GB" sz="1100" baseline="0" dirty="0"/>
                        <a:t>Two-way tables</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50</a:t>
            </a:fld>
            <a:endParaRPr lang="en-GB" altLang="en-US" dirty="0"/>
          </a:p>
        </p:txBody>
      </p:sp>
      <p:pic>
        <p:nvPicPr>
          <p:cNvPr id="7" name="Picture 2" descr="Image preview">
            <a:extLst>
              <a:ext uri="{FF2B5EF4-FFF2-40B4-BE49-F238E27FC236}">
                <a16:creationId xmlns:a16="http://schemas.microsoft.com/office/drawing/2014/main" id="{B28ECB88-5901-0540-9D34-32709E84104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E7A48A7F-4A95-8740-A644-0F66EFE2FD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5813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E5E46A9-B0DC-2F9F-B043-1337CB3036F7}"/>
              </a:ext>
            </a:extLst>
          </p:cNvPr>
          <p:cNvGraphicFramePr>
            <a:graphicFrameLocks noGrp="1"/>
          </p:cNvGraphicFramePr>
          <p:nvPr>
            <p:ph idx="1"/>
            <p:extLst/>
          </p:nvPr>
        </p:nvGraphicFramePr>
        <p:xfrm>
          <a:off x="159133" y="1127721"/>
          <a:ext cx="8825734" cy="4797850"/>
        </p:xfrm>
        <a:graphic>
          <a:graphicData uri="http://schemas.openxmlformats.org/drawingml/2006/table">
            <a:tbl>
              <a:tblPr/>
              <a:tblGrid>
                <a:gridCol w="2985693">
                  <a:extLst>
                    <a:ext uri="{9D8B030D-6E8A-4147-A177-3AD203B41FA5}">
                      <a16:colId xmlns:a16="http://schemas.microsoft.com/office/drawing/2014/main" val="488170885"/>
                    </a:ext>
                  </a:extLst>
                </a:gridCol>
                <a:gridCol w="5840041">
                  <a:extLst>
                    <a:ext uri="{9D8B030D-6E8A-4147-A177-3AD203B41FA5}">
                      <a16:colId xmlns:a16="http://schemas.microsoft.com/office/drawing/2014/main" val="3928805418"/>
                    </a:ext>
                  </a:extLst>
                </a:gridCol>
              </a:tblGrid>
              <a:tr h="242903">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4032983145"/>
                  </a:ext>
                </a:extLst>
              </a:tr>
              <a:tr h="20831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Working Scientifically Progression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28587128"/>
                  </a:ext>
                </a:extLst>
              </a:tr>
              <a:tr h="42576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Asking and Answering Questions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Use ideas to post questions, independently, about the world around them.</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455328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Make predictions and begin to give a reason.</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8608290"/>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Observations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Make decisions about what to observe during an investigation.</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0526467"/>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Equipment and Measurements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Take accurate measurements using standards units.</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2452499"/>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Identifying and Classifying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Talk about criteria for grouping, sorting and categorising, beginning to see patterns and relationships. </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6479341"/>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Engaging in Practical Enquiry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Discuss enquiry methods and describe a fair test.</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6217692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Recording and Reporting Findings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Record their findings using scientific language and present in note form, writing frames, diagrams, tables and charts. </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68153316"/>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Drawing Conclusions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Draw, with help, a simple conclusion based on evidence from an enquiry or observation.</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38906374"/>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Analysing Data: Evaluating and raising further questions and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Gather, record and use data in a variety of ways to answer a simple question.</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80196380"/>
                  </a:ext>
                </a:extLst>
              </a:tr>
            </a:tbl>
          </a:graphicData>
        </a:graphic>
      </p:graphicFrame>
      <p:sp>
        <p:nvSpPr>
          <p:cNvPr id="8" name="Title 1">
            <a:extLst>
              <a:ext uri="{FF2B5EF4-FFF2-40B4-BE49-F238E27FC236}">
                <a16:creationId xmlns:a16="http://schemas.microsoft.com/office/drawing/2014/main" id="{ABD6D7A3-83D5-9B23-B327-AF1512B473B7}"/>
              </a:ext>
            </a:extLst>
          </p:cNvPr>
          <p:cNvSpPr>
            <a:spLocks noGrp="1"/>
          </p:cNvSpPr>
          <p:nvPr>
            <p:ph type="title"/>
          </p:nvPr>
        </p:nvSpPr>
        <p:spPr>
          <a:xfrm>
            <a:off x="258715" y="171450"/>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3" y="976295"/>
          <a:ext cx="8825734" cy="4734305"/>
        </p:xfrm>
        <a:graphic>
          <a:graphicData uri="http://schemas.openxmlformats.org/drawingml/2006/table">
            <a:tbl>
              <a:tblPr/>
              <a:tblGrid>
                <a:gridCol w="2279267">
                  <a:extLst>
                    <a:ext uri="{9D8B030D-6E8A-4147-A177-3AD203B41FA5}">
                      <a16:colId xmlns:a16="http://schemas.microsoft.com/office/drawing/2014/main" val="1003302530"/>
                    </a:ext>
                  </a:extLst>
                </a:gridCol>
                <a:gridCol w="1872453">
                  <a:extLst>
                    <a:ext uri="{9D8B030D-6E8A-4147-A177-3AD203B41FA5}">
                      <a16:colId xmlns:a16="http://schemas.microsoft.com/office/drawing/2014/main" val="478540876"/>
                    </a:ext>
                  </a:extLst>
                </a:gridCol>
                <a:gridCol w="2263767">
                  <a:extLst>
                    <a:ext uri="{9D8B030D-6E8A-4147-A177-3AD203B41FA5}">
                      <a16:colId xmlns:a16="http://schemas.microsoft.com/office/drawing/2014/main" val="1426055967"/>
                    </a:ext>
                  </a:extLst>
                </a:gridCol>
                <a:gridCol w="2410247">
                  <a:extLst>
                    <a:ext uri="{9D8B030D-6E8A-4147-A177-3AD203B41FA5}">
                      <a16:colId xmlns:a16="http://schemas.microsoft.com/office/drawing/2014/main" val="779650668"/>
                    </a:ext>
                  </a:extLst>
                </a:gridCol>
              </a:tblGrid>
              <a:tr h="39582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Computing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533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Computer Science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Information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Digital Literacy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E-Safety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extLst>
                  <a:ext uri="{0D108BD9-81ED-4DB2-BD59-A6C34878D82A}">
                    <a16:rowId xmlns:a16="http://schemas.microsoft.com/office/drawing/2014/main" val="3496808766"/>
                  </a:ext>
                </a:extLst>
              </a:tr>
              <a:tr h="3855976">
                <a:tc>
                  <a:txBody>
                    <a:bodyPr/>
                    <a:lstStyle/>
                    <a:p>
                      <a:r>
                        <a:rPr lang="en-GB" sz="1200" kern="1200" dirty="0">
                          <a:solidFill>
                            <a:schemeClr val="tx1"/>
                          </a:solidFill>
                          <a:effectLst/>
                          <a:latin typeface="+mn-lt"/>
                          <a:ea typeface="+mn-ea"/>
                          <a:cs typeface="+mn-cs"/>
                        </a:rPr>
                        <a:t>Make a physical situation into an algorithm for a program.</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Design an algorithm carefully</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Identify an error in my program</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Understand what a variable is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Design, write and debug programs that accomplish specific goals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Use sequence, selection and </a:t>
                      </a:r>
                    </a:p>
                    <a:p>
                      <a:r>
                        <a:rPr lang="en-GB" sz="1200" kern="1200" dirty="0">
                          <a:solidFill>
                            <a:schemeClr val="tx1"/>
                          </a:solidFill>
                          <a:effectLst/>
                          <a:latin typeface="+mn-lt"/>
                          <a:ea typeface="+mn-ea"/>
                          <a:cs typeface="+mn-cs"/>
                        </a:rPr>
                        <a:t>repetition in programs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Detect and correct errors in </a:t>
                      </a:r>
                      <a:endParaRPr lang="en-GB" sz="1200" dirty="0">
                        <a:effectLst/>
                      </a:endParaRPr>
                    </a:p>
                    <a:p>
                      <a:r>
                        <a:rPr lang="en-GB" sz="1200" kern="1200" dirty="0">
                          <a:solidFill>
                            <a:schemeClr val="tx1"/>
                          </a:solidFill>
                          <a:effectLst/>
                          <a:latin typeface="+mn-lt"/>
                          <a:ea typeface="+mn-ea"/>
                          <a:cs typeface="+mn-cs"/>
                        </a:rPr>
                        <a:t>algorithms and programs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Can repeat a sequence of code </a:t>
                      </a:r>
                      <a:endParaRPr lang="en-GB" sz="1200" dirty="0">
                        <a:effectLst/>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b="1" dirty="0">
                          <a:latin typeface="+mn-lt"/>
                        </a:rPr>
                        <a:t>Simulations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Understand what a</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simulation is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lang="en-GB" sz="1200" dirty="0">
                        <a:latin typeface="+mn-lt"/>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b="1" dirty="0">
                          <a:latin typeface="+mn-lt"/>
                        </a:rPr>
                        <a:t>Graphing</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Know what data is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Understand how data</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can be</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displayed in a graph</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lang="en-GB" sz="1200" dirty="0">
                        <a:latin typeface="+mn-lt"/>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b="1" dirty="0">
                          <a:latin typeface="+mn-lt"/>
                        </a:rPr>
                        <a:t>Branching Databases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Understand what a</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Yes/No question is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lang="en-GB" sz="1200" dirty="0">
                        <a:latin typeface="+mn-lt"/>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Create their own</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dirty="0">
                          <a:latin typeface="+mn-lt"/>
                        </a:rPr>
                        <a:t>branching database</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r>
                        <a:rPr lang="en-GB" sz="1200" b="1" kern="1200" dirty="0">
                          <a:solidFill>
                            <a:schemeClr val="tx1"/>
                          </a:solidFill>
                          <a:effectLst/>
                          <a:latin typeface="+mn-lt"/>
                          <a:ea typeface="MS PGothic" panose="020B0600070205080204" pitchFamily="34" charset="-128"/>
                          <a:cs typeface="+mn-cs"/>
                        </a:rPr>
                        <a:t>Word</a:t>
                      </a:r>
                    </a:p>
                    <a:p>
                      <a:pPr algn="l"/>
                      <a:r>
                        <a:rPr lang="en-GB" sz="1200" kern="1200" dirty="0">
                          <a:solidFill>
                            <a:schemeClr val="tx1"/>
                          </a:solidFill>
                          <a:effectLst/>
                          <a:latin typeface="+mn-lt"/>
                          <a:ea typeface="MS PGothic" panose="020B0600070205080204" pitchFamily="34" charset="-128"/>
                          <a:cs typeface="+mn-cs"/>
                        </a:rPr>
                        <a:t>Can insert and edit</a:t>
                      </a:r>
                    </a:p>
                    <a:p>
                      <a:pPr algn="l"/>
                      <a:r>
                        <a:rPr lang="en-GB" sz="1200" kern="1200" dirty="0">
                          <a:solidFill>
                            <a:schemeClr val="tx1"/>
                          </a:solidFill>
                          <a:effectLst/>
                          <a:latin typeface="+mn-lt"/>
                          <a:ea typeface="MS PGothic" panose="020B0600070205080204" pitchFamily="34" charset="-128"/>
                          <a:cs typeface="+mn-cs"/>
                        </a:rPr>
                        <a:t>An image</a:t>
                      </a:r>
                    </a:p>
                    <a:p>
                      <a:pPr algn="l"/>
                      <a:r>
                        <a:rPr lang="en-GB" sz="1200" kern="1200" dirty="0">
                          <a:solidFill>
                            <a:schemeClr val="tx1"/>
                          </a:solidFill>
                          <a:effectLst/>
                          <a:latin typeface="+mn-lt"/>
                          <a:ea typeface="MS PGothic" panose="020B0600070205080204" pitchFamily="34" charset="-128"/>
                          <a:cs typeface="+mn-cs"/>
                        </a:rPr>
                        <a:t>Know how to</a:t>
                      </a:r>
                    </a:p>
                    <a:p>
                      <a:pPr algn="l"/>
                      <a:r>
                        <a:rPr lang="en-GB" sz="1200" kern="1200" dirty="0">
                          <a:solidFill>
                            <a:schemeClr val="tx1"/>
                          </a:solidFill>
                          <a:effectLst/>
                          <a:latin typeface="+mn-lt"/>
                          <a:ea typeface="MS PGothic" panose="020B0600070205080204" pitchFamily="34" charset="-128"/>
                          <a:cs typeface="+mn-cs"/>
                        </a:rPr>
                        <a:t>change the position</a:t>
                      </a:r>
                    </a:p>
                    <a:p>
                      <a:pPr algn="l"/>
                      <a:r>
                        <a:rPr lang="en-GB" sz="1200" kern="1200" dirty="0">
                          <a:solidFill>
                            <a:schemeClr val="tx1"/>
                          </a:solidFill>
                          <a:effectLst/>
                          <a:latin typeface="+mn-lt"/>
                          <a:ea typeface="MS PGothic" panose="020B0600070205080204" pitchFamily="34" charset="-128"/>
                          <a:cs typeface="+mn-cs"/>
                        </a:rPr>
                        <a:t>of text</a:t>
                      </a:r>
                    </a:p>
                    <a:p>
                      <a:pPr algn="l"/>
                      <a:r>
                        <a:rPr lang="en-GB" sz="1200" kern="1200" dirty="0">
                          <a:solidFill>
                            <a:schemeClr val="tx1"/>
                          </a:solidFill>
                          <a:effectLst/>
                          <a:latin typeface="+mn-lt"/>
                          <a:ea typeface="MS PGothic" panose="020B0600070205080204" pitchFamily="34" charset="-128"/>
                          <a:cs typeface="+mn-cs"/>
                        </a:rPr>
                        <a:t>Understand what</a:t>
                      </a:r>
                    </a:p>
                    <a:p>
                      <a:pPr algn="l"/>
                      <a:r>
                        <a:rPr lang="en-GB" sz="1200" kern="1200" dirty="0">
                          <a:solidFill>
                            <a:schemeClr val="tx1"/>
                          </a:solidFill>
                          <a:effectLst/>
                          <a:latin typeface="+mn-lt"/>
                          <a:ea typeface="MS PGothic" panose="020B0600070205080204" pitchFamily="34" charset="-128"/>
                          <a:cs typeface="+mn-cs"/>
                        </a:rPr>
                        <a:t>The </a:t>
                      </a:r>
                      <a:r>
                        <a:rPr lang="en-GB" sz="1200" kern="1200" dirty="0" err="1">
                          <a:solidFill>
                            <a:schemeClr val="tx1"/>
                          </a:solidFill>
                          <a:effectLst/>
                          <a:latin typeface="+mn-lt"/>
                          <a:ea typeface="MS PGothic" panose="020B0600070205080204" pitchFamily="34" charset="-128"/>
                          <a:cs typeface="+mn-cs"/>
                        </a:rPr>
                        <a:t>cut,copy</a:t>
                      </a:r>
                      <a:r>
                        <a:rPr lang="en-GB" sz="1200" kern="1200" dirty="0">
                          <a:solidFill>
                            <a:schemeClr val="tx1"/>
                          </a:solidFill>
                          <a:effectLst/>
                          <a:latin typeface="+mn-lt"/>
                          <a:ea typeface="MS PGothic" panose="020B0600070205080204" pitchFamily="34" charset="-128"/>
                          <a:cs typeface="+mn-cs"/>
                        </a:rPr>
                        <a:t> and</a:t>
                      </a:r>
                    </a:p>
                    <a:p>
                      <a:pPr algn="l"/>
                      <a:r>
                        <a:rPr lang="en-GB" sz="1200" kern="1200" dirty="0">
                          <a:solidFill>
                            <a:schemeClr val="tx1"/>
                          </a:solidFill>
                          <a:effectLst/>
                          <a:latin typeface="+mn-lt"/>
                          <a:ea typeface="MS PGothic" panose="020B0600070205080204" pitchFamily="34" charset="-128"/>
                          <a:cs typeface="+mn-cs"/>
                        </a:rPr>
                        <a:t>Paste functions can</a:t>
                      </a:r>
                    </a:p>
                    <a:p>
                      <a:pPr algn="l"/>
                      <a:r>
                        <a:rPr lang="en-GB" sz="1200" kern="1200" dirty="0">
                          <a:solidFill>
                            <a:schemeClr val="tx1"/>
                          </a:solidFill>
                          <a:effectLst/>
                          <a:latin typeface="+mn-lt"/>
                          <a:ea typeface="MS PGothic" panose="020B0600070205080204" pitchFamily="34" charset="-128"/>
                          <a:cs typeface="+mn-cs"/>
                        </a:rPr>
                        <a:t>Be used for</a:t>
                      </a:r>
                    </a:p>
                    <a:p>
                      <a:pPr algn="l"/>
                      <a:endParaRPr lang="en-GB" sz="1200" kern="1200" dirty="0">
                        <a:solidFill>
                          <a:schemeClr val="tx1"/>
                        </a:solidFill>
                        <a:effectLst/>
                        <a:latin typeface="+mn-lt"/>
                        <a:ea typeface="MS PGothic" panose="020B0600070205080204" pitchFamily="34" charset="-128"/>
                        <a:cs typeface="+mn-cs"/>
                      </a:endParaRPr>
                    </a:p>
                    <a:p>
                      <a:pPr algn="l"/>
                      <a:r>
                        <a:rPr lang="en-GB" sz="1200" b="1" kern="1200" dirty="0">
                          <a:solidFill>
                            <a:schemeClr val="tx1"/>
                          </a:solidFill>
                          <a:effectLst/>
                          <a:latin typeface="+mn-lt"/>
                          <a:ea typeface="MS PGothic" panose="020B0600070205080204" pitchFamily="34" charset="-128"/>
                          <a:cs typeface="+mn-cs"/>
                        </a:rPr>
                        <a:t>Excel</a:t>
                      </a:r>
                    </a:p>
                    <a:p>
                      <a:pPr algn="l"/>
                      <a:r>
                        <a:rPr lang="en-GB" sz="1200" kern="1200" dirty="0">
                          <a:solidFill>
                            <a:schemeClr val="tx1"/>
                          </a:solidFill>
                          <a:effectLst/>
                          <a:latin typeface="+mn-lt"/>
                          <a:ea typeface="MS PGothic" panose="020B0600070205080204" pitchFamily="34" charset="-128"/>
                          <a:cs typeface="+mn-cs"/>
                        </a:rPr>
                        <a:t>Understand what a</a:t>
                      </a:r>
                    </a:p>
                    <a:p>
                      <a:pPr algn="l"/>
                      <a:r>
                        <a:rPr lang="en-GB" sz="1200" kern="1200" dirty="0">
                          <a:solidFill>
                            <a:schemeClr val="tx1"/>
                          </a:solidFill>
                          <a:effectLst/>
                          <a:latin typeface="+mn-lt"/>
                          <a:ea typeface="MS PGothic" panose="020B0600070205080204" pitchFamily="34" charset="-128"/>
                          <a:cs typeface="+mn-cs"/>
                        </a:rPr>
                        <a:t>spreadsheet is</a:t>
                      </a:r>
                    </a:p>
                    <a:p>
                      <a:pPr algn="l"/>
                      <a:r>
                        <a:rPr lang="en-GB" sz="1200" kern="1200" dirty="0">
                          <a:solidFill>
                            <a:schemeClr val="tx1"/>
                          </a:solidFill>
                          <a:effectLst/>
                          <a:latin typeface="+mn-lt"/>
                          <a:ea typeface="MS PGothic" panose="020B0600070205080204" pitchFamily="34" charset="-128"/>
                          <a:cs typeface="+mn-cs"/>
                        </a:rPr>
                        <a:t>Can input data</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Know which</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online games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are suitable for</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children</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S PGothic" panose="020B0600070205080204" pitchFamily="34" charset="-128"/>
                        <a:cs typeface="+mn-cs"/>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Understand</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games can be</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educational</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S PGothic" panose="020B0600070205080204" pitchFamily="34" charset="-128"/>
                        <a:cs typeface="+mn-cs"/>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How to game</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S PGothic" panose="020B0600070205080204" pitchFamily="34" charset="-128"/>
                          <a:cs typeface="+mn-cs"/>
                        </a:rPr>
                        <a:t>safely</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5668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4" y="976295"/>
          <a:ext cx="8726831" cy="4946801"/>
        </p:xfrm>
        <a:graphic>
          <a:graphicData uri="http://schemas.openxmlformats.org/drawingml/2006/table">
            <a:tbl>
              <a:tblPr/>
              <a:tblGrid>
                <a:gridCol w="1755010">
                  <a:extLst>
                    <a:ext uri="{9D8B030D-6E8A-4147-A177-3AD203B41FA5}">
                      <a16:colId xmlns:a16="http://schemas.microsoft.com/office/drawing/2014/main" val="1003302530"/>
                    </a:ext>
                  </a:extLst>
                </a:gridCol>
                <a:gridCol w="1560576">
                  <a:extLst>
                    <a:ext uri="{9D8B030D-6E8A-4147-A177-3AD203B41FA5}">
                      <a16:colId xmlns:a16="http://schemas.microsoft.com/office/drawing/2014/main" val="478540876"/>
                    </a:ext>
                  </a:extLst>
                </a:gridCol>
                <a:gridCol w="2011680">
                  <a:extLst>
                    <a:ext uri="{9D8B030D-6E8A-4147-A177-3AD203B41FA5}">
                      <a16:colId xmlns:a16="http://schemas.microsoft.com/office/drawing/2014/main" val="1426055967"/>
                    </a:ext>
                  </a:extLst>
                </a:gridCol>
                <a:gridCol w="1682496">
                  <a:extLst>
                    <a:ext uri="{9D8B030D-6E8A-4147-A177-3AD203B41FA5}">
                      <a16:colId xmlns:a16="http://schemas.microsoft.com/office/drawing/2014/main" val="779650668"/>
                    </a:ext>
                  </a:extLst>
                </a:gridCol>
                <a:gridCol w="1717069">
                  <a:extLst>
                    <a:ext uri="{9D8B030D-6E8A-4147-A177-3AD203B41FA5}">
                      <a16:colId xmlns:a16="http://schemas.microsoft.com/office/drawing/2014/main" val="42508591"/>
                    </a:ext>
                  </a:extLst>
                </a:gridCol>
              </a:tblGrid>
              <a:tr h="218521">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mn-lt"/>
                          <a:ea typeface="MS PGothic" panose="020B0600070205080204" pitchFamily="34" charset="-128"/>
                        </a:rPr>
                        <a:t>Physical Education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16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Games and 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Dance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Gymnastics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Outdoor and Adventurous Activities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extLst>
                  <a:ext uri="{0D108BD9-81ED-4DB2-BD59-A6C34878D82A}">
                    <a16:rowId xmlns:a16="http://schemas.microsoft.com/office/drawing/2014/main" val="3496808766"/>
                  </a:ext>
                </a:extLst>
              </a:tr>
              <a:tr h="4103709">
                <a:tc>
                  <a:txBody>
                    <a:bodyPr/>
                    <a:lstStyle/>
                    <a:p>
                      <a:r>
                        <a:rPr lang="en-GB" sz="1000" kern="1200" dirty="0">
                          <a:solidFill>
                            <a:schemeClr val="tx1"/>
                          </a:solidFill>
                          <a:effectLst/>
                          <a:latin typeface="+mn-lt"/>
                          <a:ea typeface="+mn-ea"/>
                          <a:cs typeface="+mn-cs"/>
                        </a:rPr>
                        <a:t>• Throw and catch with control and accuracy.</a:t>
                      </a:r>
                    </a:p>
                    <a:p>
                      <a:r>
                        <a:rPr lang="en-GB" sz="1000" kern="1200" dirty="0">
                          <a:solidFill>
                            <a:schemeClr val="tx1"/>
                          </a:solidFill>
                          <a:effectLst/>
                          <a:latin typeface="+mn-lt"/>
                          <a:ea typeface="+mn-ea"/>
                          <a:cs typeface="+mn-cs"/>
                        </a:rPr>
                        <a:t>• Strike a ball and field with control.</a:t>
                      </a:r>
                    </a:p>
                    <a:p>
                      <a:r>
                        <a:rPr lang="en-GB" sz="1000" kern="1200" dirty="0">
                          <a:solidFill>
                            <a:schemeClr val="tx1"/>
                          </a:solidFill>
                          <a:effectLst/>
                          <a:latin typeface="+mn-lt"/>
                          <a:ea typeface="+mn-ea"/>
                          <a:cs typeface="+mn-cs"/>
                        </a:rPr>
                        <a:t>• Choose appropriate tactics to cause problems for the opposition.</a:t>
                      </a:r>
                    </a:p>
                    <a:p>
                      <a:r>
                        <a:rPr lang="en-GB" sz="1000" kern="1200" dirty="0">
                          <a:solidFill>
                            <a:schemeClr val="tx1"/>
                          </a:solidFill>
                          <a:effectLst/>
                          <a:latin typeface="+mn-lt"/>
                          <a:ea typeface="+mn-ea"/>
                          <a:cs typeface="+mn-cs"/>
                        </a:rPr>
                        <a:t>• Follow the rules of the game and play fairly.</a:t>
                      </a:r>
                    </a:p>
                    <a:p>
                      <a:r>
                        <a:rPr lang="en-GB" sz="1000" kern="1200" dirty="0">
                          <a:solidFill>
                            <a:schemeClr val="tx1"/>
                          </a:solidFill>
                          <a:effectLst/>
                          <a:latin typeface="+mn-lt"/>
                          <a:ea typeface="+mn-ea"/>
                          <a:cs typeface="+mn-cs"/>
                        </a:rPr>
                        <a:t>• Maintain possession of a ball (with, e.g. feet, a hockey stick or hands).</a:t>
                      </a:r>
                    </a:p>
                    <a:p>
                      <a:r>
                        <a:rPr lang="en-GB" sz="1000" kern="1200" dirty="0">
                          <a:solidFill>
                            <a:schemeClr val="tx1"/>
                          </a:solidFill>
                          <a:effectLst/>
                          <a:latin typeface="+mn-lt"/>
                          <a:ea typeface="+mn-ea"/>
                          <a:cs typeface="+mn-cs"/>
                        </a:rPr>
                        <a:t>• Pass to team mates at appropriate times.</a:t>
                      </a:r>
                    </a:p>
                    <a:p>
                      <a:r>
                        <a:rPr lang="en-GB" sz="1000" kern="1200" dirty="0">
                          <a:solidFill>
                            <a:schemeClr val="tx1"/>
                          </a:solidFill>
                          <a:effectLst/>
                          <a:latin typeface="+mn-lt"/>
                          <a:ea typeface="+mn-ea"/>
                          <a:cs typeface="+mn-cs"/>
                        </a:rPr>
                        <a:t>• Lead others and act as a respectful team member.</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Calibri" panose="020F0502020204030204" pitchFamily="34" charset="0"/>
                          <a:ea typeface="MS PGothic" panose="020B0600070205080204" pitchFamily="34" charset="-128"/>
                          <a:cs typeface="+mn-cs"/>
                        </a:rPr>
                        <a:t>• Plan, perform and repeat sequences.</a:t>
                      </a:r>
                    </a:p>
                    <a:p>
                      <a:r>
                        <a:rPr lang="en-GB" sz="1000" kern="1200" dirty="0">
                          <a:solidFill>
                            <a:schemeClr val="tx1"/>
                          </a:solidFill>
                          <a:effectLst/>
                          <a:latin typeface="Calibri" panose="020F0502020204030204" pitchFamily="34" charset="0"/>
                          <a:ea typeface="MS PGothic" panose="020B0600070205080204" pitchFamily="34" charset="-128"/>
                          <a:cs typeface="+mn-cs"/>
                        </a:rPr>
                        <a:t>• Move in a clear, fluent and expressive manner.</a:t>
                      </a:r>
                    </a:p>
                    <a:p>
                      <a:r>
                        <a:rPr lang="en-GB" sz="1000" kern="1200" dirty="0">
                          <a:solidFill>
                            <a:schemeClr val="tx1"/>
                          </a:solidFill>
                          <a:effectLst/>
                          <a:latin typeface="Calibri" panose="020F0502020204030204" pitchFamily="34" charset="0"/>
                          <a:ea typeface="MS PGothic" panose="020B0600070205080204" pitchFamily="34" charset="-128"/>
                          <a:cs typeface="+mn-cs"/>
                        </a:rPr>
                        <a:t>• Refine movements into sequences.</a:t>
                      </a:r>
                    </a:p>
                    <a:p>
                      <a:r>
                        <a:rPr lang="en-GB" sz="1000" kern="1200" dirty="0">
                          <a:solidFill>
                            <a:schemeClr val="tx1"/>
                          </a:solidFill>
                          <a:effectLst/>
                          <a:latin typeface="Calibri" panose="020F0502020204030204" pitchFamily="34" charset="0"/>
                          <a:ea typeface="MS PGothic" panose="020B0600070205080204" pitchFamily="34" charset="-128"/>
                          <a:cs typeface="+mn-cs"/>
                        </a:rPr>
                        <a:t>• Create dances and movements that convey a definite idea.</a:t>
                      </a:r>
                    </a:p>
                    <a:p>
                      <a:r>
                        <a:rPr lang="en-GB" sz="1000" kern="1200" dirty="0">
                          <a:solidFill>
                            <a:schemeClr val="tx1"/>
                          </a:solidFill>
                          <a:effectLst/>
                          <a:latin typeface="Calibri" panose="020F0502020204030204" pitchFamily="34" charset="0"/>
                          <a:ea typeface="MS PGothic" panose="020B0600070205080204" pitchFamily="34" charset="-128"/>
                          <a:cs typeface="+mn-cs"/>
                        </a:rPr>
                        <a:t>• Change speed and levels within a performance. </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000" kern="1200" dirty="0">
                          <a:solidFill>
                            <a:schemeClr val="tx1"/>
                          </a:solidFill>
                          <a:effectLst/>
                          <a:latin typeface="Calibri" panose="020F0502020204030204" pitchFamily="34" charset="0"/>
                          <a:ea typeface="MS PGothic" panose="020B0600070205080204" pitchFamily="34" charset="-128"/>
                          <a:cs typeface="+mn-cs"/>
                        </a:rPr>
                        <a:t>• Develop physical strength and suppleness by practising moves and stretching.</a:t>
                      </a:r>
                      <a:r>
                        <a:rPr lang="en-GB" sz="1000" dirty="0">
                          <a:solidFill>
                            <a:srgbClr val="222222"/>
                          </a:solidFill>
                          <a:effectLst/>
                          <a:latin typeface="Calibri" panose="020F0502020204030204" pitchFamily="34" charset="0"/>
                          <a:ea typeface="Times New Roman" panose="02020603050405020304" pitchFamily="18" charset="0"/>
                        </a:rPr>
                        <a:t> </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000" dirty="0">
                          <a:solidFill>
                            <a:srgbClr val="222222"/>
                          </a:solidFill>
                          <a:effectLst/>
                          <a:latin typeface="Calibri" panose="020F0502020204030204" pitchFamily="34" charset="0"/>
                          <a:ea typeface="Times New Roman" panose="02020603050405020304" pitchFamily="18" charset="0"/>
                        </a:rPr>
                        <a:t>• Work in a duet to express character and explore patterns and timing.</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Calibri" panose="020F0502020204030204" pitchFamily="34" charset="0"/>
                          <a:ea typeface="MS PGothic" panose="020B0600070205080204" pitchFamily="34" charset="-128"/>
                          <a:cs typeface="+mn-cs"/>
                        </a:rPr>
                        <a:t>• Plan, perform and repeat sequences.</a:t>
                      </a:r>
                    </a:p>
                    <a:p>
                      <a:r>
                        <a:rPr lang="en-GB" sz="1000" kern="1200" dirty="0">
                          <a:solidFill>
                            <a:schemeClr val="tx1"/>
                          </a:solidFill>
                          <a:effectLst/>
                          <a:latin typeface="Calibri" panose="020F0502020204030204" pitchFamily="34" charset="0"/>
                          <a:ea typeface="MS PGothic" panose="020B0600070205080204" pitchFamily="34" charset="-128"/>
                          <a:cs typeface="+mn-cs"/>
                        </a:rPr>
                        <a:t>• Move in a clear, fluent and expressive manner.</a:t>
                      </a:r>
                    </a:p>
                    <a:p>
                      <a:r>
                        <a:rPr lang="en-GB" sz="1000" kern="1200" dirty="0">
                          <a:solidFill>
                            <a:schemeClr val="tx1"/>
                          </a:solidFill>
                          <a:effectLst/>
                          <a:latin typeface="Calibri" panose="020F0502020204030204" pitchFamily="34" charset="0"/>
                          <a:ea typeface="MS PGothic" panose="020B0600070205080204" pitchFamily="34" charset="-128"/>
                          <a:cs typeface="+mn-cs"/>
                        </a:rPr>
                        <a:t>• Refine movements into sequences.</a:t>
                      </a:r>
                    </a:p>
                    <a:p>
                      <a:r>
                        <a:rPr lang="en-GB" sz="1000" kern="1200" dirty="0">
                          <a:solidFill>
                            <a:schemeClr val="tx1"/>
                          </a:solidFill>
                          <a:effectLst/>
                          <a:latin typeface="Calibri" panose="020F0502020204030204" pitchFamily="34" charset="0"/>
                          <a:ea typeface="MS PGothic" panose="020B0600070205080204" pitchFamily="34" charset="-128"/>
                          <a:cs typeface="+mn-cs"/>
                        </a:rPr>
                        <a:t>• Show changes of direction, speed and level during a performance.</a:t>
                      </a:r>
                    </a:p>
                    <a:p>
                      <a:r>
                        <a:rPr lang="en-GB" sz="1000" kern="1200" dirty="0">
                          <a:solidFill>
                            <a:schemeClr val="tx1"/>
                          </a:solidFill>
                          <a:effectLst/>
                          <a:latin typeface="Calibri" panose="020F0502020204030204" pitchFamily="34" charset="0"/>
                          <a:ea typeface="MS PGothic" panose="020B0600070205080204" pitchFamily="34" charset="-128"/>
                          <a:cs typeface="+mn-cs"/>
                        </a:rPr>
                        <a:t>• Show a kinaesthetic sense in order to improve the placement and alignment of body parts (e.g. in balances experiment to find out how to get the centre of gravity successfully over base and organise body parts to create an interesting body shape).</a:t>
                      </a:r>
                    </a:p>
                    <a:p>
                      <a:r>
                        <a:rPr lang="en-GB" sz="1000" kern="1200" dirty="0">
                          <a:solidFill>
                            <a:schemeClr val="tx1"/>
                          </a:solidFill>
                          <a:effectLst/>
                          <a:latin typeface="Calibri" panose="020F0502020204030204" pitchFamily="34" charset="0"/>
                          <a:ea typeface="MS PGothic" panose="020B0600070205080204" pitchFamily="34" charset="-128"/>
                          <a:cs typeface="+mn-cs"/>
                        </a:rPr>
                        <a:t>• Travel in a variety of ways, including flight, by transferring weight to generate power in movements.</a:t>
                      </a:r>
                    </a:p>
                    <a:p>
                      <a:r>
                        <a:rPr lang="en-GB" sz="1000" kern="1200" dirty="0">
                          <a:solidFill>
                            <a:schemeClr val="tx1"/>
                          </a:solidFill>
                          <a:effectLst/>
                          <a:latin typeface="Calibri" panose="020F0502020204030204" pitchFamily="34" charset="0"/>
                          <a:ea typeface="MS PGothic" panose="020B0600070205080204" pitchFamily="34" charset="-128"/>
                          <a:cs typeface="+mn-cs"/>
                        </a:rPr>
                        <a:t>• Swing and hang from equipment safely (using hands).</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Calibri" panose="020F0502020204030204" pitchFamily="34" charset="0"/>
                          <a:ea typeface="MS PGothic" panose="020B0600070205080204" pitchFamily="34" charset="-128"/>
                          <a:cs typeface="+mn-cs"/>
                        </a:rPr>
                        <a:t>• Sprint over a short distance up to 60 metres.</a:t>
                      </a:r>
                    </a:p>
                    <a:p>
                      <a:r>
                        <a:rPr lang="en-GB" sz="1000" kern="1200" dirty="0">
                          <a:solidFill>
                            <a:schemeClr val="tx1"/>
                          </a:solidFill>
                          <a:effectLst/>
                          <a:latin typeface="Calibri" panose="020F0502020204030204" pitchFamily="34" charset="0"/>
                          <a:ea typeface="MS PGothic" panose="020B0600070205080204" pitchFamily="34" charset="-128"/>
                          <a:cs typeface="+mn-cs"/>
                        </a:rPr>
                        <a:t>• Run over a longer distance, conserving energy in order to sustain performance.</a:t>
                      </a:r>
                    </a:p>
                    <a:p>
                      <a:r>
                        <a:rPr lang="en-GB" sz="1000" kern="1200" dirty="0">
                          <a:solidFill>
                            <a:schemeClr val="tx1"/>
                          </a:solidFill>
                          <a:effectLst/>
                          <a:latin typeface="Calibri" panose="020F0502020204030204" pitchFamily="34" charset="0"/>
                          <a:ea typeface="MS PGothic" panose="020B0600070205080204" pitchFamily="34" charset="-128"/>
                          <a:cs typeface="+mn-cs"/>
                        </a:rPr>
                        <a:t>• Use a range of throwing techniques (such as under arm, over arm).</a:t>
                      </a:r>
                    </a:p>
                    <a:p>
                      <a:r>
                        <a:rPr lang="en-GB" sz="1000" kern="1200" dirty="0">
                          <a:solidFill>
                            <a:schemeClr val="tx1"/>
                          </a:solidFill>
                          <a:effectLst/>
                          <a:latin typeface="Calibri" panose="020F0502020204030204" pitchFamily="34" charset="0"/>
                          <a:ea typeface="MS PGothic" panose="020B0600070205080204" pitchFamily="34" charset="-128"/>
                          <a:cs typeface="+mn-cs"/>
                        </a:rPr>
                        <a:t>• Throw with accuracy to hit a target or cover a distance.</a:t>
                      </a:r>
                    </a:p>
                    <a:p>
                      <a:r>
                        <a:rPr lang="en-GB" sz="1000" kern="1200" dirty="0">
                          <a:solidFill>
                            <a:schemeClr val="tx1"/>
                          </a:solidFill>
                          <a:effectLst/>
                          <a:latin typeface="Calibri" panose="020F0502020204030204" pitchFamily="34" charset="0"/>
                          <a:ea typeface="MS PGothic" panose="020B0600070205080204" pitchFamily="34" charset="-128"/>
                          <a:cs typeface="+mn-cs"/>
                        </a:rPr>
                        <a:t>• Jump in a number of ways, using a run up where appropriate.</a:t>
                      </a:r>
                    </a:p>
                    <a:p>
                      <a:r>
                        <a:rPr lang="en-GB" sz="1000" kern="1200" dirty="0">
                          <a:solidFill>
                            <a:schemeClr val="tx1"/>
                          </a:solidFill>
                          <a:effectLst/>
                          <a:latin typeface="Calibri" panose="020F0502020204030204" pitchFamily="34" charset="0"/>
                          <a:ea typeface="MS PGothic" panose="020B0600070205080204" pitchFamily="34" charset="-128"/>
                          <a:cs typeface="+mn-cs"/>
                        </a:rPr>
                        <a:t>• Compete with others and aim to improve personal best performances</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Calibri" panose="020F0502020204030204" pitchFamily="34" charset="0"/>
                          <a:ea typeface="MS PGothic" panose="020B0600070205080204" pitchFamily="34" charset="-128"/>
                          <a:cs typeface="+mn-cs"/>
                        </a:rPr>
                        <a:t>• Use maps, compasses and digital devices to orientate themselves.</a:t>
                      </a:r>
                    </a:p>
                    <a:p>
                      <a:r>
                        <a:rPr lang="en-GB" sz="1000" kern="1200" dirty="0">
                          <a:solidFill>
                            <a:schemeClr val="tx1"/>
                          </a:solidFill>
                          <a:effectLst/>
                          <a:latin typeface="Calibri" panose="020F0502020204030204" pitchFamily="34" charset="0"/>
                          <a:ea typeface="MS PGothic" panose="020B0600070205080204" pitchFamily="34" charset="-128"/>
                          <a:cs typeface="+mn-cs"/>
                        </a:rPr>
                        <a:t>• Arrive properly equipped for outdoor and adventurous activity.</a:t>
                      </a:r>
                    </a:p>
                    <a:p>
                      <a:r>
                        <a:rPr lang="en-GB" sz="1000" kern="1200" dirty="0">
                          <a:solidFill>
                            <a:schemeClr val="tx1"/>
                          </a:solidFill>
                          <a:effectLst/>
                          <a:latin typeface="Calibri" panose="020F0502020204030204" pitchFamily="34" charset="0"/>
                          <a:ea typeface="MS PGothic" panose="020B0600070205080204" pitchFamily="34" charset="-128"/>
                          <a:cs typeface="+mn-cs"/>
                        </a:rPr>
                        <a:t>• Understand the need to show accomplishment in managing risks.</a:t>
                      </a:r>
                    </a:p>
                    <a:p>
                      <a:r>
                        <a:rPr lang="en-GB" sz="1000" kern="1200" dirty="0">
                          <a:solidFill>
                            <a:schemeClr val="tx1"/>
                          </a:solidFill>
                          <a:effectLst/>
                          <a:latin typeface="Calibri" panose="020F0502020204030204" pitchFamily="34" charset="0"/>
                          <a:ea typeface="MS PGothic" panose="020B0600070205080204" pitchFamily="34" charset="-128"/>
                          <a:cs typeface="+mn-cs"/>
                        </a:rPr>
                        <a:t>• Show an ability to both lead and form part of a team.</a:t>
                      </a:r>
                    </a:p>
                    <a:p>
                      <a:r>
                        <a:rPr lang="en-GB" sz="1000" kern="1200" dirty="0">
                          <a:solidFill>
                            <a:schemeClr val="tx1"/>
                          </a:solidFill>
                          <a:effectLst/>
                          <a:latin typeface="Calibri" panose="020F0502020204030204" pitchFamily="34" charset="0"/>
                          <a:ea typeface="MS PGothic" panose="020B0600070205080204" pitchFamily="34" charset="-128"/>
                          <a:cs typeface="+mn-cs"/>
                        </a:rPr>
                        <a:t>• Support others and seek support if required when the situation dictates.</a:t>
                      </a:r>
                    </a:p>
                    <a:p>
                      <a:r>
                        <a:rPr lang="en-GB" sz="1000" kern="1200" dirty="0">
                          <a:solidFill>
                            <a:schemeClr val="tx1"/>
                          </a:solidFill>
                          <a:effectLst/>
                          <a:latin typeface="Calibri" panose="020F0502020204030204" pitchFamily="34" charset="0"/>
                          <a:ea typeface="MS PGothic" panose="020B0600070205080204" pitchFamily="34" charset="-128"/>
                          <a:cs typeface="+mn-cs"/>
                        </a:rPr>
                        <a:t>• Show resilience when plans do not work and initiative to try new ways of working.</a:t>
                      </a:r>
                    </a:p>
                    <a:p>
                      <a:r>
                        <a:rPr lang="en-GB" sz="1000" kern="1200" dirty="0">
                          <a:solidFill>
                            <a:schemeClr val="tx1"/>
                          </a:solidFill>
                          <a:effectLst/>
                          <a:latin typeface="Calibri" panose="020F0502020204030204" pitchFamily="34" charset="0"/>
                          <a:ea typeface="MS PGothic" panose="020B0600070205080204" pitchFamily="34" charset="-128"/>
                          <a:cs typeface="+mn-cs"/>
                        </a:rPr>
                        <a:t>• Remain aware of changing conditions and change plans if necessary. </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rgbClr val="FF7C80"/>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4325" y="6193231"/>
            <a:ext cx="464325" cy="6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0213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685506"/>
        </p:xfrm>
        <a:graphic>
          <a:graphicData uri="http://schemas.openxmlformats.org/drawingml/2006/table">
            <a:tbl>
              <a:tblPr/>
              <a:tblGrid>
                <a:gridCol w="3225512">
                  <a:extLst>
                    <a:ext uri="{9D8B030D-6E8A-4147-A177-3AD203B41FA5}">
                      <a16:colId xmlns:a16="http://schemas.microsoft.com/office/drawing/2014/main" val="210943694"/>
                    </a:ext>
                  </a:extLst>
                </a:gridCol>
                <a:gridCol w="2694432">
                  <a:extLst>
                    <a:ext uri="{9D8B030D-6E8A-4147-A177-3AD203B41FA5}">
                      <a16:colId xmlns:a16="http://schemas.microsoft.com/office/drawing/2014/main" val="864309712"/>
                    </a:ext>
                  </a:extLst>
                </a:gridCol>
                <a:gridCol w="2189194">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Geography</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Places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Patterns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Geographically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2170195882"/>
                  </a:ext>
                </a:extLst>
              </a:tr>
              <a:tr h="3723875">
                <a:tc>
                  <a:txBody>
                    <a:bodyPr/>
                    <a:lstStyle/>
                    <a:p>
                      <a:r>
                        <a:rPr lang="en-GB" sz="1600" kern="1200" dirty="0">
                          <a:solidFill>
                            <a:schemeClr val="tx1"/>
                          </a:solidFill>
                          <a:effectLst/>
                          <a:latin typeface="Calibri" panose="020F0502020204030204" pitchFamily="34" charset="0"/>
                          <a:ea typeface="MS PGothic" panose="020B0600070205080204" pitchFamily="34" charset="-128"/>
                          <a:cs typeface="+mn-cs"/>
                        </a:rPr>
                        <a:t>• Ask and answer geographical questions about the physical and human characteristics of a location.</a:t>
                      </a:r>
                    </a:p>
                    <a:p>
                      <a:r>
                        <a:rPr lang="en-GB" sz="1600" kern="1200" dirty="0">
                          <a:solidFill>
                            <a:schemeClr val="tx1"/>
                          </a:solidFill>
                          <a:effectLst/>
                          <a:latin typeface="Calibri" panose="020F0502020204030204" pitchFamily="34" charset="0"/>
                          <a:ea typeface="MS PGothic" panose="020B0600070205080204" pitchFamily="34" charset="-128"/>
                          <a:cs typeface="+mn-cs"/>
                        </a:rPr>
                        <a:t>• Use a range of resources to identify the key physical and human features of a location. </a:t>
                      </a:r>
                    </a:p>
                    <a:p>
                      <a:pPr>
                        <a:buFont typeface="Arial" panose="020B0604020202020204" pitchFamily="34" charset="0"/>
                        <a:buChar char="•"/>
                      </a:pPr>
                      <a:r>
                        <a:rPr lang="en-GB" sz="1600" kern="1200" dirty="0">
                          <a:solidFill>
                            <a:schemeClr val="tx1"/>
                          </a:solidFill>
                          <a:effectLst/>
                          <a:latin typeface="Calibri" panose="020F0502020204030204" pitchFamily="34" charset="0"/>
                          <a:ea typeface="MS PGothic" panose="020B0600070205080204" pitchFamily="34" charset="-128"/>
                          <a:cs typeface="+mn-cs"/>
                        </a:rPr>
                        <a:t>Use</a:t>
                      </a:r>
                      <a:r>
                        <a:rPr lang="en-GB" sz="1600" kern="1200" baseline="0" dirty="0">
                          <a:solidFill>
                            <a:schemeClr val="tx1"/>
                          </a:solidFill>
                          <a:effectLst/>
                          <a:latin typeface="Calibri" panose="020F0502020204030204" pitchFamily="34" charset="0"/>
                          <a:ea typeface="MS PGothic" panose="020B0600070205080204" pitchFamily="34" charset="-128"/>
                          <a:cs typeface="+mn-cs"/>
                        </a:rPr>
                        <a:t> fieldwork to explain the reasons for why a person lives in a particular place.</a:t>
                      </a:r>
                      <a:endParaRPr lang="en-GB" sz="1600" kern="1200" dirty="0">
                        <a:solidFill>
                          <a:schemeClr val="tx1"/>
                        </a:solidFill>
                        <a:effectLst/>
                        <a:latin typeface="Calibri" panose="020F0502020204030204" pitchFamily="34" charset="0"/>
                        <a:ea typeface="MS PGothic" panose="020B0600070205080204" pitchFamily="34" charset="-128"/>
                        <a:cs typeface="+mn-cs"/>
                      </a:endParaRPr>
                    </a:p>
                    <a:p>
                      <a:r>
                        <a:rPr lang="en-GB" sz="1600" kern="1200" dirty="0">
                          <a:solidFill>
                            <a:schemeClr val="tx1"/>
                          </a:solidFill>
                          <a:effectLst/>
                          <a:latin typeface="Calibri" panose="020F0502020204030204" pitchFamily="34" charset="0"/>
                          <a:ea typeface="MS PGothic" panose="020B0600070205080204" pitchFamily="34" charset="-128"/>
                          <a:cs typeface="+mn-cs"/>
                        </a:rPr>
                        <a:t>• Explain own views about locations, giving reasons.</a:t>
                      </a:r>
                    </a:p>
                    <a:p>
                      <a:r>
                        <a:rPr lang="en-GB" sz="1600" kern="1200" dirty="0">
                          <a:solidFill>
                            <a:schemeClr val="tx1"/>
                          </a:solidFill>
                          <a:effectLst/>
                          <a:latin typeface="Calibri" panose="020F0502020204030204" pitchFamily="34" charset="0"/>
                          <a:ea typeface="MS PGothic" panose="020B0600070205080204" pitchFamily="34" charset="-128"/>
                          <a:cs typeface="+mn-cs"/>
                        </a:rPr>
                        <a:t>• Name and identify their main physical and human characteristic of Europe</a:t>
                      </a: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600" kern="1200" dirty="0">
                          <a:solidFill>
                            <a:schemeClr val="tx1"/>
                          </a:solidFill>
                          <a:effectLst/>
                          <a:latin typeface="Calibri" panose="020F0502020204030204" pitchFamily="34" charset="0"/>
                          <a:ea typeface="MS PGothic" panose="020B0600070205080204" pitchFamily="34" charset="-128"/>
                          <a:cs typeface="+mn-cs"/>
                        </a:rPr>
                        <a:t>•. Describe some of the characteristics of these geographical areas.</a:t>
                      </a:r>
                    </a:p>
                    <a:p>
                      <a:endParaRPr lang="en-GB" sz="1600" kern="1200" dirty="0">
                        <a:solidFill>
                          <a:schemeClr val="tx1"/>
                        </a:solidFill>
                        <a:effectLst/>
                        <a:latin typeface="Calibri" panose="020F0502020204030204" pitchFamily="34" charset="0"/>
                        <a:ea typeface="MS PGothic" panose="020B0600070205080204" pitchFamily="34" charset="-128"/>
                        <a:cs typeface="+mn-cs"/>
                      </a:endParaRPr>
                    </a:p>
                    <a:p>
                      <a:r>
                        <a:rPr lang="en-GB" sz="1600" kern="1200" dirty="0">
                          <a:solidFill>
                            <a:schemeClr val="tx1"/>
                          </a:solidFill>
                          <a:effectLst/>
                          <a:latin typeface="Calibri" panose="020F0502020204030204" pitchFamily="34" charset="0"/>
                          <a:ea typeface="MS PGothic" panose="020B0600070205080204" pitchFamily="34" charset="-128"/>
                          <a:cs typeface="+mn-cs"/>
                        </a:rPr>
                        <a:t>• Describe geographical similarities and differences between villages,</a:t>
                      </a:r>
                      <a:r>
                        <a:rPr lang="en-GB" sz="1600" kern="1200" baseline="0" dirty="0">
                          <a:solidFill>
                            <a:schemeClr val="tx1"/>
                          </a:solidFill>
                          <a:effectLst/>
                          <a:latin typeface="Calibri" panose="020F0502020204030204" pitchFamily="34" charset="0"/>
                          <a:ea typeface="MS PGothic" panose="020B0600070205080204" pitchFamily="34" charset="-128"/>
                          <a:cs typeface="+mn-cs"/>
                        </a:rPr>
                        <a:t> towns and cities</a:t>
                      </a:r>
                      <a:r>
                        <a:rPr lang="en-GB" sz="1600" kern="1200" dirty="0">
                          <a:solidFill>
                            <a:schemeClr val="tx1"/>
                          </a:solidFill>
                          <a:effectLst/>
                          <a:latin typeface="Calibri" panose="020F0502020204030204" pitchFamily="34" charset="0"/>
                          <a:ea typeface="MS PGothic" panose="020B0600070205080204" pitchFamily="34" charset="-128"/>
                          <a:cs typeface="+mn-cs"/>
                        </a:rPr>
                        <a:t>.</a:t>
                      </a:r>
                    </a:p>
                    <a:p>
                      <a:endParaRPr lang="en-GB" sz="1600" kern="1200" dirty="0">
                        <a:solidFill>
                          <a:schemeClr val="tx1"/>
                        </a:solidFill>
                        <a:effectLst/>
                        <a:latin typeface="Calibri" panose="020F0502020204030204" pitchFamily="34" charset="0"/>
                        <a:ea typeface="MS PGothic" panose="020B0600070205080204" pitchFamily="34" charset="-128"/>
                        <a:cs typeface="+mn-cs"/>
                      </a:endParaRPr>
                    </a:p>
                    <a:p>
                      <a:pPr>
                        <a:buFont typeface="Arial" panose="020B0604020202020204" pitchFamily="34" charset="0"/>
                        <a:buChar char="•"/>
                      </a:pPr>
                      <a:r>
                        <a:rPr lang="en-GB" sz="1600" kern="1200" dirty="0">
                          <a:solidFill>
                            <a:schemeClr val="tx1"/>
                          </a:solidFill>
                          <a:effectLst/>
                          <a:latin typeface="Calibri" panose="020F0502020204030204" pitchFamily="34" charset="0"/>
                          <a:ea typeface="MS PGothic" panose="020B0600070205080204" pitchFamily="34" charset="-128"/>
                          <a:cs typeface="+mn-cs"/>
                        </a:rPr>
                        <a:t>Use fieldwork</a:t>
                      </a:r>
                      <a:r>
                        <a:rPr lang="en-GB" sz="1600" kern="1200" baseline="0" dirty="0">
                          <a:solidFill>
                            <a:schemeClr val="tx1"/>
                          </a:solidFill>
                          <a:effectLst/>
                          <a:latin typeface="Calibri" panose="020F0502020204030204" pitchFamily="34" charset="0"/>
                          <a:ea typeface="MS PGothic" panose="020B0600070205080204" pitchFamily="34" charset="-128"/>
                          <a:cs typeface="+mn-cs"/>
                        </a:rPr>
                        <a:t> to explain why people choose to live in particular places. </a:t>
                      </a:r>
                      <a:endParaRPr lang="en-GB" sz="1600" kern="1200" dirty="0">
                        <a:solidFill>
                          <a:schemeClr val="tx1"/>
                        </a:solidFill>
                        <a:effectLst/>
                        <a:latin typeface="Calibri" panose="020F0502020204030204" pitchFamily="34" charset="0"/>
                        <a:ea typeface="MS PGothic" panose="020B0600070205080204" pitchFamily="34" charset="-128"/>
                        <a:cs typeface="+mn-cs"/>
                      </a:endParaRP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Calibri" panose="020F0502020204030204" pitchFamily="34" charset="0"/>
                          <a:ea typeface="MS PGothic" panose="020B0600070205080204" pitchFamily="34" charset="-128"/>
                          <a:cs typeface="+mn-cs"/>
                        </a:rPr>
                        <a:t>• Describe key aspects of: </a:t>
                      </a:r>
                    </a:p>
                    <a:p>
                      <a:r>
                        <a:rPr lang="en-GB" sz="1200" kern="1200" dirty="0">
                          <a:solidFill>
                            <a:schemeClr val="tx1"/>
                          </a:solidFill>
                          <a:effectLst/>
                          <a:latin typeface="Calibri" panose="020F0502020204030204" pitchFamily="34" charset="0"/>
                          <a:ea typeface="MS PGothic" panose="020B0600070205080204" pitchFamily="34" charset="-128"/>
                          <a:cs typeface="+mn-cs"/>
                        </a:rPr>
                        <a:t> </a:t>
                      </a:r>
                      <a:r>
                        <a:rPr lang="en-GB" sz="1200" b="1" kern="1200" dirty="0">
                          <a:solidFill>
                            <a:schemeClr val="tx1"/>
                          </a:solidFill>
                          <a:effectLst/>
                          <a:latin typeface="Calibri" panose="020F0502020204030204" pitchFamily="34" charset="0"/>
                          <a:ea typeface="MS PGothic" panose="020B0600070205080204" pitchFamily="34" charset="-128"/>
                          <a:cs typeface="+mn-cs"/>
                        </a:rPr>
                        <a:t>Physical geography</a:t>
                      </a:r>
                      <a:r>
                        <a:rPr lang="en-GB" sz="1200" kern="1200" dirty="0">
                          <a:solidFill>
                            <a:schemeClr val="tx1"/>
                          </a:solidFill>
                          <a:effectLst/>
                          <a:latin typeface="Calibri" panose="020F0502020204030204" pitchFamily="34" charset="0"/>
                          <a:ea typeface="MS PGothic" panose="020B0600070205080204" pitchFamily="34" charset="-128"/>
                          <a:cs typeface="+mn-cs"/>
                        </a:rPr>
                        <a:t>, volcanoes and earthquakes</a:t>
                      </a:r>
                    </a:p>
                    <a:p>
                      <a:endParaRPr lang="en-GB" sz="1200" kern="1200" dirty="0">
                        <a:solidFill>
                          <a:schemeClr val="tx1"/>
                        </a:solidFill>
                        <a:effectLst/>
                        <a:latin typeface="Calibri" panose="020F0502020204030204" pitchFamily="34" charset="0"/>
                        <a:ea typeface="MS PGothic" panose="020B0600070205080204" pitchFamily="34" charset="-128"/>
                        <a:cs typeface="+mn-cs"/>
                      </a:endParaRPr>
                    </a:p>
                    <a:p>
                      <a:r>
                        <a:rPr lang="en-GB" sz="1200" kern="1200" dirty="0">
                          <a:solidFill>
                            <a:schemeClr val="tx1"/>
                          </a:solidFill>
                          <a:effectLst/>
                          <a:latin typeface="Calibri" panose="020F0502020204030204" pitchFamily="34" charset="0"/>
                          <a:ea typeface="MS PGothic" panose="020B0600070205080204" pitchFamily="34" charset="-128"/>
                          <a:cs typeface="+mn-cs"/>
                        </a:rPr>
                        <a:t>• Use the eight points of a compass, four-figure grid references, symbols and key to communicate knowledge of the United Kingdom and the wider world.</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3" name="Footer Placeholder 2"/>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nvPr>
        </p:nvGraphicFramePr>
        <p:xfrm>
          <a:off x="416933" y="869005"/>
          <a:ext cx="8301986" cy="4959301"/>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603366">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51231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and Interpreting the Past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Building an Overview of World 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Chronology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Historically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401920483"/>
                  </a:ext>
                </a:extLst>
              </a:tr>
              <a:tr h="38436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mn-lt"/>
                          <a:ea typeface="+mn-ea"/>
                          <a:cs typeface="+mn-cs"/>
                        </a:rPr>
                        <a:t>• Use evidence to ask questions and find answers to questions about the past.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mn-lt"/>
                          <a:ea typeface="+mn-ea"/>
                          <a:cs typeface="+mn-cs"/>
                        </a:rPr>
                        <a:t>• Suggest suitable sources of evidence for historical enquiries.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mn-lt"/>
                          <a:ea typeface="+mn-ea"/>
                          <a:cs typeface="+mn-cs"/>
                        </a:rPr>
                        <a:t>• Suggest causes and consequences of some of the main events and changes in history.</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Give a broad overview of prehistory.</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Describe the social, ethnic, cultural or religious diversity of past society. – Shang</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Dynasty</a:t>
                      </a:r>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Describe the characteristic features of the past, including ideas, beliefs, attitudes and experiences of men, women and children.</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Understand the concept of change over time, representing this, along with evidence, on a time line.</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Use dates and terms to describe events.</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Use appropriate historical vocabulary to communicate, including: dates, time, period, era, change and chronology.</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400" kern="1200" dirty="0">
                          <a:solidFill>
                            <a:schemeClr val="tx1"/>
                          </a:solidFill>
                          <a:effectLst/>
                          <a:latin typeface="Calibri" panose="020F0502020204030204" pitchFamily="34" charset="0"/>
                          <a:ea typeface="MS PGothic" panose="020B0600070205080204" pitchFamily="34" charset="-128"/>
                          <a:cs typeface="+mn-cs"/>
                        </a:rPr>
                        <a:t>• Show an understanding of concepts such</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as</a:t>
                      </a:r>
                      <a:r>
                        <a:rPr lang="en-GB" sz="1400" kern="1200" dirty="0">
                          <a:solidFill>
                            <a:schemeClr val="tx1"/>
                          </a:solidFill>
                          <a:effectLst/>
                          <a:latin typeface="Calibri" panose="020F0502020204030204" pitchFamily="34" charset="0"/>
                          <a:ea typeface="MS PGothic" panose="020B0600070205080204" pitchFamily="34" charset="-128"/>
                          <a:cs typeface="+mn-cs"/>
                        </a:rPr>
                        <a:t> democracy.</a:t>
                      </a:r>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2">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87209C8D-7356-87D9-E7C0-922D76561DFD}"/>
              </a:ext>
            </a:extLst>
          </p:cNvPr>
          <p:cNvGraphicFramePr>
            <a:graphicFrameLocks noGrp="1"/>
          </p:cNvGraphicFramePr>
          <p:nvPr>
            <p:ph idx="1"/>
            <p:extLst/>
          </p:nvPr>
        </p:nvGraphicFramePr>
        <p:xfrm>
          <a:off x="521505" y="1213961"/>
          <a:ext cx="8100989" cy="4626582"/>
        </p:xfrm>
        <a:graphic>
          <a:graphicData uri="http://schemas.openxmlformats.org/drawingml/2006/table">
            <a:tbl>
              <a:tblPr/>
              <a:tblGrid>
                <a:gridCol w="1368255">
                  <a:extLst>
                    <a:ext uri="{9D8B030D-6E8A-4147-A177-3AD203B41FA5}">
                      <a16:colId xmlns:a16="http://schemas.microsoft.com/office/drawing/2014/main" val="441704380"/>
                    </a:ext>
                  </a:extLst>
                </a:gridCol>
                <a:gridCol w="5498592">
                  <a:extLst>
                    <a:ext uri="{9D8B030D-6E8A-4147-A177-3AD203B41FA5}">
                      <a16:colId xmlns:a16="http://schemas.microsoft.com/office/drawing/2014/main" val="1307485077"/>
                    </a:ext>
                  </a:extLst>
                </a:gridCol>
                <a:gridCol w="1234142">
                  <a:extLst>
                    <a:ext uri="{9D8B030D-6E8A-4147-A177-3AD203B41FA5}">
                      <a16:colId xmlns:a16="http://schemas.microsoft.com/office/drawing/2014/main" val="4072427205"/>
                    </a:ext>
                  </a:extLst>
                </a:gridCol>
              </a:tblGrid>
              <a:tr h="36238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Art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50196"/>
                      </a:srgb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7248599"/>
                  </a:ext>
                </a:extLst>
              </a:tr>
              <a:tr h="44711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Theoretical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Disciplinary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extLst>
                  <a:ext uri="{0D108BD9-81ED-4DB2-BD59-A6C34878D82A}">
                    <a16:rowId xmlns:a16="http://schemas.microsoft.com/office/drawing/2014/main" val="3826453826"/>
                  </a:ext>
                </a:extLst>
              </a:tr>
              <a:tr h="3450747">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 Develop their own ideas and thoughts about artists and their art work. </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br>
                        <a:rPr lang="en-GB" sz="1200" kern="1200" dirty="0">
                          <a:solidFill>
                            <a:schemeClr val="tx1"/>
                          </a:solidFill>
                          <a:effectLst/>
                          <a:latin typeface="Calibri" panose="020F0502020204030204" pitchFamily="34" charset="0"/>
                          <a:ea typeface="MS PGothic" panose="020B0600070205080204" pitchFamily="34" charset="-128"/>
                          <a:cs typeface="+mn-cs"/>
                        </a:rPr>
                      </a:br>
                      <a:r>
                        <a:rPr lang="en-GB" sz="1200" kern="1200" dirty="0">
                          <a:solidFill>
                            <a:schemeClr val="tx1"/>
                          </a:solidFill>
                          <a:effectLst/>
                          <a:latin typeface="Calibri" panose="020F0502020204030204" pitchFamily="34" charset="0"/>
                          <a:ea typeface="MS PGothic" panose="020B0600070205080204" pitchFamily="34" charset="-128"/>
                          <a:cs typeface="+mn-cs"/>
                        </a:rPr>
                        <a:t>• Collect information, sketches and resources.</a:t>
                      </a:r>
                      <a:br>
                        <a:rPr lang="en-GB" sz="1200" kern="1200" dirty="0">
                          <a:solidFill>
                            <a:schemeClr val="tx1"/>
                          </a:solidFill>
                          <a:effectLst/>
                          <a:latin typeface="Calibri" panose="020F0502020204030204" pitchFamily="34" charset="0"/>
                          <a:ea typeface="MS PGothic" panose="020B0600070205080204" pitchFamily="34" charset="-128"/>
                          <a:cs typeface="+mn-cs"/>
                        </a:rPr>
                      </a:br>
                      <a:endParaRPr kumimoji="0" lang="en-GB" altLang="en-US" sz="1200" b="1" i="0" u="none" strike="noStrike" kern="1200" cap="none" normalizeH="0" baseline="0" dirty="0">
                        <a:ln>
                          <a:noFill/>
                        </a:ln>
                        <a:solidFill>
                          <a:srgbClr val="000000"/>
                        </a:solidFill>
                        <a:effectLst/>
                        <a:latin typeface="Calibri" panose="020F0502020204030204" pitchFamily="34" charset="0"/>
                        <a:ea typeface="MS PGothic" panose="020B0600070205080204" pitchFamily="34" charset="-128"/>
                        <a:cs typeface="+mn-cs"/>
                      </a:endParaRP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defRPr/>
                      </a:pPr>
                      <a:r>
                        <a:rPr lang="en-GB" sz="1200" b="1" kern="1200" dirty="0">
                          <a:solidFill>
                            <a:schemeClr val="tx1"/>
                          </a:solidFill>
                          <a:effectLst/>
                          <a:latin typeface="+mn-lt"/>
                          <a:ea typeface="MS PGothic" panose="020B0600070205080204" pitchFamily="34" charset="-128"/>
                          <a:cs typeface="+mn-cs"/>
                        </a:rPr>
                        <a:t>Drawing</a:t>
                      </a:r>
                      <a:r>
                        <a:rPr lang="en-GB" sz="1200" kern="1200" dirty="0">
                          <a:solidFill>
                            <a:schemeClr val="tx1"/>
                          </a:solidFill>
                          <a:effectLst/>
                          <a:latin typeface="+mn-lt"/>
                          <a:ea typeface="MS PGothic" panose="020B0600070205080204" pitchFamily="34" charset="-128"/>
                          <a:cs typeface="+mn-cs"/>
                        </a:rPr>
                        <a:t>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To know how to use shape in drawing.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To know how to create tone in drawing by shading. </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To use observational drawing skills to create detailed studies by shading and sketching. </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endParaRPr>
                    </a:p>
                    <a:p>
                      <a:r>
                        <a:rPr lang="en-GB" sz="1200" b="1" kern="1200" dirty="0">
                          <a:solidFill>
                            <a:schemeClr val="tx1"/>
                          </a:solidFill>
                          <a:effectLst/>
                          <a:latin typeface="+mn-lt"/>
                          <a:ea typeface="MS PGothic" panose="020B0600070205080204" pitchFamily="34" charset="-128"/>
                          <a:cs typeface="+mn-cs"/>
                        </a:rPr>
                        <a:t>Painting</a:t>
                      </a:r>
                      <a:endParaRPr kumimoji="0" lang="en-GB" sz="1200" b="0" i="0" u="none" strike="noStrike" kern="1200" cap="none" normalizeH="0" baseline="0" dirty="0">
                        <a:ln>
                          <a:noFill/>
                        </a:ln>
                        <a:solidFill>
                          <a:schemeClr val="tx1"/>
                        </a:solidFill>
                        <a:effectLst/>
                        <a:latin typeface="+mn-lt"/>
                        <a:ea typeface="MS PGothic" panose="020B0600070205080204" pitchFamily="34" charset="-128"/>
                        <a:cs typeface="Times New Roman" panose="02020603050405020304" pitchFamily="18" charset="0"/>
                      </a:endParaRPr>
                    </a:p>
                    <a:p>
                      <a:r>
                        <a:rPr lang="en-GB" sz="1200" kern="1200" dirty="0">
                          <a:solidFill>
                            <a:schemeClr val="tx1"/>
                          </a:solidFill>
                          <a:effectLst/>
                          <a:latin typeface="+mn-lt"/>
                          <a:ea typeface="MS PGothic" panose="020B0600070205080204" pitchFamily="34" charset="-128"/>
                          <a:cs typeface="+mn-cs"/>
                        </a:rPr>
                        <a:t>• Mix colours effectively.</a:t>
                      </a:r>
                    </a:p>
                    <a:p>
                      <a:r>
                        <a:rPr lang="en-GB" sz="1200" kern="1200" dirty="0">
                          <a:solidFill>
                            <a:schemeClr val="tx1"/>
                          </a:solidFill>
                          <a:effectLst/>
                          <a:latin typeface="+mn-lt"/>
                          <a:ea typeface="MS PGothic" panose="020B0600070205080204" pitchFamily="34" charset="-128"/>
                          <a:cs typeface="+mn-cs"/>
                        </a:rPr>
                        <a:t>• Use watercolour paint to produce washes for backgrounds then add detail.</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endParaRPr>
                    </a:p>
                    <a:p>
                      <a:r>
                        <a:rPr lang="en-GB" sz="1200" b="1" kern="1200" dirty="0">
                          <a:solidFill>
                            <a:schemeClr val="tx1"/>
                          </a:solidFill>
                          <a:effectLst/>
                          <a:latin typeface="+mn-lt"/>
                          <a:ea typeface="MS PGothic" panose="020B0600070205080204" pitchFamily="34" charset="-128"/>
                          <a:cs typeface="+mn-cs"/>
                        </a:rPr>
                        <a:t>Sculpture</a:t>
                      </a:r>
                      <a:br>
                        <a:rPr lang="en-GB" sz="1200" kern="1200" dirty="0">
                          <a:solidFill>
                            <a:schemeClr val="tx1"/>
                          </a:solidFill>
                          <a:effectLst/>
                          <a:latin typeface="+mn-lt"/>
                          <a:ea typeface="MS PGothic" panose="020B0600070205080204" pitchFamily="34" charset="-128"/>
                          <a:cs typeface="+mn-cs"/>
                        </a:rPr>
                      </a:br>
                      <a:r>
                        <a:rPr lang="en-GB" sz="1200" kern="1200" dirty="0">
                          <a:solidFill>
                            <a:schemeClr val="tx1"/>
                          </a:solidFill>
                          <a:effectLst/>
                          <a:latin typeface="+mn-lt"/>
                          <a:ea typeface="MS PGothic" panose="020B0600070205080204" pitchFamily="34" charset="-128"/>
                          <a:cs typeface="+mn-cs"/>
                        </a:rPr>
                        <a:t>• Use clay and other mouldable materials.</a:t>
                      </a:r>
                    </a:p>
                    <a:p>
                      <a:r>
                        <a:rPr lang="en-GB" sz="1200" kern="1200" dirty="0">
                          <a:solidFill>
                            <a:schemeClr val="tx1"/>
                          </a:solidFill>
                          <a:effectLst/>
                          <a:latin typeface="+mn-lt"/>
                          <a:ea typeface="MS PGothic" panose="020B0600070205080204" pitchFamily="34" charset="-128"/>
                          <a:cs typeface="+mn-cs"/>
                        </a:rPr>
                        <a:t>• Use different </a:t>
                      </a:r>
                      <a:r>
                        <a:rPr lang="en-GB" sz="1200" kern="1200" dirty="0" err="1">
                          <a:solidFill>
                            <a:schemeClr val="tx1"/>
                          </a:solidFill>
                          <a:effectLst/>
                          <a:latin typeface="+mn-lt"/>
                          <a:ea typeface="MS PGothic" panose="020B0600070205080204" pitchFamily="34" charset="-128"/>
                          <a:cs typeface="+mn-cs"/>
                        </a:rPr>
                        <a:t>hardnesses</a:t>
                      </a:r>
                      <a:r>
                        <a:rPr lang="en-GB" sz="1200" kern="1200" dirty="0">
                          <a:solidFill>
                            <a:schemeClr val="tx1"/>
                          </a:solidFill>
                          <a:effectLst/>
                          <a:latin typeface="+mn-lt"/>
                          <a:ea typeface="MS PGothic" panose="020B0600070205080204" pitchFamily="34" charset="-128"/>
                          <a:cs typeface="+mn-cs"/>
                        </a:rPr>
                        <a:t> of pencils to show line, tone and texture.</a:t>
                      </a:r>
                    </a:p>
                    <a:p>
                      <a:r>
                        <a:rPr lang="en-GB" sz="1200" kern="1200" dirty="0">
                          <a:solidFill>
                            <a:schemeClr val="tx1"/>
                          </a:solidFill>
                          <a:effectLst/>
                          <a:latin typeface="+mn-lt"/>
                          <a:ea typeface="MS PGothic" panose="020B0600070205080204" pitchFamily="34" charset="-128"/>
                          <a:cs typeface="+mn-cs"/>
                        </a:rPr>
                        <a:t>• Sketch lightly (no need to use a rubber to correct mistakes).</a:t>
                      </a:r>
                    </a:p>
                    <a:p>
                      <a:r>
                        <a:rPr lang="en-GB" sz="1200" kern="1200" dirty="0">
                          <a:solidFill>
                            <a:schemeClr val="tx1"/>
                          </a:solidFill>
                          <a:effectLst/>
                          <a:latin typeface="+mn-lt"/>
                          <a:ea typeface="MS PGothic" panose="020B0600070205080204" pitchFamily="34" charset="-128"/>
                          <a:cs typeface="+mn-cs"/>
                        </a:rPr>
                        <a:t>• Use shading to show light and shadow.</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Include texture that conveys feelings,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expression or movement.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Add materials to provide interesting detail.</a:t>
                      </a:r>
                    </a:p>
                    <a:p>
                      <a:r>
                        <a:rPr lang="en-GB" sz="1200" kern="1200" dirty="0">
                          <a:solidFill>
                            <a:schemeClr val="tx1"/>
                          </a:solidFill>
                          <a:effectLst/>
                          <a:latin typeface="+mn-lt"/>
                          <a:ea typeface="+mn-ea"/>
                          <a:cs typeface="+mn-cs"/>
                        </a:rPr>
                        <a:t>• Annotate sketches to explain and elaborate ideas.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Replicate some of the techniques used by notable artists. </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lang="en-GB" sz="1200" kern="1200" dirty="0">
                        <a:solidFill>
                          <a:schemeClr val="tx1"/>
                        </a:solidFill>
                        <a:effectLst/>
                        <a:latin typeface="Calibri" panose="020F0502020204030204" pitchFamily="34" charset="0"/>
                        <a:ea typeface="MS PGothic" panose="020B0600070205080204" pitchFamily="34" charset="-128"/>
                        <a:cs typeface="+mn-cs"/>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Explore and begin to create original pieces that are influenced by studies of artists.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19805240"/>
                  </a:ext>
                </a:extLst>
              </a:tr>
            </a:tbl>
          </a:graphicData>
        </a:graphic>
      </p:graphicFrame>
      <p:sp>
        <p:nvSpPr>
          <p:cNvPr id="8" name="Title 1">
            <a:extLst>
              <a:ext uri="{FF2B5EF4-FFF2-40B4-BE49-F238E27FC236}">
                <a16:creationId xmlns:a16="http://schemas.microsoft.com/office/drawing/2014/main" id="{4B06319F-2F14-5C98-FBED-560CDE615093}"/>
              </a:ext>
            </a:extLst>
          </p:cNvPr>
          <p:cNvSpPr>
            <a:spLocks noGrp="1"/>
          </p:cNvSpPr>
          <p:nvPr>
            <p:ph type="title"/>
          </p:nvPr>
        </p:nvSpPr>
        <p:spPr>
          <a:xfrm>
            <a:off x="259395" y="194037"/>
            <a:ext cx="8626569" cy="624720"/>
          </a:xfrm>
          <a:solidFill>
            <a:srgbClr val="FF0000">
              <a:alpha val="74118"/>
            </a:srgb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BFF6CF5-4CF9-C2D4-C784-FFDB32BA6813}"/>
              </a:ext>
            </a:extLst>
          </p:cNvPr>
          <p:cNvGraphicFramePr>
            <a:graphicFrameLocks noGrp="1"/>
          </p:cNvGraphicFramePr>
          <p:nvPr>
            <p:ph idx="1"/>
            <p:extLst/>
          </p:nvPr>
        </p:nvGraphicFramePr>
        <p:xfrm>
          <a:off x="159133" y="1157681"/>
          <a:ext cx="8825734" cy="4310521"/>
        </p:xfrm>
        <a:graphic>
          <a:graphicData uri="http://schemas.openxmlformats.org/drawingml/2006/table">
            <a:tbl>
              <a:tblPr/>
              <a:tblGrid>
                <a:gridCol w="3644771">
                  <a:extLst>
                    <a:ext uri="{9D8B030D-6E8A-4147-A177-3AD203B41FA5}">
                      <a16:colId xmlns:a16="http://schemas.microsoft.com/office/drawing/2014/main" val="1708824382"/>
                    </a:ext>
                  </a:extLst>
                </a:gridCol>
                <a:gridCol w="2511552">
                  <a:extLst>
                    <a:ext uri="{9D8B030D-6E8A-4147-A177-3AD203B41FA5}">
                      <a16:colId xmlns:a16="http://schemas.microsoft.com/office/drawing/2014/main" val="3245300809"/>
                    </a:ext>
                  </a:extLst>
                </a:gridCol>
                <a:gridCol w="1267968">
                  <a:extLst>
                    <a:ext uri="{9D8B030D-6E8A-4147-A177-3AD203B41FA5}">
                      <a16:colId xmlns:a16="http://schemas.microsoft.com/office/drawing/2014/main" val="1859629020"/>
                    </a:ext>
                  </a:extLst>
                </a:gridCol>
                <a:gridCol w="1401443">
                  <a:extLst>
                    <a:ext uri="{9D8B030D-6E8A-4147-A177-3AD203B41FA5}">
                      <a16:colId xmlns:a16="http://schemas.microsoft.com/office/drawing/2014/main" val="3123478278"/>
                    </a:ext>
                  </a:extLst>
                </a:gridCol>
              </a:tblGrid>
              <a:tr h="41602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Music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713844407"/>
                  </a:ext>
                </a:extLst>
              </a:tr>
              <a:tr h="37275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Musicianship and Performing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Composing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Appraising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Singing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3254026563"/>
                  </a:ext>
                </a:extLst>
              </a:tr>
              <a:tr h="336342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Pulse &amp;Rhythm </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Find and maintain the pulse of a piece of music using body percussion and instruments, responding to changes in tempo (speed.)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Understand the difference between pulse and rhythm.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Apply word chants to rhythms, understanding how to link each syllable to one musical note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Identify patterns of one and two sounds per beat plus rests (i.e. </a:t>
                      </a:r>
                      <a:r>
                        <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rPr>
                        <a:t>crotchets/paired quavers/rests)</a:t>
                      </a: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and use rhythm names (walk/jogging/rest.)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Play simple ostinato parts (repeating rhythms) on percussion instruments to accompany music and songs.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Pitch</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Play simple melodic patterns using a small number of notes, following dot notation.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Use listening skills to correctly order phrases using dot notation, showing different arrangements of notes.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Reading Notation </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Recognise the symbols for crotchets, quavers and crotchet rests.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Read and clap/tap a 4 beat pattern (e.g. from a flashcard) that contains crotchets, quavers and crotchet rests.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Use dot notation to show higher or lower pitch with greater confidence.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Performing</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Rehearse and perform with others, beginning to show an awareness of the audience.</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9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Calibri" panose="020F0502020204030204" pitchFamily="34" charset="0"/>
                          <a:ea typeface="MS PGothic" panose="020B0600070205080204" pitchFamily="34" charset="-128"/>
                          <a:cs typeface="+mn-cs"/>
                        </a:rPr>
                        <a:t>• Improvise (using voices and tuned/untuned instruments), inventing short ‘on-the-spot’ responses and using a given note-range (where appropriate).</a:t>
                      </a:r>
                    </a:p>
                    <a:p>
                      <a:r>
                        <a:rPr lang="en-GB" sz="900" kern="1200" dirty="0">
                          <a:solidFill>
                            <a:schemeClr val="tx1"/>
                          </a:solidFill>
                          <a:effectLst/>
                          <a:latin typeface="Calibri" panose="020F0502020204030204" pitchFamily="34" charset="0"/>
                          <a:ea typeface="MS PGothic" panose="020B0600070205080204" pitchFamily="34" charset="-128"/>
                          <a:cs typeface="+mn-cs"/>
                        </a:rPr>
                        <a:t>• Compose in response to different stimuli, e.g. stories, images and musical sources, thoughtfully using the inter-related dimensions of music to create specific effects and atmospheres, and record using standard and graphic notation.</a:t>
                      </a:r>
                    </a:p>
                    <a:p>
                      <a:r>
                        <a:rPr lang="en-GB" sz="900" kern="1200" dirty="0">
                          <a:solidFill>
                            <a:schemeClr val="tx1"/>
                          </a:solidFill>
                          <a:effectLst/>
                          <a:latin typeface="Calibri" panose="020F0502020204030204" pitchFamily="34" charset="0"/>
                          <a:ea typeface="MS PGothic" panose="020B0600070205080204" pitchFamily="34" charset="-128"/>
                          <a:cs typeface="+mn-cs"/>
                        </a:rPr>
                        <a:t>• Structure musical ideas to create music that has a beginning, middle and end.</a:t>
                      </a:r>
                    </a:p>
                    <a:p>
                      <a:r>
                        <a:rPr lang="en-GB" sz="900" kern="1200" dirty="0">
                          <a:solidFill>
                            <a:schemeClr val="tx1"/>
                          </a:solidFill>
                          <a:effectLst/>
                          <a:latin typeface="Calibri" panose="020F0502020204030204" pitchFamily="34" charset="0"/>
                          <a:ea typeface="MS PGothic" panose="020B0600070205080204" pitchFamily="34" charset="-128"/>
                          <a:cs typeface="+mn-cs"/>
                        </a:rPr>
                        <a:t>• Begin to compose simple rhythmic patterns and song accompaniments on untuned percussion using crotchets (walk), paired quavers (jogging), minims (stride) and crotchet rests. </a:t>
                      </a:r>
                    </a:p>
                    <a:p>
                      <a:r>
                        <a:rPr lang="en-GB" sz="900" kern="1200" dirty="0">
                          <a:solidFill>
                            <a:schemeClr val="tx1"/>
                          </a:solidFill>
                          <a:effectLst/>
                          <a:latin typeface="Calibri" panose="020F0502020204030204" pitchFamily="34" charset="0"/>
                          <a:ea typeface="MS PGothic" panose="020B0600070205080204" pitchFamily="34" charset="-128"/>
                          <a:cs typeface="+mn-cs"/>
                        </a:rPr>
                        <a:t>• Combine known rhythmic notation with letter names to create rising and falling phrases using just three notes. </a:t>
                      </a:r>
                    </a:p>
                    <a:p>
                      <a:r>
                        <a:rPr lang="en-GB" sz="900" kern="1200" dirty="0">
                          <a:solidFill>
                            <a:schemeClr val="tx1"/>
                          </a:solidFill>
                          <a:effectLst/>
                          <a:latin typeface="Calibri" panose="020F0502020204030204" pitchFamily="34" charset="0"/>
                          <a:ea typeface="MS PGothic" panose="020B0600070205080204" pitchFamily="34" charset="-128"/>
                          <a:cs typeface="+mn-cs"/>
                        </a:rPr>
                        <a:t>• Explore and develop using Music Technology (where available) to capture, change and combine sounds.</a:t>
                      </a:r>
                      <a:r>
                        <a:rPr lang="en-GB" sz="900" dirty="0">
                          <a:effectLst/>
                        </a:rPr>
                        <a:t> </a:t>
                      </a:r>
                      <a:endParaRPr kumimoji="0" lang="en-GB" altLang="en-US" sz="9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endParaRPr>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Calibri" panose="020F0502020204030204" pitchFamily="34" charset="0"/>
                          <a:ea typeface="MS PGothic" panose="020B0600070205080204" pitchFamily="34" charset="-128"/>
                          <a:cs typeface="+mn-cs"/>
                        </a:rPr>
                        <a:t>Listen with increasing concentration and recognise how the inter-related dimensions of music can be used to create different moods and effects.</a:t>
                      </a:r>
                    </a:p>
                    <a:p>
                      <a:r>
                        <a:rPr lang="en-GB" sz="900" kern="1200" dirty="0">
                          <a:solidFill>
                            <a:schemeClr val="tx1"/>
                          </a:solidFill>
                          <a:effectLst/>
                          <a:latin typeface="Calibri" panose="020F0502020204030204" pitchFamily="34" charset="0"/>
                          <a:ea typeface="MS PGothic" panose="020B0600070205080204" pitchFamily="34" charset="-128"/>
                          <a:cs typeface="+mn-cs"/>
                        </a:rPr>
                        <a:t>• Appreciate and understand a growing range of live and recorded music drawn from different traditions and historical periods and from great composers and musicians.</a:t>
                      </a:r>
                    </a:p>
                    <a:p>
                      <a:r>
                        <a:rPr lang="en-GB" sz="900" kern="1200" dirty="0">
                          <a:solidFill>
                            <a:schemeClr val="tx1"/>
                          </a:solidFill>
                          <a:effectLst/>
                          <a:latin typeface="Calibri" panose="020F0502020204030204" pitchFamily="34" charset="0"/>
                          <a:ea typeface="MS PGothic" panose="020B0600070205080204" pitchFamily="34" charset="-128"/>
                          <a:cs typeface="+mn-cs"/>
                        </a:rPr>
                        <a:t>• Recognise the different instrumental families when watching musical performances and begin to recognise the sounds they make.</a:t>
                      </a:r>
                      <a:r>
                        <a:rPr lang="en-GB" sz="900" dirty="0">
                          <a:effectLst/>
                        </a:rPr>
                        <a:t> </a:t>
                      </a:r>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Calibri" panose="020F0502020204030204" pitchFamily="34" charset="0"/>
                          <a:ea typeface="MS PGothic" panose="020B0600070205080204" pitchFamily="34" charset="-128"/>
                          <a:cs typeface="+mn-cs"/>
                        </a:rPr>
                        <a:t>Sing a widening range of unison songs of varying styles and structures, tunefully and with expression. </a:t>
                      </a:r>
                    </a:p>
                    <a:p>
                      <a:r>
                        <a:rPr lang="en-GB" sz="900" kern="1200" dirty="0">
                          <a:solidFill>
                            <a:schemeClr val="tx1"/>
                          </a:solidFill>
                          <a:effectLst/>
                          <a:latin typeface="Calibri" panose="020F0502020204030204" pitchFamily="34" charset="0"/>
                          <a:ea typeface="MS PGothic" panose="020B0600070205080204" pitchFamily="34" charset="-128"/>
                          <a:cs typeface="+mn-cs"/>
                        </a:rPr>
                        <a:t>• Perform actions and body percussion confidently and in time to a range of action songs </a:t>
                      </a:r>
                    </a:p>
                    <a:p>
                      <a:r>
                        <a:rPr lang="en-GB" sz="900" kern="1200" dirty="0">
                          <a:solidFill>
                            <a:schemeClr val="tx1"/>
                          </a:solidFill>
                          <a:effectLst/>
                          <a:latin typeface="Calibri" panose="020F0502020204030204" pitchFamily="34" charset="0"/>
                          <a:ea typeface="MS PGothic" panose="020B0600070205080204" pitchFamily="34" charset="-128"/>
                          <a:cs typeface="+mn-cs"/>
                        </a:rPr>
                        <a:t>• Experience singing canons, simple rounds and other partner songs.</a:t>
                      </a:r>
                    </a:p>
                    <a:p>
                      <a:r>
                        <a:rPr lang="en-GB" sz="900" kern="1200" dirty="0">
                          <a:solidFill>
                            <a:schemeClr val="tx1"/>
                          </a:solidFill>
                          <a:effectLst/>
                          <a:latin typeface="Calibri" panose="020F0502020204030204" pitchFamily="34" charset="0"/>
                          <a:ea typeface="MS PGothic" panose="020B0600070205080204" pitchFamily="34" charset="-128"/>
                          <a:cs typeface="+mn-cs"/>
                        </a:rPr>
                        <a:t>• Show control of dynamics and tempo when singing and playing, following physical and written symbols: dynamics – p f (loud/soft); tempo – allegro, adagio (fast/slow)</a:t>
                      </a:r>
                      <a:r>
                        <a:rPr lang="en-GB" sz="900" dirty="0">
                          <a:effectLst/>
                        </a:rPr>
                        <a:t> </a:t>
                      </a:r>
                      <a:endParaRPr lang="en-GB" sz="900" kern="1200" dirty="0">
                        <a:solidFill>
                          <a:schemeClr val="tx1"/>
                        </a:solidFill>
                        <a:effectLst/>
                        <a:latin typeface="+mn-lt"/>
                        <a:ea typeface="MS PGothic" panose="020B0600070205080204" pitchFamily="34" charset="-128"/>
                        <a:cs typeface="+mn-cs"/>
                      </a:endParaRPr>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2441852"/>
                  </a:ext>
                </a:extLst>
              </a:tr>
            </a:tbl>
          </a:graphicData>
        </a:graphic>
      </p:graphicFrame>
      <p:sp>
        <p:nvSpPr>
          <p:cNvPr id="8" name="Title 1">
            <a:extLst>
              <a:ext uri="{FF2B5EF4-FFF2-40B4-BE49-F238E27FC236}">
                <a16:creationId xmlns:a16="http://schemas.microsoft.com/office/drawing/2014/main" id="{AA889202-A46C-B563-F3F0-6D3E3F4BBD8E}"/>
              </a:ext>
            </a:extLst>
          </p:cNvPr>
          <p:cNvSpPr>
            <a:spLocks noGrp="1"/>
          </p:cNvSpPr>
          <p:nvPr>
            <p:ph type="title"/>
          </p:nvPr>
        </p:nvSpPr>
        <p:spPr>
          <a:xfrm>
            <a:off x="258715" y="171450"/>
            <a:ext cx="8626569" cy="624720"/>
          </a:xfrm>
          <a:solidFill>
            <a:schemeClr val="accent6">
              <a:lumMod val="20000"/>
              <a:lumOff val="8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259395" y="976295"/>
          <a:ext cx="8363099" cy="4734305"/>
        </p:xfrm>
        <a:graphic>
          <a:graphicData uri="http://schemas.openxmlformats.org/drawingml/2006/table">
            <a:tbl>
              <a:tblPr/>
              <a:tblGrid>
                <a:gridCol w="3922461">
                  <a:extLst>
                    <a:ext uri="{9D8B030D-6E8A-4147-A177-3AD203B41FA5}">
                      <a16:colId xmlns:a16="http://schemas.microsoft.com/office/drawing/2014/main" val="1003302530"/>
                    </a:ext>
                  </a:extLst>
                </a:gridCol>
                <a:gridCol w="2389632">
                  <a:extLst>
                    <a:ext uri="{9D8B030D-6E8A-4147-A177-3AD203B41FA5}">
                      <a16:colId xmlns:a16="http://schemas.microsoft.com/office/drawing/2014/main" val="478540876"/>
                    </a:ext>
                  </a:extLst>
                </a:gridCol>
                <a:gridCol w="2051006">
                  <a:extLst>
                    <a:ext uri="{9D8B030D-6E8A-4147-A177-3AD203B41FA5}">
                      <a16:colId xmlns:a16="http://schemas.microsoft.com/office/drawing/2014/main" val="1426055967"/>
                    </a:ext>
                  </a:extLst>
                </a:gridCol>
              </a:tblGrid>
              <a:tr h="39582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Design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533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Skills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Designing, Making and Evaluating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496808766"/>
                  </a:ext>
                </a:extLst>
              </a:tr>
              <a:tr h="3855976">
                <a:tc>
                  <a:txBody>
                    <a:bodyPr/>
                    <a:lstStyle/>
                    <a:p>
                      <a:r>
                        <a:rPr lang="en-GB" sz="1400" b="1" kern="1200" dirty="0">
                          <a:solidFill>
                            <a:schemeClr val="tx1"/>
                          </a:solidFill>
                          <a:effectLst/>
                          <a:latin typeface="+mn-lt"/>
                          <a:ea typeface="+mn-ea"/>
                          <a:cs typeface="+mn-cs"/>
                        </a:rPr>
                        <a:t>Food</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Prepare ingredients hygienically using appropriate utensils.</a:t>
                      </a:r>
                    </a:p>
                    <a:p>
                      <a:r>
                        <a:rPr lang="en-GB" sz="1400" kern="1200" dirty="0">
                          <a:solidFill>
                            <a:schemeClr val="tx1"/>
                          </a:solidFill>
                          <a:effectLst/>
                          <a:latin typeface="+mn-lt"/>
                          <a:ea typeface="+mn-ea"/>
                          <a:cs typeface="+mn-cs"/>
                        </a:rPr>
                        <a:t>• Cook ingredients using an oven with support</a:t>
                      </a:r>
                    </a:p>
                    <a:p>
                      <a:endParaRPr lang="en-GB" sz="1400" kern="1200" dirty="0">
                        <a:solidFill>
                          <a:schemeClr val="tx1"/>
                        </a:solidFill>
                        <a:effectLst/>
                        <a:latin typeface="+mn-lt"/>
                        <a:ea typeface="+mn-ea"/>
                        <a:cs typeface="+mn-cs"/>
                      </a:endParaRPr>
                    </a:p>
                    <a:p>
                      <a:r>
                        <a:rPr lang="en-GB" sz="1400" b="1" kern="1200" dirty="0">
                          <a:solidFill>
                            <a:schemeClr val="tx1"/>
                          </a:solidFill>
                          <a:effectLst/>
                          <a:latin typeface="+mn-lt"/>
                          <a:ea typeface="+mn-ea"/>
                          <a:cs typeface="+mn-cs"/>
                        </a:rPr>
                        <a:t>Construction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tx1"/>
                          </a:solidFill>
                          <a:effectLst/>
                          <a:latin typeface="+mn-lt"/>
                          <a:ea typeface="+mn-ea"/>
                          <a:cs typeface="+mn-cs"/>
                        </a:rPr>
                        <a:t>  Choose suitable techniques and equipment safely  to construct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tx1"/>
                          </a:solidFill>
                          <a:effectLst/>
                          <a:latin typeface="+mn-lt"/>
                          <a:ea typeface="+mn-ea"/>
                          <a:cs typeface="+mn-cs"/>
                        </a:rPr>
                        <a:t>  Create sturdy structures through secure joints.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tx1"/>
                          </a:solidFill>
                          <a:effectLst/>
                          <a:latin typeface="+mn-lt"/>
                          <a:ea typeface="+mn-ea"/>
                          <a:cs typeface="+mn-cs"/>
                        </a:rPr>
                        <a:t> Strengthen materials using suitable techniques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400" kern="1200" dirty="0">
                        <a:solidFill>
                          <a:schemeClr val="tx1"/>
                        </a:solidFill>
                        <a:effectLst/>
                        <a:latin typeface="+mn-lt"/>
                        <a:ea typeface="+mn-ea"/>
                        <a:cs typeface="+mn-cs"/>
                      </a:endParaRPr>
                    </a:p>
                    <a:p>
                      <a:r>
                        <a:rPr lang="en-GB" sz="1400" b="1" kern="1200" dirty="0">
                          <a:solidFill>
                            <a:schemeClr val="tx1"/>
                          </a:solidFill>
                          <a:effectLst/>
                          <a:latin typeface="+mn-lt"/>
                          <a:ea typeface="+mn-ea"/>
                          <a:cs typeface="+mn-cs"/>
                        </a:rPr>
                        <a:t>Mechanics/Pneumatics</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Use scientific knowledge of the transference of forces to choose appropriate mechanisms for a product </a:t>
                      </a:r>
                    </a:p>
                    <a:p>
                      <a:r>
                        <a:rPr lang="en-GB" sz="1400" kern="1200" dirty="0">
                          <a:solidFill>
                            <a:schemeClr val="tx1"/>
                          </a:solidFill>
                          <a:effectLst/>
                          <a:latin typeface="+mn-lt"/>
                          <a:ea typeface="+mn-ea"/>
                          <a:cs typeface="+mn-cs"/>
                        </a:rPr>
                        <a:t>• Choose suitable techniques to repair items.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just">
                        <a:buFont typeface="Arial" panose="020B0604020202020204" pitchFamily="34" charset="0"/>
                        <a:buChar char="•"/>
                      </a:pPr>
                      <a:r>
                        <a:rPr lang="en-GB" sz="1400" kern="1200" dirty="0">
                          <a:solidFill>
                            <a:schemeClr val="tx1"/>
                          </a:solidFill>
                          <a:effectLst/>
                          <a:latin typeface="Calibri" panose="020F0502020204030204" pitchFamily="34" charset="0"/>
                          <a:ea typeface="MS PGothic" panose="020B0600070205080204" pitchFamily="34" charset="-128"/>
                          <a:cs typeface="+mn-cs"/>
                        </a:rPr>
                        <a:t>Make products by carefully selecting materials</a:t>
                      </a:r>
                    </a:p>
                    <a:p>
                      <a:pPr algn="just"/>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pPr algn="just"/>
                      <a:r>
                        <a:rPr lang="en-GB" sz="1400" kern="1200" dirty="0">
                          <a:solidFill>
                            <a:schemeClr val="tx1"/>
                          </a:solidFill>
                          <a:effectLst/>
                          <a:latin typeface="Calibri" panose="020F0502020204030204" pitchFamily="34" charset="0"/>
                          <a:ea typeface="MS PGothic" panose="020B0600070205080204" pitchFamily="34" charset="-128"/>
                          <a:cs typeface="+mn-cs"/>
                        </a:rPr>
                        <a:t>• Use software to design and represent product designs. </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Improve upon existing designs, giving reasons for choices</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Identify some of the great designers in all of the areas of study (including pioneers in horticultural techniques) to generate ideas for designs</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4">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521505" y="976295"/>
          <a:ext cx="8100989" cy="4843480"/>
        </p:xfrm>
        <a:graphic>
          <a:graphicData uri="http://schemas.openxmlformats.org/drawingml/2006/table">
            <a:tbl>
              <a:tblPr/>
              <a:tblGrid>
                <a:gridCol w="1867370">
                  <a:extLst>
                    <a:ext uri="{9D8B030D-6E8A-4147-A177-3AD203B41FA5}">
                      <a16:colId xmlns:a16="http://schemas.microsoft.com/office/drawing/2014/main" val="1003302530"/>
                    </a:ext>
                  </a:extLst>
                </a:gridCol>
                <a:gridCol w="1943422">
                  <a:extLst>
                    <a:ext uri="{9D8B030D-6E8A-4147-A177-3AD203B41FA5}">
                      <a16:colId xmlns:a16="http://schemas.microsoft.com/office/drawing/2014/main" val="478540876"/>
                    </a:ext>
                  </a:extLst>
                </a:gridCol>
                <a:gridCol w="2077873">
                  <a:extLst>
                    <a:ext uri="{9D8B030D-6E8A-4147-A177-3AD203B41FA5}">
                      <a16:colId xmlns:a16="http://schemas.microsoft.com/office/drawing/2014/main" val="1426055967"/>
                    </a:ext>
                  </a:extLst>
                </a:gridCol>
                <a:gridCol w="2212324">
                  <a:extLst>
                    <a:ext uri="{9D8B030D-6E8A-4147-A177-3AD203B41FA5}">
                      <a16:colId xmlns:a16="http://schemas.microsoft.com/office/drawing/2014/main" val="779650668"/>
                    </a:ext>
                  </a:extLst>
                </a:gridCol>
              </a:tblGrid>
              <a:tr h="42125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French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Reading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Speaking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Culture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extLst>
                  <a:ext uri="{0D108BD9-81ED-4DB2-BD59-A6C34878D82A}">
                    <a16:rowId xmlns:a16="http://schemas.microsoft.com/office/drawing/2014/main" val="3496808766"/>
                  </a:ext>
                </a:extLst>
              </a:tr>
              <a:tr h="4103709">
                <a:tc>
                  <a:txBody>
                    <a:bodyPr/>
                    <a:lstStyle/>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Read short phrases and sentences independently.</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Use a translation dictionary or glossary to look up new words.</a:t>
                      </a:r>
                      <a:endParaRPr lang="en-GB" sz="1800" dirty="0">
                        <a:effectLst/>
                        <a:latin typeface="Times New Roman" panose="02020603050405020304" pitchFamily="18" charset="0"/>
                        <a:ea typeface="Times New Roman" panose="02020603050405020304" pitchFamily="18" charset="0"/>
                      </a:endParaRP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Write a short sentence using familiar expressions.</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Express personal preferences.</a:t>
                      </a:r>
                      <a:endParaRPr lang="en-GB" sz="1800" dirty="0">
                        <a:effectLst/>
                        <a:latin typeface="Times New Roman" panose="02020603050405020304" pitchFamily="18" charset="0"/>
                        <a:ea typeface="Times New Roman" panose="02020603050405020304" pitchFamily="18" charset="0"/>
                      </a:endParaRP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Ask and answer simple questions </a:t>
                      </a: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Take part in simple role play </a:t>
                      </a: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Demonstrate a growing vocabulary.</a:t>
                      </a:r>
                      <a:endParaRPr lang="en-GB" sz="1800" dirty="0">
                        <a:effectLst/>
                        <a:latin typeface="Times New Roman" panose="02020603050405020304" pitchFamily="18" charset="0"/>
                        <a:ea typeface="Times New Roman" panose="02020603050405020304" pitchFamily="18" charset="0"/>
                      </a:endParaRPr>
                    </a:p>
                    <a:p>
                      <a:endParaRPr lang="en-GB"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GB" sz="1400" dirty="0">
                          <a:solidFill>
                            <a:srgbClr val="222222"/>
                          </a:solidFill>
                          <a:effectLst/>
                          <a:latin typeface="Calibri" panose="020F0502020204030204" pitchFamily="34" charset="0"/>
                          <a:ea typeface="Times New Roman" panose="02020603050405020304" pitchFamily="18" charset="0"/>
                        </a:rPr>
                        <a:t>• Describe with some interesting details about France.</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GB" sz="1400" dirty="0">
                          <a:solidFill>
                            <a:srgbClr val="222222"/>
                          </a:solidFill>
                          <a:effectLst/>
                          <a:latin typeface="Calibri" panose="020F0502020204030204" pitchFamily="34" charset="0"/>
                          <a:ea typeface="Times New Roman" panose="02020603050405020304" pitchFamily="18" charset="0"/>
                        </a:rPr>
                        <a:t>• Describe French cultural celebrations such as Christmas and Easter. </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endParaRPr lang="en-GB" sz="1400" dirty="0">
                        <a:effectLst/>
                        <a:latin typeface="Times New Roman" panose="02020603050405020304" pitchFamily="18" charset="0"/>
                        <a:ea typeface="Times New Roman" panose="02020603050405020304" pitchFamily="18" charset="0"/>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0917" name="Slide Number Placeholder 2">
            <a:extLst>
              <a:ext uri="{FF2B5EF4-FFF2-40B4-BE49-F238E27FC236}">
                <a16:creationId xmlns:a16="http://schemas.microsoft.com/office/drawing/2014/main" id="{AB749C08-A4EC-1900-2596-BE632F54E1C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25B71F1-157E-47C1-A7AB-76C539895E80}" type="slidenum">
              <a:rPr lang="en-GB" altLang="en-US" smtClean="0"/>
              <a:pPr/>
              <a:t>59</a:t>
            </a:fld>
            <a:endParaRPr lang="en-GB" altLang="en-US" dirty="0"/>
          </a:p>
        </p:txBody>
      </p:sp>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8715" y="171450"/>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a:t>
            </a:r>
            <a:r>
              <a:rPr lang="en-GB" sz="3200" b="1" dirty="0">
                <a:latin typeface="Century Gothic" panose="020B0502020202020204" pitchFamily="34" charset="0"/>
              </a:rPr>
              <a:t>3</a:t>
            </a:r>
            <a:r>
              <a:rPr lang="en-GB" sz="3019" b="1" dirty="0">
                <a:latin typeface="Century Gothic" panose="020B0502020202020204" pitchFamily="34" charset="0"/>
              </a:rPr>
              <a:t>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06260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4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18314"/>
          <a:ext cx="8109138" cy="4388838"/>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301147">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Organisational</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2189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400" kern="1200" dirty="0">
                          <a:solidFill>
                            <a:schemeClr val="tx1"/>
                          </a:solidFill>
                          <a:effectLst/>
                          <a:latin typeface="Calibri" panose="020F0502020204030204" pitchFamily="34" charset="0"/>
                          <a:ea typeface="MS PGothic" panose="020B0600070205080204" pitchFamily="34" charset="-128"/>
                          <a:cs typeface="+mn-cs"/>
                        </a:rPr>
                        <a:t>Use techniques used by authors to create characters and settings.</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a:t>
                      </a:r>
                      <a:r>
                        <a:rPr lang="en-GB" sz="1400" kern="1200" dirty="0">
                          <a:solidFill>
                            <a:schemeClr val="tx1"/>
                          </a:solidFill>
                          <a:effectLst/>
                          <a:latin typeface="Calibri" panose="020F0502020204030204" pitchFamily="34" charset="0"/>
                          <a:ea typeface="MS PGothic" panose="020B0600070205080204" pitchFamily="34" charset="-128"/>
                          <a:cs typeface="+mn-cs"/>
                        </a:rPr>
                        <a:t>Compose and rehearse sentences orally.</a:t>
                      </a:r>
                    </a:p>
                    <a:p>
                      <a:pPr marL="171450" marR="0" lvl="0" indent="-171450" algn="l" defTabSz="914400" rtl="0" eaLnBrk="1" fontAlgn="auto" latinLnBrk="0" hangingPunct="1">
                        <a:lnSpc>
                          <a:spcPct val="100000"/>
                        </a:lnSpc>
                        <a:spcBef>
                          <a:spcPct val="20000"/>
                        </a:spcBef>
                        <a:spcAft>
                          <a:spcPts val="0"/>
                        </a:spcAft>
                        <a:buClrTx/>
                        <a:buSzTx/>
                        <a:buFontTx/>
                        <a:buChar char="-"/>
                        <a:tabLst/>
                        <a:defRPr/>
                      </a:pPr>
                      <a:r>
                        <a:rPr lang="en-GB" sz="1400" kern="1200" dirty="0">
                          <a:solidFill>
                            <a:schemeClr val="tx1"/>
                          </a:solidFill>
                          <a:effectLst/>
                          <a:latin typeface="Calibri" panose="020F0502020204030204" pitchFamily="34" charset="0"/>
                          <a:ea typeface="MS PGothic" panose="020B0600070205080204" pitchFamily="34" charset="-128"/>
                          <a:cs typeface="+mn-cs"/>
                        </a:rPr>
                        <a:t>Use organisational devices such as headings and sub headings.</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 Organise paragraphs around a theme.</a:t>
                      </a:r>
                    </a:p>
                    <a:p>
                      <a:pPr marL="0" lvl="0" indent="0">
                        <a:buFontTx/>
                        <a:buNone/>
                      </a:pPr>
                      <a:r>
                        <a:rPr lang="en-GB" sz="1400" kern="1200" dirty="0">
                          <a:solidFill>
                            <a:schemeClr val="tx1"/>
                          </a:solidFill>
                          <a:effectLst/>
                          <a:latin typeface="Calibri" panose="020F0502020204030204" pitchFamily="34" charset="0"/>
                          <a:ea typeface="MS PGothic" panose="020B0600070205080204" pitchFamily="34" charset="-128"/>
                          <a:cs typeface="+mn-cs"/>
                        </a:rPr>
                        <a:t>- Sequence paragraphs.</a:t>
                      </a:r>
                    </a:p>
                    <a:p>
                      <a:r>
                        <a:rPr lang="en-GB" sz="1400" kern="1200" dirty="0">
                          <a:solidFill>
                            <a:schemeClr val="tx1"/>
                          </a:solidFill>
                          <a:effectLst/>
                          <a:latin typeface="Calibri" panose="020F0502020204030204" pitchFamily="34" charset="0"/>
                          <a:ea typeface="MS PGothic" panose="020B0600070205080204" pitchFamily="34" charset="-128"/>
                          <a:cs typeface="+mn-cs"/>
                        </a:rPr>
                        <a:t>- Make handwriting legible by ensuring down strokes of letters are parallel and letters are spaced appropriately.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lvl="0"/>
                      <a:r>
                        <a:rPr lang="en-GB" sz="1400" kern="1200" dirty="0">
                          <a:solidFill>
                            <a:schemeClr val="tx1"/>
                          </a:solidFill>
                          <a:effectLst/>
                          <a:latin typeface="+mn-lt"/>
                          <a:ea typeface="+mn-ea"/>
                          <a:cs typeface="+mn-cs"/>
                        </a:rPr>
                        <a:t>- Use a range of descriptions phrases.</a:t>
                      </a:r>
                    </a:p>
                    <a:p>
                      <a:pPr lvl="0"/>
                      <a:r>
                        <a:rPr lang="en-GB" sz="1400" kern="1200" dirty="0">
                          <a:solidFill>
                            <a:schemeClr val="tx1"/>
                          </a:solidFill>
                          <a:effectLst/>
                          <a:latin typeface="+mn-lt"/>
                          <a:ea typeface="+mn-ea"/>
                          <a:cs typeface="+mn-cs"/>
                        </a:rPr>
                        <a:t>- Use organisational devices such as headings and sub headings.</a:t>
                      </a:r>
                    </a:p>
                    <a:p>
                      <a:pPr lvl="0"/>
                      <a:r>
                        <a:rPr lang="en-GB" sz="1400" kern="1200" dirty="0">
                          <a:solidFill>
                            <a:schemeClr val="tx1"/>
                          </a:solidFill>
                          <a:effectLst/>
                          <a:latin typeface="+mn-lt"/>
                          <a:ea typeface="+mn-ea"/>
                          <a:cs typeface="+mn-cs"/>
                        </a:rPr>
                        <a:t>- Organise paragraphs around a theme.</a:t>
                      </a:r>
                    </a:p>
                    <a:p>
                      <a:pPr marL="0" lvl="0" indent="0">
                        <a:buFontTx/>
                        <a:buNone/>
                      </a:pPr>
                      <a:r>
                        <a:rPr lang="en-GB" sz="1400" kern="1200" dirty="0">
                          <a:solidFill>
                            <a:schemeClr val="tx1"/>
                          </a:solidFill>
                          <a:effectLst/>
                          <a:latin typeface="+mn-lt"/>
                          <a:ea typeface="+mn-ea"/>
                          <a:cs typeface="+mn-cs"/>
                        </a:rPr>
                        <a:t>- Sequence paragraphs.</a:t>
                      </a:r>
                    </a:p>
                    <a:p>
                      <a:pPr marL="171450" lvl="0" indent="-171450">
                        <a:buFontTx/>
                        <a:buChar char="-"/>
                      </a:pPr>
                      <a:endParaRPr lang="en-GB" sz="1400" kern="1200" dirty="0">
                        <a:solidFill>
                          <a:schemeClr val="tx1"/>
                        </a:solidFill>
                        <a:effectLst/>
                        <a:latin typeface="+mn-lt"/>
                        <a:ea typeface="+mn-ea"/>
                        <a:cs typeface="+mn-cs"/>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lvl="0"/>
                      <a:r>
                        <a:rPr lang="en-GB" sz="1400" kern="1200" dirty="0">
                          <a:solidFill>
                            <a:schemeClr val="tx1"/>
                          </a:solidFill>
                          <a:effectLst/>
                          <a:latin typeface="+mn-lt"/>
                          <a:ea typeface="+mn-ea"/>
                          <a:cs typeface="+mn-cs"/>
                        </a:rPr>
                        <a:t>- Write for a wide range of purposes using the main features identified in reading.</a:t>
                      </a:r>
                    </a:p>
                    <a:p>
                      <a:pPr lvl="0"/>
                      <a:r>
                        <a:rPr lang="en-GB" sz="1400" kern="1200" dirty="0">
                          <a:solidFill>
                            <a:schemeClr val="tx1"/>
                          </a:solidFill>
                          <a:effectLst/>
                          <a:latin typeface="+mn-lt"/>
                          <a:ea typeface="+mn-ea"/>
                          <a:cs typeface="+mn-cs"/>
                        </a:rPr>
                        <a:t>- Use techniques used by authors to create characters and settings.</a:t>
                      </a:r>
                    </a:p>
                    <a:p>
                      <a:pPr lvl="0"/>
                      <a:r>
                        <a:rPr lang="en-GB" sz="1400" kern="1200" dirty="0">
                          <a:solidFill>
                            <a:schemeClr val="tx1"/>
                          </a:solidFill>
                          <a:effectLst/>
                          <a:latin typeface="+mn-lt"/>
                          <a:ea typeface="+mn-ea"/>
                          <a:cs typeface="+mn-cs"/>
                        </a:rPr>
                        <a:t>- Use a range of descriptive phrases.</a:t>
                      </a:r>
                    </a:p>
                    <a:p>
                      <a:pPr lvl="0"/>
                      <a:r>
                        <a:rPr lang="en-GB" sz="1400" kern="1200" dirty="0">
                          <a:solidFill>
                            <a:schemeClr val="tx1"/>
                          </a:solidFill>
                          <a:effectLst/>
                          <a:latin typeface="+mn-lt"/>
                          <a:ea typeface="+mn-ea"/>
                          <a:cs typeface="+mn-cs"/>
                        </a:rPr>
                        <a:t>- Organise paragraphs around a theme.</a:t>
                      </a:r>
                    </a:p>
                    <a:p>
                      <a:pPr lvl="0"/>
                      <a:r>
                        <a:rPr lang="en-GB" sz="1400" kern="1200" dirty="0">
                          <a:solidFill>
                            <a:schemeClr val="tx1"/>
                          </a:solidFill>
                          <a:effectLst/>
                          <a:latin typeface="+mn-lt"/>
                          <a:ea typeface="+mn-ea"/>
                          <a:cs typeface="+mn-cs"/>
                        </a:rPr>
                        <a:t>Sequence paragraphs.</a:t>
                      </a:r>
                    </a:p>
                    <a:p>
                      <a:pPr lvl="0"/>
                      <a:r>
                        <a:rPr lang="en-GB" sz="1400" kern="1200" dirty="0">
                          <a:solidFill>
                            <a:schemeClr val="tx1"/>
                          </a:solidFill>
                          <a:effectLst/>
                          <a:latin typeface="+mn-lt"/>
                          <a:ea typeface="+mn-ea"/>
                          <a:cs typeface="+mn-cs"/>
                        </a:rPr>
                        <a:t>. </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4 English Disciplinary </a:t>
            </a:r>
            <a:r>
              <a:rPr lang="en-GB" sz="3019" b="1" dirty="0" err="1">
                <a:latin typeface="Century Gothic" panose="020B0502020202020204" pitchFamily="34" charset="0"/>
              </a:rPr>
              <a:t>Knowledg</a:t>
            </a:r>
            <a:endParaRPr lang="en-GB" sz="3019" b="1" dirty="0">
              <a:latin typeface="Century Gothic" panose="020B0502020202020204" pitchFamily="34" charset="0"/>
            </a:endParaRP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294569"/>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3494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Sentence Structure and Grammar</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3192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52769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lvl="0" algn="l"/>
                      <a:r>
                        <a:rPr lang="en-GB" sz="1400" kern="1200" dirty="0">
                          <a:solidFill>
                            <a:schemeClr val="tx1"/>
                          </a:solidFill>
                          <a:effectLst/>
                          <a:latin typeface="Calibri" panose="020F0502020204030204" pitchFamily="34" charset="0"/>
                          <a:ea typeface="MS PGothic" panose="020B0600070205080204" pitchFamily="34" charset="-128"/>
                          <a:cs typeface="+mn-cs"/>
                        </a:rPr>
                        <a:t>- Use the perfect form of verbs to mark relationships of time and cause.</a:t>
                      </a:r>
                    </a:p>
                    <a:p>
                      <a:pPr marL="285750" lvl="0" indent="-285750" algn="l">
                        <a:buFontTx/>
                        <a:buChar char="-"/>
                      </a:pPr>
                      <a:r>
                        <a:rPr lang="en-GB" sz="1400" kern="1200" dirty="0">
                          <a:solidFill>
                            <a:schemeClr val="tx1"/>
                          </a:solidFill>
                          <a:effectLst/>
                          <a:latin typeface="Calibri" panose="020F0502020204030204" pitchFamily="34" charset="0"/>
                          <a:ea typeface="MS PGothic" panose="020B0600070205080204" pitchFamily="34" charset="-128"/>
                          <a:cs typeface="+mn-cs"/>
                        </a:rPr>
                        <a:t>Use conjunctions/ connectives that signal time, shift attention, inject suspense and shift the setting.</a:t>
                      </a:r>
                    </a:p>
                    <a:p>
                      <a:pPr marL="285750" lvl="0" indent="-285750" algn="l">
                        <a:buFontTx/>
                        <a:buChar char="-"/>
                      </a:pPr>
                      <a:r>
                        <a:rPr lang="en-GB" sz="1400" kern="1200" dirty="0">
                          <a:solidFill>
                            <a:schemeClr val="tx1"/>
                          </a:solidFill>
                          <a:effectLst/>
                          <a:latin typeface="Calibri" panose="020F0502020204030204" pitchFamily="34" charset="0"/>
                          <a:ea typeface="MS PGothic" panose="020B0600070205080204" pitchFamily="34" charset="-128"/>
                          <a:cs typeface="+mn-cs"/>
                        </a:rPr>
                        <a:t>Apostrophes to show omission and possession</a:t>
                      </a:r>
                    </a:p>
                    <a:p>
                      <a:pPr marL="285750" indent="-285750" algn="l">
                        <a:buFontTx/>
                        <a:buChar char="-"/>
                      </a:pPr>
                      <a:r>
                        <a:rPr lang="en-GB" sz="1400" kern="1200" dirty="0">
                          <a:solidFill>
                            <a:schemeClr val="tx1"/>
                          </a:solidFill>
                          <a:effectLst/>
                          <a:latin typeface="Calibri" panose="020F0502020204030204" pitchFamily="34" charset="0"/>
                          <a:ea typeface="MS PGothic" panose="020B0600070205080204" pitchFamily="34" charset="-128"/>
                          <a:cs typeface="+mn-cs"/>
                        </a:rPr>
                        <a:t>Using pronouns</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(and possessive) correctly</a:t>
                      </a:r>
                      <a:endParaRPr lang="en-GB" sz="14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lvl="0" algn="l"/>
                      <a:r>
                        <a:rPr lang="en-GB" sz="1400" kern="1200" dirty="0">
                          <a:solidFill>
                            <a:schemeClr val="tx1"/>
                          </a:solidFill>
                          <a:effectLst/>
                          <a:latin typeface="+mn-lt"/>
                          <a:ea typeface="+mn-ea"/>
                          <a:cs typeface="+mn-cs"/>
                        </a:rPr>
                        <a:t>- Use alliteration effectively.</a:t>
                      </a:r>
                    </a:p>
                    <a:p>
                      <a:pPr lvl="0" algn="l"/>
                      <a:r>
                        <a:rPr lang="en-GB" sz="1400" kern="1200" dirty="0">
                          <a:solidFill>
                            <a:schemeClr val="tx1"/>
                          </a:solidFill>
                          <a:effectLst/>
                          <a:latin typeface="+mn-lt"/>
                          <a:ea typeface="+mn-ea"/>
                          <a:cs typeface="+mn-cs"/>
                        </a:rPr>
                        <a:t>- Use similes effectively.</a:t>
                      </a:r>
                    </a:p>
                    <a:p>
                      <a:pPr lvl="0" algn="l"/>
                      <a:r>
                        <a:rPr lang="en-GB" sz="1400" kern="1200" dirty="0">
                          <a:solidFill>
                            <a:schemeClr val="tx1"/>
                          </a:solidFill>
                          <a:effectLst/>
                          <a:latin typeface="+mn-lt"/>
                          <a:ea typeface="+mn-ea"/>
                          <a:cs typeface="+mn-cs"/>
                        </a:rPr>
                        <a:t>- Use a mixture of simple, compound and complex sentences.</a:t>
                      </a:r>
                    </a:p>
                    <a:p>
                      <a:pPr lvl="0" algn="l"/>
                      <a:r>
                        <a:rPr lang="en-GB" sz="1400" kern="1200" dirty="0">
                          <a:solidFill>
                            <a:schemeClr val="tx1"/>
                          </a:solidFill>
                          <a:effectLst/>
                          <a:latin typeface="+mn-lt"/>
                          <a:ea typeface="+mn-ea"/>
                          <a:cs typeface="+mn-cs"/>
                        </a:rPr>
                        <a:t>- Write sentences that include: conjunctions, adverbs, direct speech, punctuated correctly, clauses and adverbial phrases.</a:t>
                      </a:r>
                    </a:p>
                    <a:p>
                      <a:pPr lvl="0" algn="l"/>
                      <a:r>
                        <a:rPr lang="en-GB" sz="1400" kern="1200" dirty="0">
                          <a:solidFill>
                            <a:schemeClr val="tx1"/>
                          </a:solidFill>
                          <a:effectLst/>
                          <a:latin typeface="Calibri" panose="020F0502020204030204" pitchFamily="34" charset="0"/>
                          <a:ea typeface="MS PGothic" panose="020B0600070205080204" pitchFamily="34" charset="-128"/>
                          <a:cs typeface="+mn-cs"/>
                        </a:rPr>
                        <a:t>- Using adverbials</a:t>
                      </a:r>
                      <a:endParaRPr lang="en-GB" sz="1400" kern="1200" dirty="0">
                        <a:solidFill>
                          <a:schemeClr val="tx1"/>
                        </a:solidFill>
                        <a:effectLst/>
                        <a:latin typeface="+mn-lt"/>
                        <a:ea typeface="+mn-ea"/>
                        <a:cs typeface="+mn-cs"/>
                      </a:endParaRPr>
                    </a:p>
                    <a:p>
                      <a:pPr lvl="0" algn="l"/>
                      <a:endParaRPr lang="en-GB" sz="1400" kern="1200" dirty="0">
                        <a:solidFill>
                          <a:schemeClr val="tx1"/>
                        </a:solidFill>
                        <a:effectLst/>
                        <a:latin typeface="+mn-lt"/>
                        <a:ea typeface="+mn-ea"/>
                        <a:cs typeface="+mn-cs"/>
                      </a:endParaRPr>
                    </a:p>
                    <a:p>
                      <a:pPr algn="l"/>
                      <a:endParaRPr lang="en-GB" sz="1400" b="1"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lvl="0" algn="l"/>
                      <a:r>
                        <a:rPr lang="en-GB" sz="1400" kern="1200" dirty="0">
                          <a:solidFill>
                            <a:schemeClr val="tx1"/>
                          </a:solidFill>
                          <a:effectLst/>
                          <a:latin typeface="+mn-lt"/>
                          <a:ea typeface="+mn-ea"/>
                          <a:cs typeface="+mn-cs"/>
                        </a:rPr>
                        <a:t>- Show an awareness of how writing differs from spoken language by: extending sentences using clauses and connectives such as when, if, because and although; choosing nouns and pronouns appropriately; using conjunctions, adverbs and prepositions to express time and cause.</a:t>
                      </a:r>
                    </a:p>
                    <a:p>
                      <a:pPr lvl="0" algn="l"/>
                      <a:r>
                        <a:rPr lang="en-GB" sz="1400" kern="1200" dirty="0">
                          <a:solidFill>
                            <a:schemeClr val="tx1"/>
                          </a:solidFill>
                          <a:effectLst/>
                          <a:latin typeface="+mn-lt"/>
                          <a:ea typeface="+mn-ea"/>
                          <a:cs typeface="+mn-cs"/>
                        </a:rPr>
                        <a:t> </a:t>
                      </a:r>
                    </a:p>
                    <a:p>
                      <a:pPr algn="l"/>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69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4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533395"/>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Spelling</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lvl="0"/>
                      <a:r>
                        <a:rPr lang="en-GB" sz="1400" kern="1200" dirty="0">
                          <a:solidFill>
                            <a:schemeClr val="tx1"/>
                          </a:solidFill>
                          <a:effectLst/>
                          <a:latin typeface="Calibri" panose="020F0502020204030204" pitchFamily="34" charset="0"/>
                          <a:ea typeface="MS PGothic" panose="020B0600070205080204" pitchFamily="34" charset="-128"/>
                          <a:cs typeface="+mn-cs"/>
                        </a:rPr>
                        <a:t>Use prefixes and suffixes and understand how to add them. Y3 review and then:</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‘y’ – myth, pyramid</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a:t>
                      </a:r>
                      <a:r>
                        <a:rPr lang="en-GB" sz="1400" kern="1200" dirty="0" err="1">
                          <a:solidFill>
                            <a:schemeClr val="tx1"/>
                          </a:solidFill>
                          <a:effectLst/>
                          <a:latin typeface="Calibri" panose="020F0502020204030204" pitchFamily="34" charset="0"/>
                          <a:ea typeface="MS PGothic" panose="020B0600070205080204" pitchFamily="34" charset="-128"/>
                          <a:cs typeface="+mn-cs"/>
                        </a:rPr>
                        <a:t>ch</a:t>
                      </a:r>
                      <a:r>
                        <a:rPr lang="en-GB" sz="1400" kern="1200" dirty="0">
                          <a:solidFill>
                            <a:schemeClr val="tx1"/>
                          </a:solidFill>
                          <a:effectLst/>
                          <a:latin typeface="Calibri" panose="020F0502020204030204" pitchFamily="34" charset="0"/>
                          <a:ea typeface="MS PGothic" panose="020B0600070205080204" pitchFamily="34" charset="-128"/>
                          <a:cs typeface="+mn-cs"/>
                        </a:rPr>
                        <a:t>’ says ‘</a:t>
                      </a:r>
                      <a:r>
                        <a:rPr lang="en-GB" sz="1400" kern="1200" dirty="0" err="1">
                          <a:solidFill>
                            <a:schemeClr val="tx1"/>
                          </a:solidFill>
                          <a:effectLst/>
                          <a:latin typeface="Calibri" panose="020F0502020204030204" pitchFamily="34" charset="0"/>
                          <a:ea typeface="MS PGothic" panose="020B0600070205080204" pitchFamily="34" charset="-128"/>
                          <a:cs typeface="+mn-cs"/>
                        </a:rPr>
                        <a:t>sh</a:t>
                      </a:r>
                      <a:r>
                        <a:rPr lang="en-GB" sz="1400" kern="1200" dirty="0">
                          <a:solidFill>
                            <a:schemeClr val="tx1"/>
                          </a:solidFill>
                          <a:effectLst/>
                          <a:latin typeface="Calibri" panose="020F0502020204030204" pitchFamily="34" charset="0"/>
                          <a:ea typeface="MS PGothic" panose="020B0600070205080204" pitchFamily="34" charset="-128"/>
                          <a:cs typeface="+mn-cs"/>
                        </a:rPr>
                        <a:t>’</a:t>
                      </a:r>
                    </a:p>
                    <a:p>
                      <a:pPr lvl="0"/>
                      <a:r>
                        <a:rPr lang="en-GB" sz="1400" kern="1200" dirty="0" err="1">
                          <a:solidFill>
                            <a:schemeClr val="tx1"/>
                          </a:solidFill>
                          <a:effectLst/>
                          <a:latin typeface="Calibri" panose="020F0502020204030204" pitchFamily="34" charset="0"/>
                          <a:ea typeface="MS PGothic" panose="020B0600070205080204" pitchFamily="34" charset="-128"/>
                          <a:cs typeface="+mn-cs"/>
                        </a:rPr>
                        <a:t>gue</a:t>
                      </a:r>
                      <a:r>
                        <a:rPr lang="en-GB" sz="1400" kern="1200" dirty="0">
                          <a:solidFill>
                            <a:schemeClr val="tx1"/>
                          </a:solidFill>
                          <a:effectLst/>
                          <a:latin typeface="Calibri" panose="020F0502020204030204" pitchFamily="34" charset="0"/>
                          <a:ea typeface="MS PGothic" panose="020B0600070205080204" pitchFamily="34" charset="-128"/>
                          <a:cs typeface="+mn-cs"/>
                        </a:rPr>
                        <a:t> says ‘g’</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que says ‘k’</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a:t>
                      </a:r>
                      <a:r>
                        <a:rPr lang="en-GB" sz="1400" kern="1200" dirty="0" err="1">
                          <a:solidFill>
                            <a:schemeClr val="tx1"/>
                          </a:solidFill>
                          <a:effectLst/>
                          <a:latin typeface="Calibri" panose="020F0502020204030204" pitchFamily="34" charset="0"/>
                          <a:ea typeface="MS PGothic" panose="020B0600070205080204" pitchFamily="34" charset="-128"/>
                          <a:cs typeface="+mn-cs"/>
                        </a:rPr>
                        <a:t>sc</a:t>
                      </a:r>
                      <a:r>
                        <a:rPr lang="en-GB" sz="1400" kern="1200" dirty="0">
                          <a:solidFill>
                            <a:schemeClr val="tx1"/>
                          </a:solidFill>
                          <a:effectLst/>
                          <a:latin typeface="Calibri" panose="020F0502020204030204" pitchFamily="34" charset="0"/>
                          <a:ea typeface="MS PGothic" panose="020B0600070205080204" pitchFamily="34" charset="-128"/>
                          <a:cs typeface="+mn-cs"/>
                        </a:rPr>
                        <a:t> says ‘s’</a:t>
                      </a:r>
                    </a:p>
                    <a:p>
                      <a:pPr lvl="0"/>
                      <a:r>
                        <a:rPr lang="en-GB" sz="1400" kern="1200" dirty="0">
                          <a:solidFill>
                            <a:schemeClr val="tx1"/>
                          </a:solidFill>
                          <a:effectLst/>
                          <a:latin typeface="Calibri" panose="020F0502020204030204" pitchFamily="34" charset="0"/>
                          <a:ea typeface="MS PGothic" panose="020B0600070205080204" pitchFamily="34" charset="-128"/>
                          <a:cs typeface="+mn-cs"/>
                        </a:rPr>
                        <a:t>Common Exception words</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altLang="en-US" sz="1400" b="0"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lvl="0"/>
                      <a:r>
                        <a:rPr lang="en-GB" sz="1400" kern="1200" dirty="0">
                          <a:solidFill>
                            <a:schemeClr val="tx1"/>
                          </a:solidFill>
                          <a:effectLst/>
                          <a:latin typeface="+mn-lt"/>
                          <a:ea typeface="+mn-ea"/>
                          <a:cs typeface="+mn-cs"/>
                        </a:rPr>
                        <a:t>Use prefixes and suffixes and understand how to add them: </a:t>
                      </a:r>
                    </a:p>
                    <a:p>
                      <a:pPr lvl="0"/>
                      <a:r>
                        <a:rPr lang="en-GB" sz="1400" kern="1200" dirty="0">
                          <a:solidFill>
                            <a:schemeClr val="tx1"/>
                          </a:solidFill>
                          <a:effectLst/>
                          <a:latin typeface="+mn-lt"/>
                          <a:ea typeface="+mn-ea"/>
                          <a:cs typeface="+mn-cs"/>
                        </a:rPr>
                        <a:t> -sure </a:t>
                      </a:r>
                    </a:p>
                    <a:p>
                      <a:pPr lvl="0"/>
                      <a:r>
                        <a:rPr lang="en-GB" sz="1400" kern="1200" dirty="0">
                          <a:solidFill>
                            <a:schemeClr val="tx1"/>
                          </a:solidFill>
                          <a:effectLst/>
                          <a:latin typeface="+mn-lt"/>
                          <a:ea typeface="+mn-ea"/>
                          <a:cs typeface="+mn-cs"/>
                        </a:rPr>
                        <a:t>-</a:t>
                      </a:r>
                      <a:r>
                        <a:rPr lang="en-GB" sz="1400" kern="1200" dirty="0" err="1">
                          <a:solidFill>
                            <a:schemeClr val="tx1"/>
                          </a:solidFill>
                          <a:effectLst/>
                          <a:latin typeface="+mn-lt"/>
                          <a:ea typeface="+mn-ea"/>
                          <a:cs typeface="+mn-cs"/>
                        </a:rPr>
                        <a:t>ture</a:t>
                      </a:r>
                      <a:endParaRPr lang="en-GB" sz="1400" kern="1200" dirty="0">
                        <a:solidFill>
                          <a:schemeClr val="tx1"/>
                        </a:solidFill>
                        <a:effectLst/>
                        <a:latin typeface="+mn-lt"/>
                        <a:ea typeface="+mn-ea"/>
                        <a:cs typeface="+mn-cs"/>
                      </a:endParaRPr>
                    </a:p>
                    <a:p>
                      <a:pPr lvl="0"/>
                      <a:r>
                        <a:rPr lang="en-GB" sz="1400" kern="1200" dirty="0">
                          <a:solidFill>
                            <a:schemeClr val="tx1"/>
                          </a:solidFill>
                          <a:effectLst/>
                          <a:latin typeface="+mn-lt"/>
                          <a:ea typeface="+mn-ea"/>
                          <a:cs typeface="+mn-cs"/>
                        </a:rPr>
                        <a:t>-</a:t>
                      </a:r>
                      <a:r>
                        <a:rPr lang="en-GB" sz="1400" kern="1200" dirty="0" err="1">
                          <a:solidFill>
                            <a:schemeClr val="tx1"/>
                          </a:solidFill>
                          <a:effectLst/>
                          <a:latin typeface="+mn-lt"/>
                          <a:ea typeface="+mn-ea"/>
                          <a:cs typeface="+mn-cs"/>
                        </a:rPr>
                        <a:t>cian</a:t>
                      </a:r>
                      <a:endParaRPr lang="en-GB" sz="1400" kern="1200" dirty="0">
                        <a:solidFill>
                          <a:schemeClr val="tx1"/>
                        </a:solidFill>
                        <a:effectLst/>
                        <a:latin typeface="+mn-lt"/>
                        <a:ea typeface="+mn-ea"/>
                        <a:cs typeface="+mn-cs"/>
                      </a:endParaRPr>
                    </a:p>
                    <a:p>
                      <a:pPr lvl="0"/>
                      <a:r>
                        <a:rPr lang="en-GB" sz="1400" kern="1200" dirty="0">
                          <a:solidFill>
                            <a:schemeClr val="tx1"/>
                          </a:solidFill>
                          <a:effectLst/>
                          <a:latin typeface="+mn-lt"/>
                          <a:ea typeface="+mn-ea"/>
                          <a:cs typeface="+mn-cs"/>
                        </a:rPr>
                        <a:t>-</a:t>
                      </a:r>
                      <a:r>
                        <a:rPr lang="en-GB" sz="1400" kern="1200" dirty="0" err="1">
                          <a:solidFill>
                            <a:schemeClr val="tx1"/>
                          </a:solidFill>
                          <a:effectLst/>
                          <a:latin typeface="+mn-lt"/>
                          <a:ea typeface="+mn-ea"/>
                          <a:cs typeface="+mn-cs"/>
                        </a:rPr>
                        <a:t>ssion</a:t>
                      </a:r>
                      <a:endParaRPr lang="en-GB" sz="1400" kern="1200" dirty="0">
                        <a:solidFill>
                          <a:schemeClr val="tx1"/>
                        </a:solidFill>
                        <a:effectLst/>
                        <a:latin typeface="+mn-lt"/>
                        <a:ea typeface="+mn-ea"/>
                        <a:cs typeface="+mn-cs"/>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Common exception words</a:t>
                      </a:r>
                    </a:p>
                    <a:p>
                      <a:r>
                        <a:rPr lang="en-GB" sz="1400" kern="1200" dirty="0">
                          <a:solidFill>
                            <a:schemeClr val="tx1"/>
                          </a:solidFill>
                          <a:effectLst/>
                          <a:latin typeface="+mn-lt"/>
                          <a:ea typeface="+mn-ea"/>
                          <a:cs typeface="+mn-cs"/>
                        </a:rPr>
                        <a:t>-</a:t>
                      </a:r>
                      <a:r>
                        <a:rPr lang="en-GB" sz="1400" kern="1200" dirty="0" err="1">
                          <a:solidFill>
                            <a:schemeClr val="tx1"/>
                          </a:solidFill>
                          <a:effectLst/>
                          <a:latin typeface="+mn-lt"/>
                          <a:ea typeface="+mn-ea"/>
                          <a:cs typeface="+mn-cs"/>
                        </a:rPr>
                        <a:t>ous</a:t>
                      </a:r>
                      <a:endParaRPr lang="en-GB" sz="1400" kern="1200" dirty="0">
                        <a:solidFill>
                          <a:schemeClr val="tx1"/>
                        </a:solidFill>
                        <a:effectLst/>
                        <a:latin typeface="+mn-lt"/>
                        <a:ea typeface="+mn-ea"/>
                        <a:cs typeface="+mn-cs"/>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7463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92720" y="94011"/>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4Maths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92720" y="1048512"/>
          <a:ext cx="8622681" cy="4925568"/>
        </p:xfrm>
        <a:graphic>
          <a:graphicData uri="http://schemas.openxmlformats.org/drawingml/2006/table">
            <a:tbl>
              <a:tblPr/>
              <a:tblGrid>
                <a:gridCol w="2182852">
                  <a:extLst>
                    <a:ext uri="{9D8B030D-6E8A-4147-A177-3AD203B41FA5}">
                      <a16:colId xmlns:a16="http://schemas.microsoft.com/office/drawing/2014/main" val="210943694"/>
                    </a:ext>
                  </a:extLst>
                </a:gridCol>
                <a:gridCol w="2383574">
                  <a:extLst>
                    <a:ext uri="{9D8B030D-6E8A-4147-A177-3AD203B41FA5}">
                      <a16:colId xmlns:a16="http://schemas.microsoft.com/office/drawing/2014/main" val="864309712"/>
                    </a:ext>
                  </a:extLst>
                </a:gridCol>
                <a:gridCol w="1547231">
                  <a:extLst>
                    <a:ext uri="{9D8B030D-6E8A-4147-A177-3AD203B41FA5}">
                      <a16:colId xmlns:a16="http://schemas.microsoft.com/office/drawing/2014/main" val="3913203569"/>
                    </a:ext>
                  </a:extLst>
                </a:gridCol>
                <a:gridCol w="2509024">
                  <a:extLst>
                    <a:ext uri="{9D8B030D-6E8A-4147-A177-3AD203B41FA5}">
                      <a16:colId xmlns:a16="http://schemas.microsoft.com/office/drawing/2014/main" val="2261204431"/>
                    </a:ext>
                  </a:extLst>
                </a:gridCol>
              </a:tblGrid>
              <a:tr h="44135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Autumn</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3931202660"/>
                  </a:ext>
                </a:extLst>
              </a:tr>
              <a:tr h="511944">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Addition and Subtraction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Area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 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3972267">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Represent numbers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Partition numbers to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Number line to</a:t>
                      </a:r>
                      <a:r>
                        <a:rPr lang="en-GB" sz="1100" kern="1200" baseline="0" dirty="0">
                          <a:solidFill>
                            <a:schemeClr val="tx1"/>
                          </a:solidFill>
                          <a:effectLst/>
                          <a:latin typeface="Calibri" panose="020F0502020204030204" pitchFamily="34" charset="0"/>
                          <a:ea typeface="MS PGothic" panose="020B0600070205080204" pitchFamily="34" charset="-128"/>
                          <a:cs typeface="+mn-cs"/>
                        </a:rPr>
                        <a:t>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Thousands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Represent numbers to 10,000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Partition numbers to 10,000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Flexible partitioning of numbers to 10,000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Find 1, 10, 100, 1,000</a:t>
                      </a:r>
                      <a:r>
                        <a:rPr lang="en-GB" sz="1100" kern="1200" baseline="0" dirty="0">
                          <a:solidFill>
                            <a:schemeClr val="tx1"/>
                          </a:solidFill>
                          <a:effectLst/>
                          <a:latin typeface="Calibri" panose="020F0502020204030204" pitchFamily="34" charset="0"/>
                          <a:ea typeface="MS PGothic" panose="020B0600070205080204" pitchFamily="34" charset="-128"/>
                          <a:cs typeface="+mn-cs"/>
                        </a:rPr>
                        <a:t> more or less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Number line to 10,000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Estimate on a number line to 10,000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Compare numbers to 10,000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Order numbers to 10,000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Roman numerals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Round to the nearest 10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Round to the nearest 100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Round to the nearest 1,000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Round to the nearest 10, 100 or 1,000</a:t>
                      </a:r>
                      <a:endParaRPr lang="en-GB" sz="11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Add and subtract 1s, 10s,</a:t>
                      </a:r>
                      <a:r>
                        <a:rPr lang="en-GB" sz="1100" baseline="0" dirty="0"/>
                        <a:t> 100s and 1,000s</a:t>
                      </a:r>
                    </a:p>
                    <a:p>
                      <a:pPr marL="285750" indent="-285750">
                        <a:buFontTx/>
                        <a:buChar char="-"/>
                      </a:pPr>
                      <a:r>
                        <a:rPr lang="en-GB" sz="1100" baseline="0" dirty="0"/>
                        <a:t>Add up to two 4-digit numbers-no exchange</a:t>
                      </a:r>
                    </a:p>
                    <a:p>
                      <a:pPr marL="285750" indent="-285750">
                        <a:buFontTx/>
                        <a:buChar char="-"/>
                      </a:pPr>
                      <a:r>
                        <a:rPr lang="en-GB" sz="1100" baseline="0" dirty="0"/>
                        <a:t>Add two 4-digit numbers-one exchange</a:t>
                      </a:r>
                    </a:p>
                    <a:p>
                      <a:pPr marL="285750" indent="-285750">
                        <a:buFontTx/>
                        <a:buChar char="-"/>
                      </a:pPr>
                      <a:r>
                        <a:rPr lang="en-GB" sz="1100" baseline="0" dirty="0"/>
                        <a:t>Add two 4-digit numbers-more than one exchange</a:t>
                      </a:r>
                    </a:p>
                    <a:p>
                      <a:pPr marL="285750" indent="-285750">
                        <a:buFontTx/>
                        <a:buChar char="-"/>
                      </a:pPr>
                      <a:r>
                        <a:rPr lang="en-GB" sz="1100" baseline="0" dirty="0"/>
                        <a:t>Subtract two 4-digit numbers-no exchange</a:t>
                      </a:r>
                    </a:p>
                    <a:p>
                      <a:pPr marL="285750" indent="-285750">
                        <a:buFontTx/>
                        <a:buChar char="-"/>
                      </a:pPr>
                      <a:r>
                        <a:rPr lang="en-GB" sz="1100" baseline="0" dirty="0"/>
                        <a:t>Subtract two 4-digit numbers-one exchange</a:t>
                      </a:r>
                    </a:p>
                    <a:p>
                      <a:pPr marL="285750" indent="-285750">
                        <a:buFontTx/>
                        <a:buChar char="-"/>
                      </a:pPr>
                      <a:r>
                        <a:rPr lang="en-GB" sz="1100" baseline="0" dirty="0"/>
                        <a:t>Subtract two 4-digit numbers-more than one exchange</a:t>
                      </a:r>
                    </a:p>
                    <a:p>
                      <a:pPr marL="285750" indent="-285750">
                        <a:buFontTx/>
                        <a:buChar char="-"/>
                      </a:pPr>
                      <a:r>
                        <a:rPr lang="en-GB" sz="1100" baseline="0" dirty="0"/>
                        <a:t>Efficient subtraction</a:t>
                      </a:r>
                    </a:p>
                    <a:p>
                      <a:pPr marL="285750" indent="-285750">
                        <a:buFontTx/>
                        <a:buChar char="-"/>
                      </a:pPr>
                      <a:r>
                        <a:rPr lang="en-GB" sz="1100" baseline="0" dirty="0"/>
                        <a:t>Estimate answers</a:t>
                      </a:r>
                    </a:p>
                    <a:p>
                      <a:pPr marL="285750" indent="-285750">
                        <a:buFontTx/>
                        <a:buChar char="-"/>
                      </a:pPr>
                      <a:r>
                        <a:rPr lang="en-GB" sz="1100" baseline="0" dirty="0"/>
                        <a:t>Checking strategies</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What is</a:t>
                      </a:r>
                      <a:r>
                        <a:rPr lang="en-GB" sz="1100" baseline="0" dirty="0"/>
                        <a:t> area?</a:t>
                      </a:r>
                    </a:p>
                    <a:p>
                      <a:pPr marL="285750" indent="-285750">
                        <a:buFontTx/>
                        <a:buChar char="-"/>
                      </a:pPr>
                      <a:r>
                        <a:rPr lang="en-GB" sz="1100" baseline="0" dirty="0"/>
                        <a:t>Count squares</a:t>
                      </a:r>
                    </a:p>
                    <a:p>
                      <a:pPr marL="285750" indent="-285750">
                        <a:buFontTx/>
                        <a:buChar char="-"/>
                      </a:pPr>
                      <a:r>
                        <a:rPr lang="en-GB" sz="1100" baseline="0" dirty="0"/>
                        <a:t>Make shapes</a:t>
                      </a:r>
                    </a:p>
                    <a:p>
                      <a:pPr marL="285750" indent="-285750">
                        <a:buFontTx/>
                        <a:buChar char="-"/>
                      </a:pPr>
                      <a:r>
                        <a:rPr lang="en-GB" sz="1100" baseline="0" dirty="0"/>
                        <a:t>Compare areas</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100" dirty="0"/>
                        <a:t>Multiples</a:t>
                      </a:r>
                      <a:r>
                        <a:rPr lang="en-GB" sz="1100" baseline="0" dirty="0"/>
                        <a:t> of 3</a:t>
                      </a:r>
                    </a:p>
                    <a:p>
                      <a:pPr marL="285750" indent="-285750">
                        <a:buFontTx/>
                        <a:buChar char="-"/>
                      </a:pPr>
                      <a:r>
                        <a:rPr lang="en-GB" sz="1100" baseline="0" dirty="0"/>
                        <a:t>Multiply and divide by 6</a:t>
                      </a:r>
                    </a:p>
                    <a:p>
                      <a:pPr marL="285750" indent="-285750">
                        <a:buFontTx/>
                        <a:buChar char="-"/>
                      </a:pPr>
                      <a:r>
                        <a:rPr lang="en-GB" sz="1100" baseline="0" dirty="0"/>
                        <a:t>6 times-table and division facts</a:t>
                      </a:r>
                    </a:p>
                    <a:p>
                      <a:pPr marL="285750" indent="-285750">
                        <a:buFontTx/>
                        <a:buChar char="-"/>
                      </a:pPr>
                      <a:r>
                        <a:rPr lang="en-GB" sz="1100" baseline="0" dirty="0"/>
                        <a:t>Multiply and divide by 9</a:t>
                      </a:r>
                    </a:p>
                    <a:p>
                      <a:pPr marL="285750" indent="-285750">
                        <a:buFontTx/>
                        <a:buChar char="-"/>
                      </a:pPr>
                      <a:r>
                        <a:rPr lang="en-GB" sz="1100" baseline="0" dirty="0"/>
                        <a:t>9 times-table and division facts</a:t>
                      </a:r>
                    </a:p>
                    <a:p>
                      <a:pPr marL="285750" indent="-285750">
                        <a:buFontTx/>
                        <a:buChar char="-"/>
                      </a:pPr>
                      <a:r>
                        <a:rPr lang="en-GB" sz="1100" baseline="0" dirty="0"/>
                        <a:t>The 3, 6 and 9 times-tables</a:t>
                      </a:r>
                    </a:p>
                    <a:p>
                      <a:pPr marL="285750" indent="-285750">
                        <a:buFontTx/>
                        <a:buChar char="-"/>
                      </a:pPr>
                      <a:r>
                        <a:rPr lang="en-GB" sz="1100" baseline="0" dirty="0"/>
                        <a:t>Multiply and divide by 7</a:t>
                      </a:r>
                    </a:p>
                    <a:p>
                      <a:pPr marL="285750" indent="-285750">
                        <a:buFontTx/>
                        <a:buChar char="-"/>
                      </a:pPr>
                      <a:r>
                        <a:rPr lang="en-GB" sz="1100" baseline="0" dirty="0"/>
                        <a:t>7 times-table and division facts</a:t>
                      </a:r>
                    </a:p>
                    <a:p>
                      <a:pPr marL="285750" indent="-285750">
                        <a:buFontTx/>
                        <a:buChar char="-"/>
                      </a:pPr>
                      <a:r>
                        <a:rPr lang="en-GB" sz="1100" baseline="0" dirty="0"/>
                        <a:t>11 times-table and division facts</a:t>
                      </a:r>
                    </a:p>
                    <a:p>
                      <a:pPr marL="285750" indent="-285750">
                        <a:buFontTx/>
                        <a:buChar char="-"/>
                      </a:pPr>
                      <a:r>
                        <a:rPr lang="en-GB" sz="1100" baseline="0" dirty="0"/>
                        <a:t>12 times-table and division facts</a:t>
                      </a:r>
                    </a:p>
                    <a:p>
                      <a:pPr marL="285750" indent="-285750">
                        <a:buFontTx/>
                        <a:buChar char="-"/>
                      </a:pPr>
                      <a:r>
                        <a:rPr lang="en-GB" sz="1100" baseline="0" dirty="0"/>
                        <a:t>Multiply by 1 and 0</a:t>
                      </a:r>
                    </a:p>
                    <a:p>
                      <a:pPr marL="285750" indent="-285750">
                        <a:buFontTx/>
                        <a:buChar char="-"/>
                      </a:pPr>
                      <a:r>
                        <a:rPr lang="en-GB" sz="1100" baseline="0" dirty="0"/>
                        <a:t>Divide a number by 1 and itself</a:t>
                      </a:r>
                    </a:p>
                    <a:p>
                      <a:pPr marL="285750" indent="-285750">
                        <a:buFontTx/>
                        <a:buChar char="-"/>
                      </a:pPr>
                      <a:r>
                        <a:rPr lang="en-GB" sz="1100" baseline="0" dirty="0"/>
                        <a:t>Multiply three numbers</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7" name="Picture 2" descr="Image preview">
            <a:extLst>
              <a:ext uri="{FF2B5EF4-FFF2-40B4-BE49-F238E27FC236}">
                <a16:creationId xmlns:a16="http://schemas.microsoft.com/office/drawing/2014/main" id="{F0B41345-3D7E-124F-ABF8-57DE1F17233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370" y="6244876"/>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4201D556-2FBD-EC47-BE97-8A3A81B043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9991" y="6069217"/>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13327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42178" y="179355"/>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4 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142178" y="962618"/>
          <a:ext cx="8798313" cy="4450629"/>
        </p:xfrm>
        <a:graphic>
          <a:graphicData uri="http://schemas.openxmlformats.org/drawingml/2006/table">
            <a:tbl>
              <a:tblPr/>
              <a:tblGrid>
                <a:gridCol w="2291576">
                  <a:extLst>
                    <a:ext uri="{9D8B030D-6E8A-4147-A177-3AD203B41FA5}">
                      <a16:colId xmlns:a16="http://schemas.microsoft.com/office/drawing/2014/main" val="210943694"/>
                    </a:ext>
                  </a:extLst>
                </a:gridCol>
                <a:gridCol w="1990493">
                  <a:extLst>
                    <a:ext uri="{9D8B030D-6E8A-4147-A177-3AD203B41FA5}">
                      <a16:colId xmlns:a16="http://schemas.microsoft.com/office/drawing/2014/main" val="864309712"/>
                    </a:ext>
                  </a:extLst>
                </a:gridCol>
                <a:gridCol w="2082491">
                  <a:extLst>
                    <a:ext uri="{9D8B030D-6E8A-4147-A177-3AD203B41FA5}">
                      <a16:colId xmlns:a16="http://schemas.microsoft.com/office/drawing/2014/main" val="3913203569"/>
                    </a:ext>
                  </a:extLst>
                </a:gridCol>
                <a:gridCol w="2433753">
                  <a:extLst>
                    <a:ext uri="{9D8B030D-6E8A-4147-A177-3AD203B41FA5}">
                      <a16:colId xmlns:a16="http://schemas.microsoft.com/office/drawing/2014/main" val="2261204431"/>
                    </a:ext>
                  </a:extLst>
                </a:gridCol>
              </a:tblGrid>
              <a:tr h="374589">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Spring</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3931202660"/>
                  </a:ext>
                </a:extLst>
              </a:tr>
              <a:tr h="4344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 B</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Length and Perimeter</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Decimals 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3641543">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dirty="0">
                          <a:solidFill>
                            <a:schemeClr val="tx1"/>
                          </a:solidFill>
                          <a:effectLst/>
                          <a:latin typeface="Calibri" panose="020F0502020204030204" pitchFamily="34" charset="0"/>
                          <a:ea typeface="MS PGothic" panose="020B0600070205080204" pitchFamily="34" charset="-128"/>
                          <a:cs typeface="+mn-cs"/>
                        </a:rPr>
                        <a:t>Factor pairs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dirty="0">
                          <a:solidFill>
                            <a:schemeClr val="tx1"/>
                          </a:solidFill>
                          <a:effectLst/>
                          <a:latin typeface="Calibri" panose="020F0502020204030204" pitchFamily="34" charset="0"/>
                          <a:ea typeface="MS PGothic" panose="020B0600070205080204" pitchFamily="34" charset="-128"/>
                          <a:cs typeface="+mn-cs"/>
                        </a:rPr>
                        <a:t>Use factor pairs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dirty="0">
                          <a:solidFill>
                            <a:schemeClr val="tx1"/>
                          </a:solidFill>
                          <a:effectLst/>
                          <a:latin typeface="Calibri" panose="020F0502020204030204" pitchFamily="34" charset="0"/>
                          <a:ea typeface="MS PGothic" panose="020B0600070205080204" pitchFamily="34" charset="-128"/>
                          <a:cs typeface="+mn-cs"/>
                        </a:rPr>
                        <a:t>Multiply by 10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dirty="0">
                          <a:solidFill>
                            <a:schemeClr val="tx1"/>
                          </a:solidFill>
                          <a:effectLst/>
                          <a:latin typeface="Calibri" panose="020F0502020204030204" pitchFamily="34" charset="0"/>
                          <a:ea typeface="MS PGothic" panose="020B0600070205080204" pitchFamily="34" charset="-128"/>
                          <a:cs typeface="+mn-cs"/>
                        </a:rPr>
                        <a:t>Multiply</a:t>
                      </a:r>
                      <a:r>
                        <a:rPr lang="en-GB" sz="1000" kern="1200" baseline="0" dirty="0">
                          <a:solidFill>
                            <a:schemeClr val="tx1"/>
                          </a:solidFill>
                          <a:effectLst/>
                          <a:latin typeface="Calibri" panose="020F0502020204030204" pitchFamily="34" charset="0"/>
                          <a:ea typeface="MS PGothic" panose="020B0600070205080204" pitchFamily="34" charset="-128"/>
                          <a:cs typeface="+mn-cs"/>
                        </a:rPr>
                        <a:t> by 100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Divide by 10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Divide by 100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Related facts-multiplication and division</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Informal written methods for multiplication</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Multiply a 2-digit number by a 1-digit number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Multiply a 3-digit number by a 1-digit number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Divide a 2-digit number by a 1-digit number (1)</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Divide a 2-digit number by a 1-digit number (2)</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Divide a 3-digit number by a 1-digit number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Correspondence problems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000" kern="1200" baseline="0" dirty="0">
                          <a:solidFill>
                            <a:schemeClr val="tx1"/>
                          </a:solidFill>
                          <a:effectLst/>
                          <a:latin typeface="Calibri" panose="020F0502020204030204" pitchFamily="34" charset="0"/>
                          <a:ea typeface="MS PGothic" panose="020B0600070205080204" pitchFamily="34" charset="-128"/>
                          <a:cs typeface="+mn-cs"/>
                        </a:rPr>
                        <a:t>Efficient multiplication</a:t>
                      </a:r>
                      <a:endParaRPr lang="en-GB" sz="10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000" dirty="0"/>
                        <a:t>Measure in kilometres</a:t>
                      </a:r>
                      <a:r>
                        <a:rPr lang="en-GB" sz="1000" baseline="0" dirty="0"/>
                        <a:t> and metres</a:t>
                      </a:r>
                    </a:p>
                    <a:p>
                      <a:pPr marL="285750" indent="-285750">
                        <a:buFontTx/>
                        <a:buChar char="-"/>
                      </a:pPr>
                      <a:r>
                        <a:rPr lang="en-GB" sz="1000" baseline="0" dirty="0"/>
                        <a:t>Equivalent lengths (kilometres and metres)</a:t>
                      </a:r>
                    </a:p>
                    <a:p>
                      <a:pPr marL="285750" indent="-285750">
                        <a:buFontTx/>
                        <a:buChar char="-"/>
                      </a:pPr>
                      <a:r>
                        <a:rPr lang="en-GB" sz="1000" baseline="0" dirty="0"/>
                        <a:t>Perimeter on a grid</a:t>
                      </a:r>
                    </a:p>
                    <a:p>
                      <a:pPr marL="285750" indent="-285750">
                        <a:buFontTx/>
                        <a:buChar char="-"/>
                      </a:pPr>
                      <a:r>
                        <a:rPr lang="en-GB" sz="1000" baseline="0" dirty="0"/>
                        <a:t>Perimeter of a rectangle</a:t>
                      </a:r>
                    </a:p>
                    <a:p>
                      <a:pPr marL="285750" indent="-285750">
                        <a:buFontTx/>
                        <a:buChar char="-"/>
                      </a:pPr>
                      <a:r>
                        <a:rPr lang="en-GB" sz="1000" baseline="0" dirty="0"/>
                        <a:t>Perimeter of rectilinear shapes</a:t>
                      </a:r>
                    </a:p>
                    <a:p>
                      <a:pPr marL="285750" indent="-285750">
                        <a:buFontTx/>
                        <a:buChar char="-"/>
                      </a:pPr>
                      <a:r>
                        <a:rPr lang="en-GB" sz="1000" baseline="0" dirty="0"/>
                        <a:t>Find missing lengths in rectilinear shapes</a:t>
                      </a:r>
                    </a:p>
                    <a:p>
                      <a:pPr marL="285750" indent="-285750">
                        <a:buFontTx/>
                        <a:buChar char="-"/>
                      </a:pPr>
                      <a:r>
                        <a:rPr lang="en-GB" sz="1000" baseline="0" dirty="0"/>
                        <a:t>Calculate the perimeter of rectilinear shapes</a:t>
                      </a:r>
                    </a:p>
                    <a:p>
                      <a:pPr marL="285750" indent="-285750">
                        <a:buFontTx/>
                        <a:buChar char="-"/>
                      </a:pPr>
                      <a:r>
                        <a:rPr lang="en-GB" sz="1000" baseline="0" dirty="0"/>
                        <a:t>Perimeter of regular polygons</a:t>
                      </a:r>
                    </a:p>
                    <a:p>
                      <a:pPr marL="285750" indent="-285750">
                        <a:buFontTx/>
                        <a:buChar char="-"/>
                      </a:pPr>
                      <a:r>
                        <a:rPr lang="en-GB" sz="1000" baseline="0" dirty="0"/>
                        <a:t>Perimeter of polygons</a:t>
                      </a:r>
                      <a:endParaRPr lang="en-GB" sz="10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000" dirty="0"/>
                        <a:t>Understand the whole</a:t>
                      </a:r>
                    </a:p>
                    <a:p>
                      <a:pPr marL="285750" indent="-285750">
                        <a:buFontTx/>
                        <a:buChar char="-"/>
                      </a:pPr>
                      <a:r>
                        <a:rPr lang="en-GB" sz="1000" dirty="0"/>
                        <a:t>Count beyond 1</a:t>
                      </a:r>
                    </a:p>
                    <a:p>
                      <a:pPr marL="285750" indent="-285750">
                        <a:buFontTx/>
                        <a:buChar char="-"/>
                      </a:pPr>
                      <a:r>
                        <a:rPr lang="en-GB" sz="1000" dirty="0"/>
                        <a:t>Partition</a:t>
                      </a:r>
                      <a:r>
                        <a:rPr lang="en-GB" sz="1000" baseline="0" dirty="0"/>
                        <a:t> a mixed number</a:t>
                      </a:r>
                    </a:p>
                    <a:p>
                      <a:pPr marL="285750" indent="-285750">
                        <a:buFontTx/>
                        <a:buChar char="-"/>
                      </a:pPr>
                      <a:r>
                        <a:rPr lang="en-GB" sz="1000" baseline="0" dirty="0"/>
                        <a:t>Number lines with mixed numbers</a:t>
                      </a:r>
                    </a:p>
                    <a:p>
                      <a:pPr marL="285750" indent="-285750">
                        <a:buFontTx/>
                        <a:buChar char="-"/>
                      </a:pPr>
                      <a:r>
                        <a:rPr lang="en-GB" sz="1000" baseline="0" dirty="0"/>
                        <a:t>Compare and order mixed numbers</a:t>
                      </a:r>
                    </a:p>
                    <a:p>
                      <a:pPr marL="285750" indent="-285750">
                        <a:buFontTx/>
                        <a:buChar char="-"/>
                      </a:pPr>
                      <a:r>
                        <a:rPr lang="en-GB" sz="1000" baseline="0" dirty="0"/>
                        <a:t>Understand improper fractions</a:t>
                      </a:r>
                    </a:p>
                    <a:p>
                      <a:pPr marL="285750" indent="-285750">
                        <a:buFontTx/>
                        <a:buChar char="-"/>
                      </a:pPr>
                      <a:r>
                        <a:rPr lang="en-GB" sz="1000" baseline="0" dirty="0"/>
                        <a:t>Convert mixed numbers to improper fractions</a:t>
                      </a:r>
                    </a:p>
                    <a:p>
                      <a:pPr marL="285750" indent="-285750">
                        <a:buFontTx/>
                        <a:buChar char="-"/>
                      </a:pPr>
                      <a:r>
                        <a:rPr lang="en-GB" sz="1000" baseline="0" dirty="0"/>
                        <a:t>Convert improper fractions to mixed numbers</a:t>
                      </a:r>
                    </a:p>
                    <a:p>
                      <a:pPr marL="285750" indent="-285750">
                        <a:buFontTx/>
                        <a:buChar char="-"/>
                      </a:pPr>
                      <a:r>
                        <a:rPr lang="en-GB" sz="1000" baseline="0" dirty="0"/>
                        <a:t>Equivalent fractions on a number line</a:t>
                      </a:r>
                    </a:p>
                    <a:p>
                      <a:pPr marL="285750" indent="-285750">
                        <a:buFontTx/>
                        <a:buChar char="-"/>
                      </a:pPr>
                      <a:r>
                        <a:rPr lang="en-GB" sz="1000" baseline="0" dirty="0"/>
                        <a:t>Equivalent fraction families</a:t>
                      </a:r>
                    </a:p>
                    <a:p>
                      <a:pPr marL="285750" indent="-285750">
                        <a:buFontTx/>
                        <a:buChar char="-"/>
                      </a:pPr>
                      <a:r>
                        <a:rPr lang="en-GB" sz="1000" baseline="0" dirty="0"/>
                        <a:t>Add two or more fractions</a:t>
                      </a:r>
                    </a:p>
                    <a:p>
                      <a:pPr marL="285750" indent="-285750">
                        <a:buFontTx/>
                        <a:buChar char="-"/>
                      </a:pPr>
                      <a:r>
                        <a:rPr lang="en-GB" sz="1000" baseline="0" dirty="0"/>
                        <a:t>Add fractions and mixed numbers</a:t>
                      </a:r>
                    </a:p>
                    <a:p>
                      <a:pPr marL="285750" indent="-285750">
                        <a:buFontTx/>
                        <a:buChar char="-"/>
                      </a:pPr>
                      <a:r>
                        <a:rPr lang="en-GB" sz="1000" baseline="0" dirty="0"/>
                        <a:t>Subtract two fractions</a:t>
                      </a:r>
                    </a:p>
                    <a:p>
                      <a:pPr marL="285750" indent="-285750">
                        <a:buFontTx/>
                        <a:buChar char="-"/>
                      </a:pPr>
                      <a:r>
                        <a:rPr lang="en-GB" sz="1000" baseline="0" dirty="0"/>
                        <a:t>Subtract from whole amounts</a:t>
                      </a:r>
                    </a:p>
                    <a:p>
                      <a:pPr marL="285750" indent="-285750">
                        <a:buFontTx/>
                        <a:buChar char="-"/>
                      </a:pPr>
                      <a:r>
                        <a:rPr lang="en-GB" sz="1000" baseline="0" dirty="0"/>
                        <a:t>Subtract from mixed numbers</a:t>
                      </a:r>
                      <a:endParaRPr lang="en-GB" sz="10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000" dirty="0"/>
                        <a:t>Tenths as fractions</a:t>
                      </a:r>
                    </a:p>
                    <a:p>
                      <a:pPr marL="285750" indent="-285750">
                        <a:buFontTx/>
                        <a:buChar char="-"/>
                      </a:pPr>
                      <a:r>
                        <a:rPr lang="en-GB" sz="1000" dirty="0"/>
                        <a:t>Tenths as decimals</a:t>
                      </a:r>
                    </a:p>
                    <a:p>
                      <a:pPr marL="285750" indent="-285750">
                        <a:buFontTx/>
                        <a:buChar char="-"/>
                      </a:pPr>
                      <a:r>
                        <a:rPr lang="en-GB" sz="1000" dirty="0"/>
                        <a:t>Tenths on a place value chart</a:t>
                      </a:r>
                    </a:p>
                    <a:p>
                      <a:pPr marL="285750" indent="-285750">
                        <a:buFontTx/>
                        <a:buChar char="-"/>
                      </a:pPr>
                      <a:r>
                        <a:rPr lang="en-GB" sz="1000" dirty="0"/>
                        <a:t>Tenths</a:t>
                      </a:r>
                      <a:r>
                        <a:rPr lang="en-GB" sz="1000" baseline="0" dirty="0"/>
                        <a:t> on a number line</a:t>
                      </a:r>
                    </a:p>
                    <a:p>
                      <a:pPr marL="285750" indent="-285750">
                        <a:buFontTx/>
                        <a:buChar char="-"/>
                      </a:pPr>
                      <a:r>
                        <a:rPr lang="en-GB" sz="1000" baseline="0" dirty="0"/>
                        <a:t>Divide a 1-digit number by 10</a:t>
                      </a:r>
                    </a:p>
                    <a:p>
                      <a:pPr marL="285750" indent="-285750">
                        <a:buFontTx/>
                        <a:buChar char="-"/>
                      </a:pPr>
                      <a:r>
                        <a:rPr lang="en-GB" sz="1000" baseline="0" dirty="0"/>
                        <a:t>Divide a 2-digit number by 10</a:t>
                      </a:r>
                    </a:p>
                    <a:p>
                      <a:pPr marL="285750" indent="-285750">
                        <a:buFontTx/>
                        <a:buChar char="-"/>
                      </a:pPr>
                      <a:r>
                        <a:rPr lang="en-GB" sz="1000" baseline="0" dirty="0"/>
                        <a:t>Hundredths as fractions</a:t>
                      </a:r>
                    </a:p>
                    <a:p>
                      <a:pPr marL="285750" indent="-285750">
                        <a:buFontTx/>
                        <a:buChar char="-"/>
                      </a:pPr>
                      <a:r>
                        <a:rPr lang="en-GB" sz="1000" baseline="0" dirty="0"/>
                        <a:t>Hundredths as decimals</a:t>
                      </a:r>
                    </a:p>
                    <a:p>
                      <a:pPr marL="285750" indent="-285750">
                        <a:buFontTx/>
                        <a:buChar char="-"/>
                      </a:pPr>
                      <a:r>
                        <a:rPr lang="en-GB" sz="1000" baseline="0" dirty="0"/>
                        <a:t>Hundredths on a place value chart</a:t>
                      </a:r>
                    </a:p>
                    <a:p>
                      <a:pPr marL="285750" indent="-285750">
                        <a:buFontTx/>
                        <a:buChar char="-"/>
                      </a:pPr>
                      <a:r>
                        <a:rPr lang="en-GB" sz="1000" baseline="0" dirty="0"/>
                        <a:t>Divide a 1- or 2-digit number by 100</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7" name="Picture 2" descr="Image preview">
            <a:extLst>
              <a:ext uri="{FF2B5EF4-FFF2-40B4-BE49-F238E27FC236}">
                <a16:creationId xmlns:a16="http://schemas.microsoft.com/office/drawing/2014/main" id="{4C559FEE-E120-0C46-8072-349678DFB4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2178" y="6159532"/>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94A32246-7EF8-F748-BB5A-C338398776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2708" y="6159531"/>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6505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266" y="179355"/>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4Maths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59266" y="1072346"/>
          <a:ext cx="8555773" cy="4414055"/>
        </p:xfrm>
        <a:graphic>
          <a:graphicData uri="http://schemas.openxmlformats.org/drawingml/2006/table">
            <a:tbl>
              <a:tblPr/>
              <a:tblGrid>
                <a:gridCol w="1410890">
                  <a:extLst>
                    <a:ext uri="{9D8B030D-6E8A-4147-A177-3AD203B41FA5}">
                      <a16:colId xmlns:a16="http://schemas.microsoft.com/office/drawing/2014/main" val="210943694"/>
                    </a:ext>
                  </a:extLst>
                </a:gridCol>
                <a:gridCol w="1233409">
                  <a:extLst>
                    <a:ext uri="{9D8B030D-6E8A-4147-A177-3AD203B41FA5}">
                      <a16:colId xmlns:a16="http://schemas.microsoft.com/office/drawing/2014/main" val="864309712"/>
                    </a:ext>
                  </a:extLst>
                </a:gridCol>
                <a:gridCol w="1377862">
                  <a:extLst>
                    <a:ext uri="{9D8B030D-6E8A-4147-A177-3AD203B41FA5}">
                      <a16:colId xmlns:a16="http://schemas.microsoft.com/office/drawing/2014/main" val="3913203569"/>
                    </a:ext>
                  </a:extLst>
                </a:gridCol>
                <a:gridCol w="1500092">
                  <a:extLst>
                    <a:ext uri="{9D8B030D-6E8A-4147-A177-3AD203B41FA5}">
                      <a16:colId xmlns:a16="http://schemas.microsoft.com/office/drawing/2014/main" val="2261204431"/>
                    </a:ext>
                  </a:extLst>
                </a:gridCol>
                <a:gridCol w="1511204">
                  <a:extLst>
                    <a:ext uri="{9D8B030D-6E8A-4147-A177-3AD203B41FA5}">
                      <a16:colId xmlns:a16="http://schemas.microsoft.com/office/drawing/2014/main" val="1851145560"/>
                    </a:ext>
                  </a:extLst>
                </a:gridCol>
                <a:gridCol w="1522316">
                  <a:extLst>
                    <a:ext uri="{9D8B030D-6E8A-4147-A177-3AD203B41FA5}">
                      <a16:colId xmlns:a16="http://schemas.microsoft.com/office/drawing/2014/main" val="4186397878"/>
                    </a:ext>
                  </a:extLst>
                </a:gridCol>
              </a:tblGrid>
              <a:tr h="374684">
                <a:tc gridSpan="6">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Summer</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931202660"/>
                  </a:ext>
                </a:extLst>
              </a:tr>
              <a:tr h="43460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Decimals B</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Money</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Time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Shape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Statistics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Position and Direction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3604764">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Make a whole</a:t>
                      </a:r>
                      <a:r>
                        <a:rPr lang="en-GB" sz="1200" kern="1200" baseline="0" dirty="0">
                          <a:solidFill>
                            <a:schemeClr val="tx1"/>
                          </a:solidFill>
                          <a:effectLst/>
                          <a:latin typeface="Calibri" panose="020F0502020204030204" pitchFamily="34" charset="0"/>
                          <a:ea typeface="MS PGothic" panose="020B0600070205080204" pitchFamily="34" charset="-128"/>
                          <a:cs typeface="+mn-cs"/>
                        </a:rPr>
                        <a:t> with tenths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Make a whole with hundredths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Partition decimals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Flexibly partition decimals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Compare decimals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Order decimals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Round to the nearest whole number</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Halves and quarters as decimals</a:t>
                      </a:r>
                      <a:endParaRPr lang="en-GB" sz="12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200" dirty="0"/>
                        <a:t>Write money using decimals</a:t>
                      </a:r>
                    </a:p>
                    <a:p>
                      <a:pPr marL="285750" indent="-285750">
                        <a:buFontTx/>
                        <a:buChar char="-"/>
                      </a:pPr>
                      <a:r>
                        <a:rPr lang="en-GB" sz="1200" dirty="0"/>
                        <a:t>Convert between pounds</a:t>
                      </a:r>
                      <a:r>
                        <a:rPr lang="en-GB" sz="1200" baseline="0" dirty="0"/>
                        <a:t> and pence</a:t>
                      </a:r>
                    </a:p>
                    <a:p>
                      <a:pPr marL="285750" indent="-285750">
                        <a:buFontTx/>
                        <a:buChar char="-"/>
                      </a:pPr>
                      <a:r>
                        <a:rPr lang="en-GB" sz="1200" baseline="0" dirty="0"/>
                        <a:t>Compare amounts of money</a:t>
                      </a:r>
                    </a:p>
                    <a:p>
                      <a:pPr marL="285750" indent="-285750">
                        <a:buFontTx/>
                        <a:buChar char="-"/>
                      </a:pPr>
                      <a:r>
                        <a:rPr lang="en-GB" sz="1200" baseline="0" dirty="0"/>
                        <a:t>Estimate with money</a:t>
                      </a:r>
                    </a:p>
                    <a:p>
                      <a:pPr marL="285750" indent="-285750">
                        <a:buFontTx/>
                        <a:buChar char="-"/>
                      </a:pPr>
                      <a:r>
                        <a:rPr lang="en-GB" sz="1200" baseline="0" dirty="0"/>
                        <a:t>Calculate with money</a:t>
                      </a:r>
                    </a:p>
                    <a:p>
                      <a:pPr marL="285750" indent="-285750">
                        <a:buFontTx/>
                        <a:buChar char="-"/>
                      </a:pPr>
                      <a:r>
                        <a:rPr lang="en-GB" sz="1200" baseline="0" dirty="0"/>
                        <a:t>Solve problems with money</a:t>
                      </a:r>
                      <a:endParaRPr lang="en-GB" sz="12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200" dirty="0"/>
                        <a:t>Years, months,</a:t>
                      </a:r>
                      <a:r>
                        <a:rPr lang="en-GB" sz="1200" baseline="0" dirty="0"/>
                        <a:t> weeks and days</a:t>
                      </a:r>
                    </a:p>
                    <a:p>
                      <a:pPr marL="285750" indent="-285750">
                        <a:buFontTx/>
                        <a:buChar char="-"/>
                      </a:pPr>
                      <a:r>
                        <a:rPr lang="en-GB" sz="1200" baseline="0" dirty="0"/>
                        <a:t>Hours, minutes and seconds</a:t>
                      </a:r>
                    </a:p>
                    <a:p>
                      <a:pPr marL="285750" indent="-285750">
                        <a:buFontTx/>
                        <a:buChar char="-"/>
                      </a:pPr>
                      <a:r>
                        <a:rPr lang="en-GB" sz="1200" baseline="0" dirty="0"/>
                        <a:t>Convert between analogue and digital times</a:t>
                      </a:r>
                    </a:p>
                    <a:p>
                      <a:pPr marL="285750" indent="-285750">
                        <a:buFontTx/>
                        <a:buChar char="-"/>
                      </a:pPr>
                      <a:r>
                        <a:rPr lang="en-GB" sz="1200" baseline="0" dirty="0"/>
                        <a:t>Convert to the 24 hour clock</a:t>
                      </a:r>
                    </a:p>
                    <a:p>
                      <a:pPr marL="285750" indent="-285750">
                        <a:buFontTx/>
                        <a:buChar char="-"/>
                      </a:pPr>
                      <a:r>
                        <a:rPr lang="en-GB" sz="1200" baseline="0" dirty="0"/>
                        <a:t>Convert from the 24 hour clock</a:t>
                      </a:r>
                      <a:endParaRPr lang="en-GB" sz="12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200" dirty="0"/>
                        <a:t>Understand angles as turns</a:t>
                      </a:r>
                    </a:p>
                    <a:p>
                      <a:pPr marL="285750" indent="-285750">
                        <a:buFontTx/>
                        <a:buChar char="-"/>
                      </a:pPr>
                      <a:r>
                        <a:rPr lang="en-GB" sz="1200" dirty="0"/>
                        <a:t>Identify</a:t>
                      </a:r>
                      <a:r>
                        <a:rPr lang="en-GB" sz="1200" baseline="0" dirty="0"/>
                        <a:t> angles</a:t>
                      </a:r>
                    </a:p>
                    <a:p>
                      <a:pPr marL="285750" indent="-285750">
                        <a:buFontTx/>
                        <a:buChar char="-"/>
                      </a:pPr>
                      <a:r>
                        <a:rPr lang="en-GB" sz="1200" baseline="0" dirty="0"/>
                        <a:t>Compare and order angles</a:t>
                      </a:r>
                    </a:p>
                    <a:p>
                      <a:pPr marL="285750" indent="-285750">
                        <a:buFontTx/>
                        <a:buChar char="-"/>
                      </a:pPr>
                      <a:r>
                        <a:rPr lang="en-GB" sz="1200" baseline="0" dirty="0"/>
                        <a:t>Triangles</a:t>
                      </a:r>
                    </a:p>
                    <a:p>
                      <a:pPr marL="285750" indent="-285750">
                        <a:buFontTx/>
                        <a:buChar char="-"/>
                      </a:pPr>
                      <a:r>
                        <a:rPr lang="en-GB" sz="1200" baseline="0" dirty="0"/>
                        <a:t>Quadrilaterals</a:t>
                      </a:r>
                    </a:p>
                    <a:p>
                      <a:pPr marL="285750" indent="-285750">
                        <a:buFontTx/>
                        <a:buChar char="-"/>
                      </a:pPr>
                      <a:r>
                        <a:rPr lang="en-GB" sz="1200" baseline="0" dirty="0"/>
                        <a:t>Polygons</a:t>
                      </a:r>
                    </a:p>
                    <a:p>
                      <a:pPr marL="285750" indent="-285750">
                        <a:buFontTx/>
                        <a:buChar char="-"/>
                      </a:pPr>
                      <a:r>
                        <a:rPr lang="en-GB" sz="1200" baseline="0" dirty="0"/>
                        <a:t>Lines of symmetry</a:t>
                      </a:r>
                    </a:p>
                    <a:p>
                      <a:pPr marL="285750" indent="-285750">
                        <a:buFontTx/>
                        <a:buChar char="-"/>
                      </a:pPr>
                      <a:r>
                        <a:rPr lang="en-GB" sz="1200" baseline="0" dirty="0"/>
                        <a:t>Complete a symmetric figure</a:t>
                      </a:r>
                      <a:endParaRPr lang="en-GB" sz="12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200" dirty="0"/>
                        <a:t>Interpret</a:t>
                      </a:r>
                      <a:r>
                        <a:rPr lang="en-GB" sz="1200" baseline="0" dirty="0"/>
                        <a:t> charts</a:t>
                      </a:r>
                    </a:p>
                    <a:p>
                      <a:pPr marL="285750" indent="-285750">
                        <a:buFontTx/>
                        <a:buChar char="-"/>
                      </a:pPr>
                      <a:r>
                        <a:rPr lang="en-GB" sz="1200" baseline="0" dirty="0"/>
                        <a:t>Comparison, sum and difference</a:t>
                      </a:r>
                    </a:p>
                    <a:p>
                      <a:pPr marL="285750" indent="-285750">
                        <a:buFontTx/>
                        <a:buChar char="-"/>
                      </a:pPr>
                      <a:r>
                        <a:rPr lang="en-GB" sz="1200" baseline="0" dirty="0"/>
                        <a:t>Interpret line graphs </a:t>
                      </a:r>
                    </a:p>
                    <a:p>
                      <a:pPr marL="285750" indent="-285750">
                        <a:buFontTx/>
                        <a:buChar char="-"/>
                      </a:pPr>
                      <a:r>
                        <a:rPr lang="en-GB" sz="1200" baseline="0" dirty="0"/>
                        <a:t>Draw line graphs</a:t>
                      </a:r>
                      <a:endParaRPr lang="en-GB" sz="12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200" dirty="0"/>
                        <a:t>Describe position using coordinates</a:t>
                      </a:r>
                    </a:p>
                    <a:p>
                      <a:pPr marL="285750" indent="-285750">
                        <a:buFontTx/>
                        <a:buChar char="-"/>
                      </a:pPr>
                      <a:r>
                        <a:rPr lang="en-GB" sz="1200" dirty="0"/>
                        <a:t>Plot coordinates</a:t>
                      </a:r>
                    </a:p>
                    <a:p>
                      <a:pPr marL="285750" indent="-285750">
                        <a:buFontTx/>
                        <a:buChar char="-"/>
                      </a:pPr>
                      <a:r>
                        <a:rPr lang="en-GB" sz="1200" dirty="0"/>
                        <a:t>Draw 2-D shapes on a grid</a:t>
                      </a:r>
                    </a:p>
                    <a:p>
                      <a:pPr marL="285750" indent="-285750">
                        <a:buFontTx/>
                        <a:buChar char="-"/>
                      </a:pPr>
                      <a:r>
                        <a:rPr lang="en-GB" sz="1200" dirty="0"/>
                        <a:t>Translate on a grid</a:t>
                      </a:r>
                    </a:p>
                    <a:p>
                      <a:pPr marL="285750" indent="-285750">
                        <a:buFontTx/>
                        <a:buChar char="-"/>
                      </a:pPr>
                      <a:r>
                        <a:rPr lang="en-GB" sz="1200" dirty="0"/>
                        <a:t>Describe translation</a:t>
                      </a:r>
                      <a:r>
                        <a:rPr lang="en-GB" sz="1200" baseline="0" dirty="0"/>
                        <a:t> on a grid</a:t>
                      </a:r>
                      <a:endParaRPr lang="en-GB" sz="12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7" name="Picture 2" descr="Image preview">
            <a:extLst>
              <a:ext uri="{FF2B5EF4-FFF2-40B4-BE49-F238E27FC236}">
                <a16:creationId xmlns:a16="http://schemas.microsoft.com/office/drawing/2014/main" id="{7DFBE978-A892-8D43-B499-D6A66DE46F2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266" y="6159532"/>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4371B305-8F2E-244A-9E31-5BFB4B55E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6671" y="6159532"/>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9081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E5E46A9-B0DC-2F9F-B043-1337CB3036F7}"/>
              </a:ext>
            </a:extLst>
          </p:cNvPr>
          <p:cNvGraphicFramePr>
            <a:graphicFrameLocks noGrp="1"/>
          </p:cNvGraphicFramePr>
          <p:nvPr>
            <p:ph idx="1"/>
            <p:extLst/>
          </p:nvPr>
        </p:nvGraphicFramePr>
        <p:xfrm>
          <a:off x="159133" y="1127721"/>
          <a:ext cx="8726151" cy="4794536"/>
        </p:xfrm>
        <a:graphic>
          <a:graphicData uri="http://schemas.openxmlformats.org/drawingml/2006/table">
            <a:tbl>
              <a:tblPr/>
              <a:tblGrid>
                <a:gridCol w="2486963">
                  <a:extLst>
                    <a:ext uri="{9D8B030D-6E8A-4147-A177-3AD203B41FA5}">
                      <a16:colId xmlns:a16="http://schemas.microsoft.com/office/drawing/2014/main" val="488170885"/>
                    </a:ext>
                  </a:extLst>
                </a:gridCol>
                <a:gridCol w="6239188">
                  <a:extLst>
                    <a:ext uri="{9D8B030D-6E8A-4147-A177-3AD203B41FA5}">
                      <a16:colId xmlns:a16="http://schemas.microsoft.com/office/drawing/2014/main" val="3928805418"/>
                    </a:ext>
                  </a:extLst>
                </a:gridCol>
              </a:tblGrid>
              <a:tr h="286458">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4032983145"/>
                  </a:ext>
                </a:extLst>
              </a:tr>
              <a:tr h="20831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Working Scientifically Progression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28587128"/>
                  </a:ext>
                </a:extLst>
              </a:tr>
              <a:tr h="42576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Asking and Answering Questions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Suggest relevant questions and know that they could be answered in a variety of ways, including using secondary sources such as ICT. Answer questions using straight forward scientific evidence.</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455328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Make predictions and give a reason using simple scientific vocabulary.</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8608290"/>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Observations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Make systematic and careful observations.</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0526467"/>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Equipment and Measurements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Take accurate measurements using standard units and a range of equipment, including thermometers and data loggers.</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2452499"/>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Identifying and Classifying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Identify similarities/differences/changes when talking about scientific processes. Use and begin to create simple keys</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6479341"/>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Engaging in Practical Enquiry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Make decisions about different enquiries, including recognising when a fair test is necessary and begin to identify variables</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6217692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Recording and Reporting Findings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Choose appropriate ways to record and present information, findings and conclusions for different audiences (e.g. displays, oral or written explanations).</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68153316"/>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Drawing Conclusions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Use recorded data to make predictions, pose new questions and suggest improvements for further enquiries.</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38906374"/>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Analysing Data: Evaluating and raising further questions and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50" kern="1200" dirty="0">
                          <a:solidFill>
                            <a:schemeClr val="tx1"/>
                          </a:solidFill>
                          <a:effectLst/>
                          <a:latin typeface="+mn-lt"/>
                          <a:ea typeface="+mn-ea"/>
                          <a:cs typeface="+mn-cs"/>
                        </a:rPr>
                        <a:t>Identify, with help, changes, patterns, similarities and differences in data to help form conclusions. Use scientific evidence to support their findings.</a:t>
                      </a:r>
                      <a:endParaRPr lang="en-GB" sz="11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80196380"/>
                  </a:ext>
                </a:extLst>
              </a:tr>
            </a:tbl>
          </a:graphicData>
        </a:graphic>
      </p:graphicFrame>
      <p:sp>
        <p:nvSpPr>
          <p:cNvPr id="8" name="Title 1">
            <a:extLst>
              <a:ext uri="{FF2B5EF4-FFF2-40B4-BE49-F238E27FC236}">
                <a16:creationId xmlns:a16="http://schemas.microsoft.com/office/drawing/2014/main" id="{ABD6D7A3-83D5-9B23-B327-AF1512B473B7}"/>
              </a:ext>
            </a:extLst>
          </p:cNvPr>
          <p:cNvSpPr>
            <a:spLocks noGrp="1"/>
          </p:cNvSpPr>
          <p:nvPr>
            <p:ph type="title"/>
          </p:nvPr>
        </p:nvSpPr>
        <p:spPr>
          <a:xfrm>
            <a:off x="258715" y="171450"/>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521505" y="976295"/>
          <a:ext cx="8100989" cy="4734305"/>
        </p:xfrm>
        <a:graphic>
          <a:graphicData uri="http://schemas.openxmlformats.org/drawingml/2006/table">
            <a:tbl>
              <a:tblPr/>
              <a:tblGrid>
                <a:gridCol w="1867370">
                  <a:extLst>
                    <a:ext uri="{9D8B030D-6E8A-4147-A177-3AD203B41FA5}">
                      <a16:colId xmlns:a16="http://schemas.microsoft.com/office/drawing/2014/main" val="1003302530"/>
                    </a:ext>
                  </a:extLst>
                </a:gridCol>
                <a:gridCol w="1943422">
                  <a:extLst>
                    <a:ext uri="{9D8B030D-6E8A-4147-A177-3AD203B41FA5}">
                      <a16:colId xmlns:a16="http://schemas.microsoft.com/office/drawing/2014/main" val="478540876"/>
                    </a:ext>
                  </a:extLst>
                </a:gridCol>
                <a:gridCol w="2077873">
                  <a:extLst>
                    <a:ext uri="{9D8B030D-6E8A-4147-A177-3AD203B41FA5}">
                      <a16:colId xmlns:a16="http://schemas.microsoft.com/office/drawing/2014/main" val="1426055967"/>
                    </a:ext>
                  </a:extLst>
                </a:gridCol>
                <a:gridCol w="2212324">
                  <a:extLst>
                    <a:ext uri="{9D8B030D-6E8A-4147-A177-3AD203B41FA5}">
                      <a16:colId xmlns:a16="http://schemas.microsoft.com/office/drawing/2014/main" val="779650668"/>
                    </a:ext>
                  </a:extLst>
                </a:gridCol>
              </a:tblGrid>
              <a:tr h="39582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Computing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533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Computer Science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Information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Digital Literacy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E-Safety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extLst>
                  <a:ext uri="{0D108BD9-81ED-4DB2-BD59-A6C34878D82A}">
                    <a16:rowId xmlns:a16="http://schemas.microsoft.com/office/drawing/2014/main" val="3496808766"/>
                  </a:ext>
                </a:extLst>
              </a:tr>
              <a:tr h="385597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1200" kern="1200" dirty="0">
                          <a:solidFill>
                            <a:schemeClr val="tx1"/>
                          </a:solidFill>
                          <a:effectLst/>
                          <a:latin typeface="+mn-lt"/>
                          <a:ea typeface="+mn-ea"/>
                          <a:cs typeface="+mn-cs"/>
                        </a:rPr>
                        <a:t>Experiment with timers in my programs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Can repeat a set of code using commands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Use selection (decision) in my programming. For example, using an ‘if statement’ for a question being asked and the program takes one of two paths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Use variables within my program and know how to change the value of variables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kern="1200" dirty="0">
                          <a:solidFill>
                            <a:schemeClr val="tx1"/>
                          </a:solidFill>
                          <a:effectLst/>
                          <a:latin typeface="+mn-lt"/>
                          <a:ea typeface="+mn-ea"/>
                          <a:cs typeface="+mn-cs"/>
                        </a:rPr>
                        <a:t>Making Music</a:t>
                      </a:r>
                    </a:p>
                    <a:p>
                      <a:r>
                        <a:rPr lang="en-GB" sz="1200" b="0" kern="1200" dirty="0">
                          <a:solidFill>
                            <a:schemeClr val="tx1"/>
                          </a:solidFill>
                          <a:effectLst/>
                          <a:latin typeface="+mn-lt"/>
                          <a:ea typeface="+mn-ea"/>
                          <a:cs typeface="+mn-cs"/>
                        </a:rPr>
                        <a:t>Features of rock music in GarageBand</a:t>
                      </a:r>
                    </a:p>
                    <a:p>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Can create a piece of music using GarageBand</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Logo</a:t>
                      </a:r>
                    </a:p>
                    <a:p>
                      <a:r>
                        <a:rPr lang="en-GB" sz="1200" b="0" kern="1200" dirty="0">
                          <a:solidFill>
                            <a:schemeClr val="tx1"/>
                          </a:solidFill>
                          <a:effectLst/>
                          <a:latin typeface="+mn-lt"/>
                          <a:ea typeface="+mn-ea"/>
                          <a:cs typeface="+mn-cs"/>
                        </a:rPr>
                        <a:t>Can use 2Logo effectively</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Animation</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Understand how animations can be created</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Can create an animation to fit a story</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r>
                        <a:rPr lang="en-GB" sz="1200" b="1" dirty="0">
                          <a:latin typeface="+mn-lt"/>
                        </a:rPr>
                        <a:t>Word</a:t>
                      </a:r>
                      <a:endParaRPr lang="en-GB" sz="1200" dirty="0">
                        <a:latin typeface="+mn-lt"/>
                      </a:endParaRPr>
                    </a:p>
                    <a:p>
                      <a:pPr algn="l"/>
                      <a:r>
                        <a:rPr lang="en-GB" sz="1200" dirty="0">
                          <a:latin typeface="+mn-lt"/>
                        </a:rPr>
                        <a:t>Can download and insert images from the internet</a:t>
                      </a:r>
                    </a:p>
                    <a:p>
                      <a:pPr algn="l"/>
                      <a:r>
                        <a:rPr lang="en-GB" sz="1200" dirty="0">
                          <a:latin typeface="+mn-lt"/>
                        </a:rPr>
                        <a:t>Add a header and footer</a:t>
                      </a:r>
                    </a:p>
                    <a:p>
                      <a:pPr algn="l"/>
                      <a:r>
                        <a:rPr lang="en-GB" sz="1200" dirty="0">
                          <a:latin typeface="+mn-lt"/>
                        </a:rPr>
                        <a:t>Can effectively use the dictionary and thesaurus</a:t>
                      </a:r>
                    </a:p>
                    <a:p>
                      <a:pPr algn="l"/>
                      <a:endParaRPr lang="en-GB" sz="1200" dirty="0">
                        <a:latin typeface="+mn-lt"/>
                      </a:endParaRPr>
                    </a:p>
                    <a:p>
                      <a:pPr algn="l"/>
                      <a:r>
                        <a:rPr lang="en-GB" sz="1200" b="1" dirty="0">
                          <a:latin typeface="+mn-lt"/>
                        </a:rPr>
                        <a:t>PowerPoint</a:t>
                      </a:r>
                    </a:p>
                    <a:p>
                      <a:pPr algn="l"/>
                      <a:r>
                        <a:rPr lang="en-GB" sz="1200" dirty="0">
                          <a:latin typeface="+mn-lt"/>
                        </a:rPr>
                        <a:t>Can add extra features to presentations:</a:t>
                      </a:r>
                    </a:p>
                    <a:p>
                      <a:pPr algn="l"/>
                      <a:r>
                        <a:rPr lang="en-GB" sz="1200" dirty="0">
                          <a:latin typeface="+mn-lt"/>
                        </a:rPr>
                        <a:t>Animations, sounds, music and videos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Understand the many uses for electronic devices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Why we should limit our screen time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Most important uses of electronic devices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53100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4" y="976295"/>
          <a:ext cx="8726831" cy="5120358"/>
        </p:xfrm>
        <a:graphic>
          <a:graphicData uri="http://schemas.openxmlformats.org/drawingml/2006/table">
            <a:tbl>
              <a:tblPr/>
              <a:tblGrid>
                <a:gridCol w="1755010">
                  <a:extLst>
                    <a:ext uri="{9D8B030D-6E8A-4147-A177-3AD203B41FA5}">
                      <a16:colId xmlns:a16="http://schemas.microsoft.com/office/drawing/2014/main" val="1003302530"/>
                    </a:ext>
                  </a:extLst>
                </a:gridCol>
                <a:gridCol w="1560576">
                  <a:extLst>
                    <a:ext uri="{9D8B030D-6E8A-4147-A177-3AD203B41FA5}">
                      <a16:colId xmlns:a16="http://schemas.microsoft.com/office/drawing/2014/main" val="478540876"/>
                    </a:ext>
                  </a:extLst>
                </a:gridCol>
                <a:gridCol w="2011680">
                  <a:extLst>
                    <a:ext uri="{9D8B030D-6E8A-4147-A177-3AD203B41FA5}">
                      <a16:colId xmlns:a16="http://schemas.microsoft.com/office/drawing/2014/main" val="1426055967"/>
                    </a:ext>
                  </a:extLst>
                </a:gridCol>
                <a:gridCol w="1682496">
                  <a:extLst>
                    <a:ext uri="{9D8B030D-6E8A-4147-A177-3AD203B41FA5}">
                      <a16:colId xmlns:a16="http://schemas.microsoft.com/office/drawing/2014/main" val="779650668"/>
                    </a:ext>
                  </a:extLst>
                </a:gridCol>
                <a:gridCol w="1717069">
                  <a:extLst>
                    <a:ext uri="{9D8B030D-6E8A-4147-A177-3AD203B41FA5}">
                      <a16:colId xmlns:a16="http://schemas.microsoft.com/office/drawing/2014/main" val="42508591"/>
                    </a:ext>
                  </a:extLst>
                </a:gridCol>
              </a:tblGrid>
              <a:tr h="218521">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mn-lt"/>
                          <a:ea typeface="MS PGothic" panose="020B0600070205080204" pitchFamily="34" charset="-128"/>
                        </a:rPr>
                        <a:t>Physical Education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16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Games and 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Dance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Gymnastics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Outdoor and Adventurous Activities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extLst>
                  <a:ext uri="{0D108BD9-81ED-4DB2-BD59-A6C34878D82A}">
                    <a16:rowId xmlns:a16="http://schemas.microsoft.com/office/drawing/2014/main" val="3496808766"/>
                  </a:ext>
                </a:extLst>
              </a:tr>
              <a:tr h="410370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1100" kern="1200" dirty="0">
                          <a:solidFill>
                            <a:schemeClr val="tx1"/>
                          </a:solidFill>
                          <a:effectLst/>
                          <a:latin typeface="+mn-lt"/>
                          <a:ea typeface="+mn-ea"/>
                          <a:cs typeface="+mn-cs"/>
                        </a:rPr>
                        <a:t>• Throw and catch with control and accuracy.</a:t>
                      </a:r>
                    </a:p>
                    <a:p>
                      <a:r>
                        <a:rPr lang="en-GB" sz="1100" kern="1200" dirty="0">
                          <a:solidFill>
                            <a:schemeClr val="tx1"/>
                          </a:solidFill>
                          <a:effectLst/>
                          <a:latin typeface="+mn-lt"/>
                          <a:ea typeface="+mn-ea"/>
                          <a:cs typeface="+mn-cs"/>
                        </a:rPr>
                        <a:t>• Strike a ball and field with control.</a:t>
                      </a:r>
                    </a:p>
                    <a:p>
                      <a:r>
                        <a:rPr lang="en-GB" sz="1100" kern="1200" dirty="0">
                          <a:solidFill>
                            <a:schemeClr val="tx1"/>
                          </a:solidFill>
                          <a:effectLst/>
                          <a:latin typeface="+mn-lt"/>
                          <a:ea typeface="+mn-ea"/>
                          <a:cs typeface="+mn-cs"/>
                        </a:rPr>
                        <a:t>• Choose appropriate tactics to cause problems for the opposition.</a:t>
                      </a:r>
                    </a:p>
                    <a:p>
                      <a:r>
                        <a:rPr lang="en-GB" sz="1100" kern="1200" dirty="0">
                          <a:solidFill>
                            <a:schemeClr val="tx1"/>
                          </a:solidFill>
                          <a:effectLst/>
                          <a:latin typeface="+mn-lt"/>
                          <a:ea typeface="+mn-ea"/>
                          <a:cs typeface="+mn-cs"/>
                        </a:rPr>
                        <a:t>• Follow the rules of the game and play fairly.</a:t>
                      </a:r>
                    </a:p>
                    <a:p>
                      <a:r>
                        <a:rPr lang="en-GB" sz="1100" kern="1200" dirty="0">
                          <a:solidFill>
                            <a:schemeClr val="tx1"/>
                          </a:solidFill>
                          <a:effectLst/>
                          <a:latin typeface="+mn-lt"/>
                          <a:ea typeface="+mn-ea"/>
                          <a:cs typeface="+mn-cs"/>
                        </a:rPr>
                        <a:t>• Maintain possession of a ball (with, e.g. feet, a hockey stick or hands).</a:t>
                      </a:r>
                    </a:p>
                    <a:p>
                      <a:r>
                        <a:rPr lang="en-GB" sz="1100" kern="1200" dirty="0">
                          <a:solidFill>
                            <a:schemeClr val="tx1"/>
                          </a:solidFill>
                          <a:effectLst/>
                          <a:latin typeface="+mn-lt"/>
                          <a:ea typeface="+mn-ea"/>
                          <a:cs typeface="+mn-cs"/>
                        </a:rPr>
                        <a:t>• Pass to team mates at appropriate times.</a:t>
                      </a:r>
                    </a:p>
                    <a:p>
                      <a:r>
                        <a:rPr lang="en-GB" sz="1100" kern="1200" dirty="0">
                          <a:solidFill>
                            <a:schemeClr val="tx1"/>
                          </a:solidFill>
                          <a:effectLst/>
                          <a:latin typeface="+mn-lt"/>
                          <a:ea typeface="+mn-ea"/>
                          <a:cs typeface="+mn-cs"/>
                        </a:rPr>
                        <a:t>• Lead others and act as a respectful team member.</a:t>
                      </a:r>
                    </a:p>
                    <a:p>
                      <a:endParaRPr lang="en-GB" sz="11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00" kern="1200" dirty="0">
                          <a:solidFill>
                            <a:schemeClr val="tx1"/>
                          </a:solidFill>
                          <a:effectLst/>
                          <a:latin typeface="+mn-lt"/>
                          <a:ea typeface="+mn-ea"/>
                          <a:cs typeface="+mn-cs"/>
                        </a:rPr>
                        <a:t>• Plan, perform and repeat sequences.</a:t>
                      </a:r>
                    </a:p>
                    <a:p>
                      <a:r>
                        <a:rPr lang="en-GB" sz="1100" kern="1200" dirty="0">
                          <a:solidFill>
                            <a:schemeClr val="tx1"/>
                          </a:solidFill>
                          <a:effectLst/>
                          <a:latin typeface="+mn-lt"/>
                          <a:ea typeface="+mn-ea"/>
                          <a:cs typeface="+mn-cs"/>
                        </a:rPr>
                        <a:t>• Move in a clear, fluent and expressive manner.</a:t>
                      </a:r>
                    </a:p>
                    <a:p>
                      <a:r>
                        <a:rPr lang="en-GB" sz="1100" kern="1200" dirty="0">
                          <a:solidFill>
                            <a:schemeClr val="tx1"/>
                          </a:solidFill>
                          <a:effectLst/>
                          <a:latin typeface="+mn-lt"/>
                          <a:ea typeface="+mn-ea"/>
                          <a:cs typeface="+mn-cs"/>
                        </a:rPr>
                        <a:t>• Refine movements into sequences.</a:t>
                      </a:r>
                    </a:p>
                    <a:p>
                      <a:r>
                        <a:rPr lang="en-GB" sz="1100" kern="1200" dirty="0">
                          <a:solidFill>
                            <a:schemeClr val="tx1"/>
                          </a:solidFill>
                          <a:effectLst/>
                          <a:latin typeface="+mn-lt"/>
                          <a:ea typeface="+mn-ea"/>
                          <a:cs typeface="+mn-cs"/>
                        </a:rPr>
                        <a:t>• Create dances and movements that convey a definite idea.</a:t>
                      </a:r>
                    </a:p>
                    <a:p>
                      <a:r>
                        <a:rPr lang="en-GB" sz="1100" kern="1200" dirty="0">
                          <a:solidFill>
                            <a:schemeClr val="tx1"/>
                          </a:solidFill>
                          <a:effectLst/>
                          <a:latin typeface="+mn-lt"/>
                          <a:ea typeface="+mn-ea"/>
                          <a:cs typeface="+mn-cs"/>
                        </a:rPr>
                        <a:t>• Change speed and levels within a performance. </a:t>
                      </a:r>
                    </a:p>
                    <a:p>
                      <a:r>
                        <a:rPr lang="en-GB" sz="1100" kern="1200" dirty="0">
                          <a:solidFill>
                            <a:schemeClr val="tx1"/>
                          </a:solidFill>
                          <a:effectLst/>
                          <a:latin typeface="+mn-lt"/>
                          <a:ea typeface="+mn-ea"/>
                          <a:cs typeface="+mn-cs"/>
                        </a:rPr>
                        <a:t>• Develop physical strength and suppleness by practising moves and stretching.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222222"/>
                          </a:solidFill>
                          <a:effectLst/>
                          <a:latin typeface="Calibri" panose="020F0502020204030204" pitchFamily="34" charset="0"/>
                          <a:ea typeface="Times New Roman" panose="02020603050405020304" pitchFamily="18" charset="0"/>
                        </a:rPr>
                        <a:t>• Create a duet by using increased choreographic skills.</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00" kern="1200" dirty="0">
                          <a:solidFill>
                            <a:schemeClr val="tx1"/>
                          </a:solidFill>
                          <a:effectLst/>
                          <a:latin typeface="+mn-lt"/>
                          <a:ea typeface="+mn-ea"/>
                          <a:cs typeface="+mn-cs"/>
                        </a:rPr>
                        <a:t>• Plan, perform and repeat sequences.</a:t>
                      </a:r>
                    </a:p>
                    <a:p>
                      <a:r>
                        <a:rPr lang="en-GB" sz="1100" kern="1200" dirty="0">
                          <a:solidFill>
                            <a:schemeClr val="tx1"/>
                          </a:solidFill>
                          <a:effectLst/>
                          <a:latin typeface="+mn-lt"/>
                          <a:ea typeface="+mn-ea"/>
                          <a:cs typeface="+mn-cs"/>
                        </a:rPr>
                        <a:t>• Move in a clear, fluent and expressive manner.</a:t>
                      </a:r>
                    </a:p>
                    <a:p>
                      <a:r>
                        <a:rPr lang="en-GB" sz="1100" kern="1200" dirty="0">
                          <a:solidFill>
                            <a:schemeClr val="tx1"/>
                          </a:solidFill>
                          <a:effectLst/>
                          <a:latin typeface="+mn-lt"/>
                          <a:ea typeface="+mn-ea"/>
                          <a:cs typeface="+mn-cs"/>
                        </a:rPr>
                        <a:t>• Refine movements into sequences.</a:t>
                      </a:r>
                    </a:p>
                    <a:p>
                      <a:r>
                        <a:rPr lang="en-GB" sz="1100" kern="1200" dirty="0">
                          <a:solidFill>
                            <a:schemeClr val="tx1"/>
                          </a:solidFill>
                          <a:effectLst/>
                          <a:latin typeface="+mn-lt"/>
                          <a:ea typeface="+mn-ea"/>
                          <a:cs typeface="+mn-cs"/>
                        </a:rPr>
                        <a:t>• Show changes of direction, speed and level during a performance.</a:t>
                      </a:r>
                    </a:p>
                    <a:p>
                      <a:r>
                        <a:rPr lang="en-GB" sz="1100" kern="1200" dirty="0">
                          <a:solidFill>
                            <a:schemeClr val="tx1"/>
                          </a:solidFill>
                          <a:effectLst/>
                          <a:latin typeface="+mn-lt"/>
                          <a:ea typeface="+mn-ea"/>
                          <a:cs typeface="+mn-cs"/>
                        </a:rPr>
                        <a:t>• Show a kinaesthetic sense in order to improve the placement and alignment of body parts (e.g. in balances experiment to find out how to get the centre of gravity successfully over base and organise body parts to create an interesting body shape).</a:t>
                      </a:r>
                    </a:p>
                    <a:p>
                      <a:r>
                        <a:rPr lang="en-GB" sz="1100" kern="1200" dirty="0">
                          <a:solidFill>
                            <a:schemeClr val="tx1"/>
                          </a:solidFill>
                          <a:effectLst/>
                          <a:latin typeface="+mn-lt"/>
                          <a:ea typeface="+mn-ea"/>
                          <a:cs typeface="+mn-cs"/>
                        </a:rPr>
                        <a:t>• Travel in a variety of ways, including flight, by transferring weight to generate power in movements.</a:t>
                      </a:r>
                    </a:p>
                    <a:p>
                      <a:r>
                        <a:rPr lang="en-GB" sz="1100" kern="1200" dirty="0">
                          <a:solidFill>
                            <a:schemeClr val="tx1"/>
                          </a:solidFill>
                          <a:effectLst/>
                          <a:latin typeface="+mn-lt"/>
                          <a:ea typeface="+mn-ea"/>
                          <a:cs typeface="+mn-cs"/>
                        </a:rPr>
                        <a:t>• Swing and hang from equipment safely (using hands).</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00" kern="1200" dirty="0">
                          <a:solidFill>
                            <a:schemeClr val="tx1"/>
                          </a:solidFill>
                          <a:effectLst/>
                          <a:latin typeface="+mn-lt"/>
                          <a:ea typeface="+mn-ea"/>
                          <a:cs typeface="+mn-cs"/>
                        </a:rPr>
                        <a:t>• Sprint over a short distance up to 60 metres.</a:t>
                      </a:r>
                    </a:p>
                    <a:p>
                      <a:r>
                        <a:rPr lang="en-GB" sz="1100" kern="1200" dirty="0">
                          <a:solidFill>
                            <a:schemeClr val="tx1"/>
                          </a:solidFill>
                          <a:effectLst/>
                          <a:latin typeface="+mn-lt"/>
                          <a:ea typeface="+mn-ea"/>
                          <a:cs typeface="+mn-cs"/>
                        </a:rPr>
                        <a:t>• Run over a longer distance, conserving energy in order to sustain performance.</a:t>
                      </a:r>
                    </a:p>
                    <a:p>
                      <a:r>
                        <a:rPr lang="en-GB" sz="1100" kern="1200" dirty="0">
                          <a:solidFill>
                            <a:schemeClr val="tx1"/>
                          </a:solidFill>
                          <a:effectLst/>
                          <a:latin typeface="+mn-lt"/>
                          <a:ea typeface="+mn-ea"/>
                          <a:cs typeface="+mn-cs"/>
                        </a:rPr>
                        <a:t>• Use a range of throwing techniques (such as under arm, over arm).</a:t>
                      </a:r>
                    </a:p>
                    <a:p>
                      <a:r>
                        <a:rPr lang="en-GB" sz="1100" kern="1200" dirty="0">
                          <a:solidFill>
                            <a:schemeClr val="tx1"/>
                          </a:solidFill>
                          <a:effectLst/>
                          <a:latin typeface="+mn-lt"/>
                          <a:ea typeface="+mn-ea"/>
                          <a:cs typeface="+mn-cs"/>
                        </a:rPr>
                        <a:t>• Throw with accuracy to hit a target or cover a distance.</a:t>
                      </a:r>
                    </a:p>
                    <a:p>
                      <a:r>
                        <a:rPr lang="en-GB" sz="1100" kern="1200" dirty="0">
                          <a:solidFill>
                            <a:schemeClr val="tx1"/>
                          </a:solidFill>
                          <a:effectLst/>
                          <a:latin typeface="+mn-lt"/>
                          <a:ea typeface="+mn-ea"/>
                          <a:cs typeface="+mn-cs"/>
                        </a:rPr>
                        <a:t>• Jump in a number of ways, using a run up where appropriate.</a:t>
                      </a:r>
                    </a:p>
                    <a:p>
                      <a:r>
                        <a:rPr lang="en-GB" sz="1100" kern="1200" dirty="0">
                          <a:solidFill>
                            <a:schemeClr val="tx1"/>
                          </a:solidFill>
                          <a:effectLst/>
                          <a:latin typeface="+mn-lt"/>
                          <a:ea typeface="+mn-ea"/>
                          <a:cs typeface="+mn-cs"/>
                        </a:rPr>
                        <a:t>• Compete with others and aim to improve personal best performances. </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00" kern="1200" dirty="0">
                          <a:solidFill>
                            <a:schemeClr val="tx1"/>
                          </a:solidFill>
                          <a:effectLst/>
                          <a:latin typeface="+mn-lt"/>
                          <a:ea typeface="+mn-ea"/>
                          <a:cs typeface="+mn-cs"/>
                        </a:rPr>
                        <a:t>• Use maps, compasses and digital devices to orientate themselves.</a:t>
                      </a:r>
                    </a:p>
                    <a:p>
                      <a:r>
                        <a:rPr lang="en-GB" sz="1100" kern="1200" dirty="0">
                          <a:solidFill>
                            <a:schemeClr val="tx1"/>
                          </a:solidFill>
                          <a:effectLst/>
                          <a:latin typeface="+mn-lt"/>
                          <a:ea typeface="+mn-ea"/>
                          <a:cs typeface="+mn-cs"/>
                        </a:rPr>
                        <a:t>• Arrive properly equipped for outdoor and adventurous activity.</a:t>
                      </a:r>
                    </a:p>
                    <a:p>
                      <a:r>
                        <a:rPr lang="en-GB" sz="1100" kern="1200" dirty="0">
                          <a:solidFill>
                            <a:schemeClr val="tx1"/>
                          </a:solidFill>
                          <a:effectLst/>
                          <a:latin typeface="+mn-lt"/>
                          <a:ea typeface="+mn-ea"/>
                          <a:cs typeface="+mn-cs"/>
                        </a:rPr>
                        <a:t>• Understand the need to show accomplishment in managing risks.</a:t>
                      </a:r>
                    </a:p>
                    <a:p>
                      <a:r>
                        <a:rPr lang="en-GB" sz="1100" kern="1200" dirty="0">
                          <a:solidFill>
                            <a:schemeClr val="tx1"/>
                          </a:solidFill>
                          <a:effectLst/>
                          <a:latin typeface="+mn-lt"/>
                          <a:ea typeface="+mn-ea"/>
                          <a:cs typeface="+mn-cs"/>
                        </a:rPr>
                        <a:t>• Show an ability to both lead and form part of a team.</a:t>
                      </a:r>
                    </a:p>
                    <a:p>
                      <a:r>
                        <a:rPr lang="en-GB" sz="1100" kern="1200" dirty="0">
                          <a:solidFill>
                            <a:schemeClr val="tx1"/>
                          </a:solidFill>
                          <a:effectLst/>
                          <a:latin typeface="+mn-lt"/>
                          <a:ea typeface="+mn-ea"/>
                          <a:cs typeface="+mn-cs"/>
                        </a:rPr>
                        <a:t>• Support others and seek support if required when the situation dictates.</a:t>
                      </a:r>
                    </a:p>
                    <a:p>
                      <a:r>
                        <a:rPr lang="en-GB" sz="1100" kern="1200" dirty="0">
                          <a:solidFill>
                            <a:schemeClr val="tx1"/>
                          </a:solidFill>
                          <a:effectLst/>
                          <a:latin typeface="+mn-lt"/>
                          <a:ea typeface="+mn-ea"/>
                          <a:cs typeface="+mn-cs"/>
                        </a:rPr>
                        <a:t>• Show resilience when plans do not work and initiative to try new ways of working.</a:t>
                      </a:r>
                    </a:p>
                    <a:p>
                      <a:r>
                        <a:rPr lang="en-GB" sz="1100" kern="1200" dirty="0">
                          <a:solidFill>
                            <a:schemeClr val="tx1"/>
                          </a:solidFill>
                          <a:effectLst/>
                          <a:latin typeface="+mn-lt"/>
                          <a:ea typeface="+mn-ea"/>
                          <a:cs typeface="+mn-cs"/>
                        </a:rPr>
                        <a:t>• Remain aware of changing conditions and change plans if necessary. </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rgbClr val="FF7C80"/>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4325" y="6193231"/>
            <a:ext cx="464325" cy="6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70853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4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911058"/>
        </p:xfrm>
        <a:graphic>
          <a:graphicData uri="http://schemas.openxmlformats.org/drawingml/2006/table">
            <a:tbl>
              <a:tblPr/>
              <a:tblGrid>
                <a:gridCol w="3225512">
                  <a:extLst>
                    <a:ext uri="{9D8B030D-6E8A-4147-A177-3AD203B41FA5}">
                      <a16:colId xmlns:a16="http://schemas.microsoft.com/office/drawing/2014/main" val="210943694"/>
                    </a:ext>
                  </a:extLst>
                </a:gridCol>
                <a:gridCol w="2694432">
                  <a:extLst>
                    <a:ext uri="{9D8B030D-6E8A-4147-A177-3AD203B41FA5}">
                      <a16:colId xmlns:a16="http://schemas.microsoft.com/office/drawing/2014/main" val="864309712"/>
                    </a:ext>
                  </a:extLst>
                </a:gridCol>
                <a:gridCol w="2189194">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Geography</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Places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Patterns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Geographically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2170195882"/>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Use maps, compasses and digital devices to orientate themselves.</a:t>
                      </a:r>
                    </a:p>
                    <a:p>
                      <a:r>
                        <a:rPr lang="en-GB" sz="1400" kern="1200" dirty="0">
                          <a:solidFill>
                            <a:schemeClr val="tx1"/>
                          </a:solidFill>
                          <a:effectLst/>
                          <a:latin typeface="Calibri" panose="020F0502020204030204" pitchFamily="34" charset="0"/>
                          <a:ea typeface="MS PGothic" panose="020B0600070205080204" pitchFamily="34" charset="-128"/>
                          <a:cs typeface="+mn-cs"/>
                        </a:rPr>
                        <a:t>• Arrive properly equipped for outdoor and adventurous activity.</a:t>
                      </a:r>
                    </a:p>
                    <a:p>
                      <a:r>
                        <a:rPr lang="en-GB" sz="1400" kern="1200" dirty="0">
                          <a:solidFill>
                            <a:schemeClr val="tx1"/>
                          </a:solidFill>
                          <a:effectLst/>
                          <a:latin typeface="Calibri" panose="020F0502020204030204" pitchFamily="34" charset="0"/>
                          <a:ea typeface="MS PGothic" panose="020B0600070205080204" pitchFamily="34" charset="-128"/>
                          <a:cs typeface="+mn-cs"/>
                        </a:rPr>
                        <a:t>• Understand the need to show accomplishment in managing risks.</a:t>
                      </a:r>
                    </a:p>
                    <a:p>
                      <a:r>
                        <a:rPr lang="en-GB" sz="1400" kern="1200" dirty="0">
                          <a:solidFill>
                            <a:schemeClr val="tx1"/>
                          </a:solidFill>
                          <a:effectLst/>
                          <a:latin typeface="Calibri" panose="020F0502020204030204" pitchFamily="34" charset="0"/>
                          <a:ea typeface="MS PGothic" panose="020B0600070205080204" pitchFamily="34" charset="-128"/>
                          <a:cs typeface="+mn-cs"/>
                        </a:rPr>
                        <a:t>• Show an ability to both lead and form part of a team.</a:t>
                      </a:r>
                    </a:p>
                    <a:p>
                      <a:r>
                        <a:rPr lang="en-GB" sz="1400" kern="1200" dirty="0">
                          <a:solidFill>
                            <a:schemeClr val="tx1"/>
                          </a:solidFill>
                          <a:effectLst/>
                          <a:latin typeface="Calibri" panose="020F0502020204030204" pitchFamily="34" charset="0"/>
                          <a:ea typeface="MS PGothic" panose="020B0600070205080204" pitchFamily="34" charset="-128"/>
                          <a:cs typeface="+mn-cs"/>
                        </a:rPr>
                        <a:t>• Support others and seek support if required when the situation dictates.</a:t>
                      </a:r>
                    </a:p>
                    <a:p>
                      <a:r>
                        <a:rPr lang="en-GB" sz="1400" kern="1200" dirty="0">
                          <a:solidFill>
                            <a:schemeClr val="tx1"/>
                          </a:solidFill>
                          <a:effectLst/>
                          <a:latin typeface="Calibri" panose="020F0502020204030204" pitchFamily="34" charset="0"/>
                          <a:ea typeface="MS PGothic" panose="020B0600070205080204" pitchFamily="34" charset="-128"/>
                          <a:cs typeface="+mn-cs"/>
                        </a:rPr>
                        <a:t>• Show resilience when plans do not work and initiative to try new ways of working.</a:t>
                      </a:r>
                    </a:p>
                    <a:p>
                      <a:r>
                        <a:rPr lang="en-GB" sz="1400" kern="1200" dirty="0">
                          <a:solidFill>
                            <a:schemeClr val="tx1"/>
                          </a:solidFill>
                          <a:effectLst/>
                          <a:latin typeface="Calibri" panose="020F0502020204030204" pitchFamily="34" charset="0"/>
                          <a:ea typeface="MS PGothic" panose="020B0600070205080204" pitchFamily="34" charset="-128"/>
                          <a:cs typeface="+mn-cs"/>
                        </a:rPr>
                        <a:t>• Remain aware of changing conditions and change plans if necessary. </a:t>
                      </a:r>
                    </a:p>
                    <a:p>
                      <a:pPr marL="171450" marR="0" lvl="0" indent="-171450" algn="l" defTabSz="5207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altLang="en-US" sz="1400" b="0"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Examine where and why</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migration occurs.</a:t>
                      </a:r>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Explain</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where rivers are fastest and why. </a:t>
                      </a:r>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Describe key aspects of: </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a:t>
                      </a:r>
                      <a:r>
                        <a:rPr lang="en-GB" sz="1400" b="1" kern="1200" dirty="0">
                          <a:solidFill>
                            <a:schemeClr val="tx1"/>
                          </a:solidFill>
                          <a:effectLst/>
                          <a:latin typeface="Calibri" panose="020F0502020204030204" pitchFamily="34" charset="0"/>
                          <a:ea typeface="MS PGothic" panose="020B0600070205080204" pitchFamily="34" charset="-128"/>
                          <a:cs typeface="+mn-cs"/>
                        </a:rPr>
                        <a:t>Physical geography</a:t>
                      </a:r>
                      <a:r>
                        <a:rPr lang="en-GB" sz="1400" kern="1200" dirty="0">
                          <a:solidFill>
                            <a:schemeClr val="tx1"/>
                          </a:solidFill>
                          <a:effectLst/>
                          <a:latin typeface="Calibri" panose="020F0502020204030204" pitchFamily="34" charset="0"/>
                          <a:ea typeface="MS PGothic" panose="020B0600070205080204" pitchFamily="34" charset="-128"/>
                          <a:cs typeface="+mn-cs"/>
                        </a:rPr>
                        <a:t>, including: rivers and the water cycle. </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a:t>
                      </a:r>
                      <a:r>
                        <a:rPr lang="en-GB" sz="1400" b="1" kern="1200" dirty="0">
                          <a:solidFill>
                            <a:schemeClr val="tx1"/>
                          </a:solidFill>
                          <a:effectLst/>
                          <a:latin typeface="Calibri" panose="020F0502020204030204" pitchFamily="34" charset="0"/>
                          <a:ea typeface="MS PGothic" panose="020B0600070205080204" pitchFamily="34" charset="-128"/>
                          <a:cs typeface="+mn-cs"/>
                        </a:rPr>
                        <a:t>Human geography</a:t>
                      </a:r>
                      <a:r>
                        <a:rPr lang="en-GB" sz="1400" kern="1200" dirty="0">
                          <a:solidFill>
                            <a:schemeClr val="tx1"/>
                          </a:solidFill>
                          <a:effectLst/>
                          <a:latin typeface="Calibri" panose="020F0502020204030204" pitchFamily="34" charset="0"/>
                          <a:ea typeface="MS PGothic" panose="020B0600070205080204" pitchFamily="34" charset="-128"/>
                          <a:cs typeface="+mn-cs"/>
                        </a:rPr>
                        <a:t>, including: settlements and land use.</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3" name="Footer Placeholder 2"/>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nvPr>
        </p:nvGraphicFramePr>
        <p:xfrm>
          <a:off x="416933" y="869005"/>
          <a:ext cx="8301986" cy="4966222"/>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603366">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51231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and Interpreting the Past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Building an Overview of World 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Chronology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Historically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401920483"/>
                  </a:ext>
                </a:extLst>
              </a:tr>
              <a:tr h="3843625">
                <a:tc>
                  <a:txBody>
                    <a:bodyPr/>
                    <a:lstStyle/>
                    <a:p>
                      <a:r>
                        <a:rPr lang="en-GB" sz="1300" kern="1200" dirty="0">
                          <a:solidFill>
                            <a:schemeClr val="tx1"/>
                          </a:solidFill>
                          <a:effectLst/>
                          <a:latin typeface="+mn-lt"/>
                          <a:ea typeface="+mn-ea"/>
                          <a:cs typeface="+mn-cs"/>
                        </a:rPr>
                        <a:t>• Use more than one source of evidence for historical enquiry in order to gain a more accurate understanding of history.</a:t>
                      </a:r>
                    </a:p>
                    <a:p>
                      <a:endParaRPr lang="en-GB" sz="1300" kern="1200" dirty="0">
                        <a:solidFill>
                          <a:schemeClr val="tx1"/>
                        </a:solidFill>
                        <a:effectLst/>
                        <a:latin typeface="+mn-lt"/>
                        <a:ea typeface="+mn-ea"/>
                        <a:cs typeface="+mn-cs"/>
                      </a:endParaRPr>
                    </a:p>
                    <a:p>
                      <a:r>
                        <a:rPr lang="en-GB" sz="1300" kern="1200" dirty="0">
                          <a:solidFill>
                            <a:schemeClr val="tx1"/>
                          </a:solidFill>
                          <a:effectLst/>
                          <a:latin typeface="+mn-lt"/>
                          <a:ea typeface="+mn-ea"/>
                          <a:cs typeface="+mn-cs"/>
                        </a:rPr>
                        <a:t>• Describe different accounts of a historical event, explaining some of the reasons why the accounts may differ.</a:t>
                      </a:r>
                    </a:p>
                    <a:p>
                      <a:endParaRPr lang="en-GB" sz="1300" kern="1200" dirty="0">
                        <a:solidFill>
                          <a:schemeClr val="tx1"/>
                        </a:solidFill>
                        <a:effectLst/>
                        <a:latin typeface="+mn-lt"/>
                        <a:ea typeface="+mn-ea"/>
                        <a:cs typeface="+mn-cs"/>
                      </a:endParaRPr>
                    </a:p>
                    <a:p>
                      <a:r>
                        <a:rPr lang="en-GB" sz="1300" kern="1200" dirty="0">
                          <a:solidFill>
                            <a:schemeClr val="tx1"/>
                          </a:solidFill>
                          <a:effectLst/>
                          <a:latin typeface="+mn-lt"/>
                          <a:ea typeface="+mn-ea"/>
                          <a:cs typeface="+mn-cs"/>
                        </a:rPr>
                        <a:t>• Describe different accounts of a historical event, explaining some of the reasons why the accounts may differ.</a:t>
                      </a:r>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300" kern="1200" dirty="0">
                          <a:solidFill>
                            <a:schemeClr val="tx1"/>
                          </a:solidFill>
                          <a:effectLst/>
                          <a:latin typeface="+mn-lt"/>
                          <a:ea typeface="+mn-ea"/>
                          <a:cs typeface="+mn-cs"/>
                        </a:rPr>
                        <a:t>• Start</a:t>
                      </a:r>
                      <a:r>
                        <a:rPr lang="en-GB" sz="1300" kern="1200" baseline="0" dirty="0">
                          <a:solidFill>
                            <a:schemeClr val="tx1"/>
                          </a:solidFill>
                          <a:effectLst/>
                          <a:latin typeface="+mn-lt"/>
                          <a:ea typeface="+mn-ea"/>
                          <a:cs typeface="+mn-cs"/>
                        </a:rPr>
                        <a:t> to give </a:t>
                      </a:r>
                      <a:r>
                        <a:rPr lang="en-GB" sz="1300" kern="1200" dirty="0">
                          <a:solidFill>
                            <a:schemeClr val="tx1"/>
                          </a:solidFill>
                          <a:effectLst/>
                          <a:latin typeface="+mn-lt"/>
                          <a:ea typeface="+mn-ea"/>
                          <a:cs typeface="+mn-cs"/>
                        </a:rPr>
                        <a:t>a broad overview of life in Britain from ancient until the end of Roman</a:t>
                      </a:r>
                      <a:r>
                        <a:rPr lang="en-GB" sz="1300" kern="1200" baseline="0" dirty="0">
                          <a:solidFill>
                            <a:schemeClr val="tx1"/>
                          </a:solidFill>
                          <a:effectLst/>
                          <a:latin typeface="+mn-lt"/>
                          <a:ea typeface="+mn-ea"/>
                          <a:cs typeface="+mn-cs"/>
                        </a:rPr>
                        <a:t> times. </a:t>
                      </a:r>
                    </a:p>
                    <a:p>
                      <a:endParaRPr lang="en-GB" sz="1300" kern="1200" dirty="0">
                        <a:solidFill>
                          <a:schemeClr val="tx1"/>
                        </a:solidFill>
                        <a:effectLst/>
                        <a:latin typeface="+mn-lt"/>
                        <a:ea typeface="+mn-ea"/>
                        <a:cs typeface="+mn-cs"/>
                      </a:endParaRPr>
                    </a:p>
                    <a:p>
                      <a:r>
                        <a:rPr lang="en-GB" sz="1300" kern="1200" dirty="0">
                          <a:solidFill>
                            <a:schemeClr val="tx1"/>
                          </a:solidFill>
                          <a:effectLst/>
                          <a:latin typeface="+mn-lt"/>
                          <a:ea typeface="+mn-ea"/>
                          <a:cs typeface="+mn-cs"/>
                        </a:rPr>
                        <a:t>• Compare some of the times studied with those of other areas of interest around the world.</a:t>
                      </a:r>
                    </a:p>
                    <a:p>
                      <a:endParaRPr lang="en-GB" sz="1300" kern="1200" dirty="0">
                        <a:solidFill>
                          <a:schemeClr val="tx1"/>
                        </a:solidFill>
                        <a:effectLst/>
                        <a:latin typeface="+mn-lt"/>
                        <a:ea typeface="+mn-ea"/>
                        <a:cs typeface="+mn-cs"/>
                      </a:endParaRPr>
                    </a:p>
                    <a:p>
                      <a:r>
                        <a:rPr lang="en-GB" sz="1300" kern="1200" dirty="0">
                          <a:solidFill>
                            <a:schemeClr val="tx1"/>
                          </a:solidFill>
                          <a:effectLst/>
                          <a:latin typeface="+mn-lt"/>
                          <a:ea typeface="+mn-ea"/>
                          <a:cs typeface="+mn-cs"/>
                        </a:rPr>
                        <a:t>• Describe the social, ethnic, cultural or religious diversity of past society</a:t>
                      </a:r>
                      <a:r>
                        <a:rPr lang="en-GB" sz="1300" kern="1200" baseline="0" dirty="0">
                          <a:solidFill>
                            <a:schemeClr val="tx1"/>
                          </a:solidFill>
                          <a:effectLst/>
                          <a:latin typeface="+mn-lt"/>
                          <a:ea typeface="+mn-ea"/>
                          <a:cs typeface="+mn-cs"/>
                        </a:rPr>
                        <a:t> – Early Islamic Republic. </a:t>
                      </a:r>
                    </a:p>
                    <a:p>
                      <a:endParaRPr lang="en-GB" sz="1300" kern="1200" dirty="0">
                        <a:solidFill>
                          <a:schemeClr val="tx1"/>
                        </a:solidFill>
                        <a:effectLst/>
                        <a:latin typeface="+mn-lt"/>
                        <a:ea typeface="+mn-ea"/>
                        <a:cs typeface="+mn-cs"/>
                      </a:endParaRPr>
                    </a:p>
                    <a:p>
                      <a:r>
                        <a:rPr lang="en-GB" sz="1300" kern="1200" dirty="0">
                          <a:solidFill>
                            <a:schemeClr val="tx1"/>
                          </a:solidFill>
                          <a:effectLst/>
                          <a:latin typeface="+mn-lt"/>
                          <a:ea typeface="+mn-ea"/>
                          <a:cs typeface="+mn-cs"/>
                        </a:rPr>
                        <a:t>• Describe changes that have happened in history</a:t>
                      </a: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171450" indent="-171450">
                        <a:buFont typeface="Arial" panose="020B0604020202020204" pitchFamily="34" charset="0"/>
                        <a:buChar char="•"/>
                      </a:pPr>
                      <a:r>
                        <a:rPr lang="en-GB" sz="1300" dirty="0"/>
                        <a:t>Understand that progress occurred</a:t>
                      </a:r>
                      <a:r>
                        <a:rPr lang="en-GB" sz="1300" baseline="0" dirty="0"/>
                        <a:t> at different rates across the world. </a:t>
                      </a:r>
                    </a:p>
                    <a:p>
                      <a:pPr marL="0" indent="0">
                        <a:buFont typeface="Arial" panose="020B0604020202020204" pitchFamily="34" charset="0"/>
                        <a:buNone/>
                      </a:pPr>
                      <a:endParaRPr lang="en-GB" sz="1300" baseline="0" dirty="0"/>
                    </a:p>
                    <a:p>
                      <a:pPr marL="171450" indent="-171450">
                        <a:buFont typeface="Arial" panose="020B0604020202020204" pitchFamily="34" charset="0"/>
                        <a:buChar char="•"/>
                      </a:pPr>
                      <a:r>
                        <a:rPr lang="en-GB" sz="1300" baseline="0" dirty="0"/>
                        <a:t>Identify reasons for more or less progress within a society. </a:t>
                      </a:r>
                      <a:endParaRPr lang="en-GB" sz="1300" dirty="0"/>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300" kern="1200" dirty="0">
                          <a:solidFill>
                            <a:schemeClr val="tx1"/>
                          </a:solidFill>
                          <a:effectLst/>
                          <a:latin typeface="+mn-lt"/>
                          <a:ea typeface="+mn-ea"/>
                          <a:cs typeface="+mn-cs"/>
                        </a:rPr>
                        <a:t>• Use literacy, numeracy and computing skills to a good standard in order to communicate information about the past</a:t>
                      </a:r>
                    </a:p>
                    <a:p>
                      <a:endParaRPr lang="en-GB" sz="13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300" kern="1200" dirty="0">
                          <a:solidFill>
                            <a:schemeClr val="tx1"/>
                          </a:solidFill>
                          <a:effectLst/>
                          <a:latin typeface="+mn-lt"/>
                          <a:ea typeface="+mn-ea"/>
                          <a:cs typeface="+mn-cs"/>
                        </a:rPr>
                        <a:t>Use sources</a:t>
                      </a:r>
                      <a:r>
                        <a:rPr lang="en-GB" sz="1300" kern="1200" baseline="0" dirty="0">
                          <a:solidFill>
                            <a:schemeClr val="tx1"/>
                          </a:solidFill>
                          <a:effectLst/>
                          <a:latin typeface="+mn-lt"/>
                          <a:ea typeface="+mn-ea"/>
                          <a:cs typeface="+mn-cs"/>
                        </a:rPr>
                        <a:t> to explain how we know about the past. </a:t>
                      </a:r>
                      <a:endParaRPr lang="en-GB" sz="1300" kern="1200" dirty="0">
                        <a:solidFill>
                          <a:schemeClr val="tx1"/>
                        </a:solidFill>
                        <a:effectLst/>
                        <a:latin typeface="+mn-lt"/>
                        <a:ea typeface="+mn-ea"/>
                        <a:cs typeface="+mn-cs"/>
                      </a:endParaRPr>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2">
              <a:lumMod val="40000"/>
              <a:lumOff val="60000"/>
            </a:schemeClr>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sp>
        <p:nvSpPr>
          <p:cNvPr id="3" name="Footer Placeholder 2"/>
          <p:cNvSpPr>
            <a:spLocks noGrp="1"/>
          </p:cNvSpPr>
          <p:nvPr>
            <p:ph type="ftr" sz="quarter" idx="11"/>
          </p:nvPr>
        </p:nvSpPr>
        <p:spPr>
          <a:xfrm>
            <a:off x="2912483" y="6173787"/>
            <a:ext cx="3086100" cy="365125"/>
          </a:xfrm>
        </p:spPr>
        <p:txBody>
          <a:bodyPr/>
          <a:lstStyle/>
          <a:p>
            <a:endParaRPr lang="en-GB" dirty="0"/>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87209C8D-7356-87D9-E7C0-922D76561DFD}"/>
              </a:ext>
            </a:extLst>
          </p:cNvPr>
          <p:cNvGraphicFramePr>
            <a:graphicFrameLocks noGrp="1"/>
          </p:cNvGraphicFramePr>
          <p:nvPr>
            <p:ph idx="1"/>
            <p:extLst/>
          </p:nvPr>
        </p:nvGraphicFramePr>
        <p:xfrm>
          <a:off x="259395" y="1213961"/>
          <a:ext cx="8626569" cy="4233711"/>
        </p:xfrm>
        <a:graphic>
          <a:graphicData uri="http://schemas.openxmlformats.org/drawingml/2006/table">
            <a:tbl>
              <a:tblPr/>
              <a:tblGrid>
                <a:gridCol w="2015295">
                  <a:extLst>
                    <a:ext uri="{9D8B030D-6E8A-4147-A177-3AD203B41FA5}">
                      <a16:colId xmlns:a16="http://schemas.microsoft.com/office/drawing/2014/main" val="441704380"/>
                    </a:ext>
                  </a:extLst>
                </a:gridCol>
                <a:gridCol w="4557032">
                  <a:extLst>
                    <a:ext uri="{9D8B030D-6E8A-4147-A177-3AD203B41FA5}">
                      <a16:colId xmlns:a16="http://schemas.microsoft.com/office/drawing/2014/main" val="1307485077"/>
                    </a:ext>
                  </a:extLst>
                </a:gridCol>
                <a:gridCol w="2054242">
                  <a:extLst>
                    <a:ext uri="{9D8B030D-6E8A-4147-A177-3AD203B41FA5}">
                      <a16:colId xmlns:a16="http://schemas.microsoft.com/office/drawing/2014/main" val="4072427205"/>
                    </a:ext>
                  </a:extLst>
                </a:gridCol>
              </a:tblGrid>
              <a:tr h="3688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Art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50196"/>
                      </a:srgb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7248599"/>
                  </a:ext>
                </a:extLst>
              </a:tr>
              <a:tr h="33046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Theoretical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Disciplinary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extLst>
                  <a:ext uri="{0D108BD9-81ED-4DB2-BD59-A6C34878D82A}">
                    <a16:rowId xmlns:a16="http://schemas.microsoft.com/office/drawing/2014/main" val="3826453826"/>
                  </a:ext>
                </a:extLst>
              </a:tr>
              <a:tr h="3512178">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 Adapt and refine ideas.</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br>
                        <a:rPr lang="en-GB" sz="1200" kern="1200" dirty="0">
                          <a:solidFill>
                            <a:schemeClr val="tx1"/>
                          </a:solidFill>
                          <a:effectLst/>
                          <a:latin typeface="Calibri" panose="020F0502020204030204" pitchFamily="34" charset="0"/>
                          <a:ea typeface="MS PGothic" panose="020B0600070205080204" pitchFamily="34" charset="-128"/>
                          <a:cs typeface="+mn-cs"/>
                        </a:rPr>
                      </a:br>
                      <a:r>
                        <a:rPr lang="en-GB" sz="1200" kern="1200" dirty="0">
                          <a:solidFill>
                            <a:schemeClr val="tx1"/>
                          </a:solidFill>
                          <a:effectLst/>
                          <a:latin typeface="Calibri" panose="020F0502020204030204" pitchFamily="34" charset="0"/>
                          <a:ea typeface="MS PGothic" panose="020B0600070205080204" pitchFamily="34" charset="-128"/>
                          <a:cs typeface="+mn-cs"/>
                        </a:rPr>
                        <a:t>• Explore ideas in a variety of ways.</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br>
                        <a:rPr lang="en-GB" sz="1200" kern="1200" dirty="0">
                          <a:solidFill>
                            <a:schemeClr val="tx1"/>
                          </a:solidFill>
                          <a:effectLst/>
                          <a:latin typeface="Calibri" panose="020F0502020204030204" pitchFamily="34" charset="0"/>
                          <a:ea typeface="MS PGothic" panose="020B0600070205080204" pitchFamily="34" charset="-128"/>
                          <a:cs typeface="+mn-cs"/>
                        </a:rPr>
                      </a:br>
                      <a:r>
                        <a:rPr lang="en-GB" sz="1200" kern="1200" dirty="0">
                          <a:solidFill>
                            <a:schemeClr val="tx1"/>
                          </a:solidFill>
                          <a:effectLst/>
                          <a:latin typeface="Calibri" panose="020F0502020204030204" pitchFamily="34" charset="0"/>
                          <a:ea typeface="MS PGothic" panose="020B0600070205080204" pitchFamily="34" charset="-128"/>
                          <a:cs typeface="+mn-cs"/>
                        </a:rPr>
                        <a:t>• Comment on artworks using opinion. </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kern="1200" dirty="0">
                          <a:solidFill>
                            <a:schemeClr val="tx1"/>
                          </a:solidFill>
                          <a:effectLst/>
                          <a:latin typeface="+mn-lt"/>
                          <a:ea typeface="+mn-ea"/>
                          <a:cs typeface="+mn-cs"/>
                        </a:rPr>
                        <a:t>Drawing</a:t>
                      </a:r>
                      <a:r>
                        <a:rPr lang="en-GB" sz="1200" kern="1200" dirty="0">
                          <a:solidFill>
                            <a:schemeClr val="tx1"/>
                          </a:solidFill>
                          <a:effectLst/>
                          <a:latin typeface="+mn-lt"/>
                          <a:ea typeface="+mn-ea"/>
                          <a:cs typeface="+mn-cs"/>
                        </a:rPr>
                        <a:t> </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Explore and experiment with different drawing pencils. </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Use different techniques (hatching, cross-hatching, stippling, scribbling and finger blend) </a:t>
                      </a:r>
                    </a:p>
                    <a:p>
                      <a:endParaRPr lang="en-GB" sz="1200" dirty="0"/>
                    </a:p>
                    <a:p>
                      <a:r>
                        <a:rPr lang="en-GB" sz="1200" b="1" kern="1200" dirty="0">
                          <a:solidFill>
                            <a:schemeClr val="tx1"/>
                          </a:solidFill>
                          <a:effectLst/>
                          <a:latin typeface="+mn-lt"/>
                          <a:ea typeface="+mn-ea"/>
                          <a:cs typeface="+mn-cs"/>
                        </a:rPr>
                        <a:t>Painting</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Use a number of brush techniques using thick and thin brushes to produce shapes, textures, patterns and lines.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Experiment with creating mood with colour.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Know how to add texture by using cross hatching. </a:t>
                      </a:r>
                    </a:p>
                    <a:p>
                      <a:endParaRPr lang="en-GB" sz="1200" dirty="0"/>
                    </a:p>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mn-lt"/>
                        </a:rPr>
                        <a:t>Craft, Design and Mixed Media</a:t>
                      </a:r>
                    </a:p>
                    <a:p>
                      <a:pPr marL="171450" indent="-171450">
                        <a:buFont typeface="Arial" panose="020B0604020202020204" pitchFamily="34" charset="0"/>
                        <a:buChar char="•"/>
                      </a:pPr>
                      <a:r>
                        <a:rPr lang="en-GB" sz="1200" dirty="0">
                          <a:latin typeface="+mn-lt"/>
                        </a:rPr>
                        <a:t>Create a design and annotate this to express their own emotions. </a:t>
                      </a:r>
                    </a:p>
                    <a:p>
                      <a:pPr marL="171450" indent="-171450">
                        <a:buFont typeface="Arial" panose="020B0604020202020204" pitchFamily="34" charset="0"/>
                        <a:buChar char="•"/>
                      </a:pPr>
                      <a:r>
                        <a:rPr lang="en-GB" sz="1200" dirty="0">
                          <a:latin typeface="+mn-lt"/>
                        </a:rPr>
                        <a:t>Use patterns from art and use these in their own work. </a:t>
                      </a:r>
                    </a:p>
                    <a:p>
                      <a:pPr marL="171450" indent="-171450">
                        <a:buFont typeface="Arial" panose="020B0604020202020204" pitchFamily="34" charset="0"/>
                        <a:buChar char="•"/>
                      </a:pPr>
                      <a:r>
                        <a:rPr lang="en-GB" sz="1200" dirty="0">
                          <a:latin typeface="+mn-lt"/>
                        </a:rPr>
                        <a:t>Use media in different ways (paint and oil pastels) together to explore what happens.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GB" sz="1200" kern="1200" dirty="0">
                          <a:solidFill>
                            <a:schemeClr val="tx1"/>
                          </a:solidFill>
                          <a:effectLst/>
                          <a:latin typeface="+mn-lt"/>
                          <a:ea typeface="+mn-ea"/>
                          <a:cs typeface="+mn-cs"/>
                        </a:rPr>
                        <a:t>• Adapt and refine ideas.</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Explore ideas in a variety of ways.</a:t>
                      </a:r>
                    </a:p>
                    <a:p>
                      <a:pPr marL="0" marR="0" lvl="0" indent="0" algn="l" defTabSz="520700" rtl="0" eaLnBrk="1" fontAlgn="base" latinLnBrk="0" hangingPunct="1">
                        <a:lnSpc>
                          <a:spcPct val="100000"/>
                        </a:lnSpc>
                        <a:spcBef>
                          <a:spcPct val="0"/>
                        </a:spcBef>
                        <a:spcAft>
                          <a:spcPct val="0"/>
                        </a:spcAft>
                        <a:buClrTx/>
                        <a:buSzTx/>
                        <a:buFont typeface="Wingdings" panose="05000000000000000000" pitchFamily="2" charset="2"/>
                        <a:buNone/>
                        <a:tabLst/>
                        <a:defRPr/>
                      </a:pP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Comment on artworks using opinion.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19805240"/>
                  </a:ext>
                </a:extLst>
              </a:tr>
            </a:tbl>
          </a:graphicData>
        </a:graphic>
      </p:graphicFrame>
      <p:sp>
        <p:nvSpPr>
          <p:cNvPr id="8" name="Title 1">
            <a:extLst>
              <a:ext uri="{FF2B5EF4-FFF2-40B4-BE49-F238E27FC236}">
                <a16:creationId xmlns:a16="http://schemas.microsoft.com/office/drawing/2014/main" id="{4B06319F-2F14-5C98-FBED-560CDE615093}"/>
              </a:ext>
            </a:extLst>
          </p:cNvPr>
          <p:cNvSpPr>
            <a:spLocks noGrp="1"/>
          </p:cNvSpPr>
          <p:nvPr>
            <p:ph type="title"/>
          </p:nvPr>
        </p:nvSpPr>
        <p:spPr>
          <a:xfrm>
            <a:off x="259395" y="194037"/>
            <a:ext cx="8626569" cy="624720"/>
          </a:xfrm>
          <a:solidFill>
            <a:srgbClr val="FF0000">
              <a:alpha val="74118"/>
            </a:srgbClr>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BFF6CF5-4CF9-C2D4-C784-FFDB32BA6813}"/>
              </a:ext>
            </a:extLst>
          </p:cNvPr>
          <p:cNvGraphicFramePr>
            <a:graphicFrameLocks noGrp="1"/>
          </p:cNvGraphicFramePr>
          <p:nvPr>
            <p:ph idx="1"/>
            <p:extLst/>
          </p:nvPr>
        </p:nvGraphicFramePr>
        <p:xfrm>
          <a:off x="159134" y="938785"/>
          <a:ext cx="8726150" cy="4885705"/>
        </p:xfrm>
        <a:graphic>
          <a:graphicData uri="http://schemas.openxmlformats.org/drawingml/2006/table">
            <a:tbl>
              <a:tblPr/>
              <a:tblGrid>
                <a:gridCol w="3291202">
                  <a:extLst>
                    <a:ext uri="{9D8B030D-6E8A-4147-A177-3AD203B41FA5}">
                      <a16:colId xmlns:a16="http://schemas.microsoft.com/office/drawing/2014/main" val="1708824382"/>
                    </a:ext>
                  </a:extLst>
                </a:gridCol>
                <a:gridCol w="2613467">
                  <a:extLst>
                    <a:ext uri="{9D8B030D-6E8A-4147-A177-3AD203B41FA5}">
                      <a16:colId xmlns:a16="http://schemas.microsoft.com/office/drawing/2014/main" val="3245300809"/>
                    </a:ext>
                  </a:extLst>
                </a:gridCol>
                <a:gridCol w="1405637">
                  <a:extLst>
                    <a:ext uri="{9D8B030D-6E8A-4147-A177-3AD203B41FA5}">
                      <a16:colId xmlns:a16="http://schemas.microsoft.com/office/drawing/2014/main" val="1859629020"/>
                    </a:ext>
                  </a:extLst>
                </a:gridCol>
                <a:gridCol w="1415844">
                  <a:extLst>
                    <a:ext uri="{9D8B030D-6E8A-4147-A177-3AD203B41FA5}">
                      <a16:colId xmlns:a16="http://schemas.microsoft.com/office/drawing/2014/main" val="3123478278"/>
                    </a:ext>
                  </a:extLst>
                </a:gridCol>
              </a:tblGrid>
              <a:tr h="382160">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Music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713844407"/>
                  </a:ext>
                </a:extLst>
              </a:tr>
              <a:tr h="306952">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Musicianship and Performing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Composing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Appraising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Singing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3254026563"/>
                  </a:ext>
                </a:extLst>
              </a:tr>
              <a:tr h="4187687">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900" b="1" kern="1200" dirty="0">
                          <a:solidFill>
                            <a:schemeClr val="tx1"/>
                          </a:solidFill>
                          <a:effectLst/>
                          <a:latin typeface="Century Gothic" panose="020B0502020202020204" pitchFamily="34" charset="0"/>
                          <a:ea typeface="MS PGothic" panose="020B0600070205080204" pitchFamily="34" charset="-128"/>
                          <a:cs typeface="+mn-cs"/>
                        </a:rPr>
                        <a:t>Pulse &amp; Rhythm</a:t>
                      </a:r>
                      <a:endParaRPr lang="en-GB" sz="900" kern="1200" dirty="0">
                        <a:solidFill>
                          <a:schemeClr val="tx1"/>
                        </a:solidFill>
                        <a:effectLst/>
                        <a:latin typeface="Century Gothic" panose="020B0502020202020204" pitchFamily="34" charset="0"/>
                        <a:ea typeface="MS PGothic" panose="020B0600070205080204" pitchFamily="34" charset="-128"/>
                        <a:cs typeface="+mn-cs"/>
                      </a:endParaRPr>
                    </a:p>
                    <a:p>
                      <a:r>
                        <a:rPr lang="en-GB" sz="900" kern="1200" dirty="0">
                          <a:solidFill>
                            <a:schemeClr val="tx1"/>
                          </a:solidFill>
                          <a:effectLst/>
                          <a:latin typeface="Century Gothic" panose="020B0502020202020204" pitchFamily="34" charset="0"/>
                          <a:ea typeface="MS PGothic" panose="020B0600070205080204" pitchFamily="34" charset="-128"/>
                          <a:cs typeface="+mn-cs"/>
                        </a:rPr>
                        <a:t>• Confidently identify patterns of one and two sounds per beat plus rests and two beat sounds (i.e. </a:t>
                      </a:r>
                      <a:r>
                        <a:rPr lang="en-US" sz="900" kern="1200" dirty="0">
                          <a:solidFill>
                            <a:schemeClr val="tx1"/>
                          </a:solidFill>
                          <a:effectLst/>
                          <a:latin typeface="Century Gothic" panose="020B0502020202020204" pitchFamily="34" charset="0"/>
                          <a:ea typeface="MS PGothic" panose="020B0600070205080204" pitchFamily="34" charset="-128"/>
                          <a:cs typeface="+mn-cs"/>
                        </a:rPr>
                        <a:t>crotchets/paired quavers/rests/minims)</a:t>
                      </a:r>
                      <a:r>
                        <a:rPr lang="en-GB" sz="900" kern="1200" dirty="0">
                          <a:solidFill>
                            <a:schemeClr val="tx1"/>
                          </a:solidFill>
                          <a:effectLst/>
                          <a:latin typeface="Century Gothic" panose="020B0502020202020204" pitchFamily="34" charset="0"/>
                          <a:ea typeface="MS PGothic" panose="020B0600070205080204" pitchFamily="34" charset="-128"/>
                          <a:cs typeface="+mn-cs"/>
                        </a:rPr>
                        <a:t> and use rhythm names (walk/jogging/rest/stride.)</a:t>
                      </a:r>
                    </a:p>
                    <a:p>
                      <a:r>
                        <a:rPr lang="en-GB" sz="900" kern="1200" dirty="0">
                          <a:solidFill>
                            <a:schemeClr val="tx1"/>
                          </a:solidFill>
                          <a:effectLst/>
                          <a:latin typeface="Century Gothic" panose="020B0502020202020204" pitchFamily="34" charset="0"/>
                          <a:ea typeface="MS PGothic" panose="020B0600070205080204" pitchFamily="34" charset="-128"/>
                          <a:cs typeface="+mn-cs"/>
                        </a:rPr>
                        <a:t>• Maintain an ostinato part (repeating rhythm), keeping to the pulse, with 2 or more layers of rhythms; follow rhythmic scores to support playing.</a:t>
                      </a:r>
                    </a:p>
                    <a:p>
                      <a:r>
                        <a:rPr lang="en-GB" sz="900" b="1" kern="1200" dirty="0">
                          <a:solidFill>
                            <a:schemeClr val="tx1"/>
                          </a:solidFill>
                          <a:effectLst/>
                          <a:latin typeface="Century Gothic" panose="020B0502020202020204" pitchFamily="34" charset="0"/>
                          <a:ea typeface="MS PGothic" panose="020B0600070205080204" pitchFamily="34" charset="-128"/>
                          <a:cs typeface="+mn-cs"/>
                        </a:rPr>
                        <a:t>Pitch</a:t>
                      </a:r>
                      <a:endParaRPr lang="en-GB" sz="900" kern="1200" dirty="0">
                        <a:solidFill>
                          <a:schemeClr val="tx1"/>
                        </a:solidFill>
                        <a:effectLst/>
                        <a:latin typeface="Century Gothic" panose="020B0502020202020204" pitchFamily="34" charset="0"/>
                        <a:ea typeface="MS PGothic" panose="020B0600070205080204" pitchFamily="34" charset="-128"/>
                        <a:cs typeface="+mn-cs"/>
                      </a:endParaRPr>
                    </a:p>
                    <a:p>
                      <a:r>
                        <a:rPr lang="en-GB" sz="900" kern="1200" dirty="0">
                          <a:solidFill>
                            <a:schemeClr val="tx1"/>
                          </a:solidFill>
                          <a:effectLst/>
                          <a:latin typeface="Century Gothic" panose="020B0502020202020204" pitchFamily="34" charset="0"/>
                          <a:ea typeface="MS PGothic" panose="020B0600070205080204" pitchFamily="34" charset="-128"/>
                          <a:cs typeface="+mn-cs"/>
                        </a:rPr>
                        <a:t>• Play and perform simple melodies using a small range of notes, beginning to follow staff notation.</a:t>
                      </a:r>
                    </a:p>
                    <a:p>
                      <a:r>
                        <a:rPr lang="en-GB" sz="900" kern="1200" dirty="0">
                          <a:solidFill>
                            <a:schemeClr val="tx1"/>
                          </a:solidFill>
                          <a:effectLst/>
                          <a:latin typeface="Century Gothic" panose="020B0502020202020204" pitchFamily="34" charset="0"/>
                          <a:ea typeface="MS PGothic" panose="020B0600070205080204" pitchFamily="34" charset="-128"/>
                          <a:cs typeface="+mn-cs"/>
                        </a:rPr>
                        <a:t>• Maintain an independent part when singing or playing in two parts e.g. ostinato, drone, partner songs.</a:t>
                      </a:r>
                    </a:p>
                    <a:p>
                      <a:r>
                        <a:rPr lang="en-GB" sz="900" kern="1200" dirty="0">
                          <a:solidFill>
                            <a:schemeClr val="tx1"/>
                          </a:solidFill>
                          <a:effectLst/>
                          <a:latin typeface="Century Gothic" panose="020B0502020202020204" pitchFamily="34" charset="0"/>
                          <a:ea typeface="MS PGothic" panose="020B0600070205080204" pitchFamily="34" charset="-128"/>
                          <a:cs typeface="+mn-cs"/>
                        </a:rPr>
                        <a:t>• Copy short melodic phrases using a small number of notes, recognising pitch changes by ear</a:t>
                      </a:r>
                    </a:p>
                    <a:p>
                      <a:r>
                        <a:rPr lang="en-GB" sz="900" b="1" kern="1200" dirty="0">
                          <a:solidFill>
                            <a:schemeClr val="tx1"/>
                          </a:solidFill>
                          <a:effectLst/>
                          <a:latin typeface="Century Gothic" panose="020B0502020202020204" pitchFamily="34" charset="0"/>
                          <a:ea typeface="MS PGothic" panose="020B0600070205080204" pitchFamily="34" charset="-128"/>
                          <a:cs typeface="+mn-cs"/>
                        </a:rPr>
                        <a:t>Reading notation</a:t>
                      </a:r>
                      <a:endParaRPr lang="en-GB" sz="900" kern="1200" dirty="0">
                        <a:solidFill>
                          <a:schemeClr val="tx1"/>
                        </a:solidFill>
                        <a:effectLst/>
                        <a:latin typeface="Century Gothic" panose="020B0502020202020204" pitchFamily="34" charset="0"/>
                        <a:ea typeface="MS PGothic" panose="020B0600070205080204" pitchFamily="34" charset="-128"/>
                        <a:cs typeface="+mn-cs"/>
                      </a:endParaRPr>
                    </a:p>
                    <a:p>
                      <a:r>
                        <a:rPr lang="en-GB" sz="900" kern="1200" dirty="0">
                          <a:solidFill>
                            <a:schemeClr val="tx1"/>
                          </a:solidFill>
                          <a:effectLst/>
                          <a:latin typeface="Century Gothic" panose="020B0502020202020204" pitchFamily="34" charset="0"/>
                          <a:ea typeface="MS PGothic" panose="020B0600070205080204" pitchFamily="34" charset="-128"/>
                          <a:cs typeface="+mn-cs"/>
                        </a:rPr>
                        <a:t>• Recognise the symbols for minims, crotchets, quavers and crotchet rests.</a:t>
                      </a:r>
                    </a:p>
                    <a:p>
                      <a:r>
                        <a:rPr lang="en-GB" sz="900" kern="1200" dirty="0">
                          <a:solidFill>
                            <a:schemeClr val="tx1"/>
                          </a:solidFill>
                          <a:effectLst/>
                          <a:latin typeface="Century Gothic" panose="020B0502020202020204" pitchFamily="34" charset="0"/>
                          <a:ea typeface="MS PGothic" panose="020B0600070205080204" pitchFamily="34" charset="-128"/>
                          <a:cs typeface="+mn-cs"/>
                        </a:rPr>
                        <a:t>• Read and clap/tap a 4 beat pattern (e.g. from a flashcard) that contains minims, crotchets, quavers and crotchet rests.</a:t>
                      </a:r>
                    </a:p>
                    <a:p>
                      <a:r>
                        <a:rPr lang="en-GB" sz="900" kern="1200" dirty="0">
                          <a:solidFill>
                            <a:schemeClr val="tx1"/>
                          </a:solidFill>
                          <a:effectLst/>
                          <a:latin typeface="Century Gothic" panose="020B0502020202020204" pitchFamily="34" charset="0"/>
                          <a:ea typeface="MS PGothic" panose="020B0600070205080204" pitchFamily="34" charset="-128"/>
                          <a:cs typeface="+mn-cs"/>
                        </a:rPr>
                        <a:t>• Introduce the stave, lines and spaces, and clef.</a:t>
                      </a:r>
                    </a:p>
                    <a:p>
                      <a:r>
                        <a:rPr lang="en-GB" sz="900" b="1" kern="1200" dirty="0">
                          <a:solidFill>
                            <a:schemeClr val="tx1"/>
                          </a:solidFill>
                          <a:effectLst/>
                          <a:latin typeface="Century Gothic" panose="020B0502020202020204" pitchFamily="34" charset="0"/>
                          <a:ea typeface="MS PGothic" panose="020B0600070205080204" pitchFamily="34" charset="-128"/>
                          <a:cs typeface="+mn-cs"/>
                        </a:rPr>
                        <a:t>Performing</a:t>
                      </a:r>
                      <a:endParaRPr lang="en-GB" sz="900" kern="1200" dirty="0">
                        <a:solidFill>
                          <a:schemeClr val="tx1"/>
                        </a:solidFill>
                        <a:effectLst/>
                        <a:latin typeface="Century Gothic" panose="020B0502020202020204" pitchFamily="34" charset="0"/>
                        <a:ea typeface="MS PGothic" panose="020B0600070205080204" pitchFamily="34" charset="-128"/>
                        <a:cs typeface="+mn-cs"/>
                      </a:endParaRPr>
                    </a:p>
                    <a:p>
                      <a:r>
                        <a:rPr lang="en-GB" sz="900" kern="1200" dirty="0">
                          <a:solidFill>
                            <a:schemeClr val="tx1"/>
                          </a:solidFill>
                          <a:effectLst/>
                          <a:latin typeface="Century Gothic" panose="020B0502020202020204" pitchFamily="34" charset="0"/>
                          <a:ea typeface="MS PGothic" panose="020B0600070205080204" pitchFamily="34" charset="-128"/>
                          <a:cs typeface="+mn-cs"/>
                        </a:rPr>
                        <a:t>• Play and perform in solo and ensemble contexts, playing and singing with increasing accuracy, fluency, control and expression.</a:t>
                      </a:r>
                      <a:r>
                        <a:rPr lang="en-GB" sz="900" dirty="0">
                          <a:effectLst/>
                          <a:latin typeface="Century Gothic" panose="020B0502020202020204" pitchFamily="34" charset="0"/>
                        </a:rPr>
                        <a:t> </a:t>
                      </a:r>
                      <a:endParaRPr kumimoji="0" lang="en-GB" altLang="en-US" sz="900" b="1" i="0" u="none" strike="noStrike" cap="none" normalizeH="0" baseline="0" dirty="0">
                        <a:ln>
                          <a:noFill/>
                        </a:ln>
                        <a:solidFill>
                          <a:srgbClr val="000000"/>
                        </a:solidFill>
                        <a:effectLst/>
                        <a:latin typeface="Century Gothic" panose="020B0502020202020204" pitchFamily="34" charset="0"/>
                        <a:ea typeface="MS PGothic"/>
                      </a:endParaRP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9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Century Gothic" panose="020B0502020202020204" pitchFamily="34" charset="0"/>
                          <a:ea typeface="+mn-ea"/>
                          <a:cs typeface="+mn-cs"/>
                        </a:rPr>
                        <a:t>• Become more skilled in improvising on a given note range (using voice, body percussion and instruments). </a:t>
                      </a:r>
                    </a:p>
                    <a:p>
                      <a:r>
                        <a:rPr lang="en-GB" sz="900" kern="1200" dirty="0">
                          <a:solidFill>
                            <a:schemeClr val="tx1"/>
                          </a:solidFill>
                          <a:effectLst/>
                          <a:latin typeface="Century Gothic" panose="020B0502020202020204" pitchFamily="34" charset="0"/>
                          <a:ea typeface="+mn-ea"/>
                          <a:cs typeface="+mn-cs"/>
                        </a:rPr>
                        <a:t>• Use improvisations within more structured composition work </a:t>
                      </a:r>
                    </a:p>
                    <a:p>
                      <a:r>
                        <a:rPr lang="en-GB" sz="900" kern="1200" dirty="0">
                          <a:solidFill>
                            <a:schemeClr val="tx1"/>
                          </a:solidFill>
                          <a:effectLst/>
                          <a:latin typeface="Century Gothic" panose="020B0502020202020204" pitchFamily="34" charset="0"/>
                          <a:ea typeface="+mn-ea"/>
                          <a:cs typeface="+mn-cs"/>
                        </a:rPr>
                        <a:t>• Compose in response to different stimuli, e.g. stories, images and musical sources, thoughtfully using the inter-related dimensions of music to create specific effects and atmospheres, and record using standard and graphic notation.</a:t>
                      </a:r>
                    </a:p>
                    <a:p>
                      <a:r>
                        <a:rPr lang="en-GB" sz="900" kern="1200" dirty="0">
                          <a:solidFill>
                            <a:schemeClr val="tx1"/>
                          </a:solidFill>
                          <a:effectLst/>
                          <a:latin typeface="Century Gothic" panose="020B0502020202020204" pitchFamily="34" charset="0"/>
                          <a:ea typeface="+mn-ea"/>
                          <a:cs typeface="+mn-cs"/>
                        </a:rPr>
                        <a:t>• Structure musical ideas to create music that has a beginning, middle and end.</a:t>
                      </a:r>
                    </a:p>
                    <a:p>
                      <a:r>
                        <a:rPr lang="en-GB" sz="900" kern="1200" dirty="0">
                          <a:solidFill>
                            <a:schemeClr val="tx1"/>
                          </a:solidFill>
                          <a:effectLst/>
                          <a:latin typeface="Century Gothic" panose="020B0502020202020204" pitchFamily="34" charset="0"/>
                          <a:ea typeface="+mn-ea"/>
                          <a:cs typeface="+mn-cs"/>
                        </a:rPr>
                        <a:t>•Compose rhythmic patterns using crotchets, paired quavers, minims and crotchet rests to create sequences of 2-, 3- or 4-beat phrases.</a:t>
                      </a:r>
                    </a:p>
                    <a:p>
                      <a:r>
                        <a:rPr lang="en-GB" sz="900" kern="1200" dirty="0">
                          <a:solidFill>
                            <a:schemeClr val="tx1"/>
                          </a:solidFill>
                          <a:effectLst/>
                          <a:latin typeface="Century Gothic" panose="020B0502020202020204" pitchFamily="34" charset="0"/>
                          <a:ea typeface="+mn-ea"/>
                          <a:cs typeface="+mn-cs"/>
                        </a:rPr>
                        <a:t>• Combine known rhythmic notation with letter names to create short phrases using a limited range of pitches appropriate to the instrument.</a:t>
                      </a:r>
                    </a:p>
                    <a:p>
                      <a:r>
                        <a:rPr lang="en-GB" sz="900" kern="1200" dirty="0">
                          <a:solidFill>
                            <a:schemeClr val="tx1"/>
                          </a:solidFill>
                          <a:effectLst/>
                          <a:latin typeface="Century Gothic" panose="020B0502020202020204" pitchFamily="34" charset="0"/>
                          <a:ea typeface="+mn-ea"/>
                          <a:cs typeface="+mn-cs"/>
                        </a:rPr>
                        <a:t>• Explore and develop using Music Technology ( available) to capture, change and combine sounds.</a:t>
                      </a:r>
                    </a:p>
                    <a:p>
                      <a:r>
                        <a:rPr lang="en-GB" sz="900" kern="1200" dirty="0">
                          <a:solidFill>
                            <a:schemeClr val="tx1"/>
                          </a:solidFill>
                          <a:effectLst/>
                          <a:latin typeface="Century Gothic" panose="020B0502020202020204" pitchFamily="34" charset="0"/>
                          <a:ea typeface="+mn-ea"/>
                          <a:cs typeface="+mn-cs"/>
                        </a:rPr>
                        <a:t>• Make improvements to own work, giving reasons for changes made.</a:t>
                      </a:r>
                      <a:r>
                        <a:rPr lang="en-GB" sz="900" dirty="0">
                          <a:effectLst/>
                          <a:latin typeface="Century Gothic" panose="020B0502020202020204" pitchFamily="34" charset="0"/>
                        </a:rPr>
                        <a:t> </a:t>
                      </a:r>
                      <a:endParaRPr lang="en-GB" sz="900" dirty="0">
                        <a:latin typeface="Century Gothic" panose="020B0502020202020204" pitchFamily="34" charset="0"/>
                      </a:endParaRPr>
                    </a:p>
                    <a:p>
                      <a:endParaRPr lang="en-GB" sz="9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Century Gothic" panose="020B0502020202020204" pitchFamily="34" charset="0"/>
                          <a:ea typeface="MS PGothic" panose="020B0600070205080204" pitchFamily="34" charset="-128"/>
                          <a:cs typeface="+mn-cs"/>
                        </a:rPr>
                        <a:t>• Listen with increasing concentration and recognise how the inter-related dimensions of music can be used to create different moods and effects.</a:t>
                      </a:r>
                    </a:p>
                    <a:p>
                      <a:r>
                        <a:rPr lang="en-GB" sz="900" kern="1200" dirty="0">
                          <a:solidFill>
                            <a:schemeClr val="tx1"/>
                          </a:solidFill>
                          <a:effectLst/>
                          <a:latin typeface="Century Gothic" panose="020B0502020202020204" pitchFamily="34" charset="0"/>
                          <a:ea typeface="MS PGothic" panose="020B0600070205080204" pitchFamily="34" charset="-128"/>
                          <a:cs typeface="+mn-cs"/>
                        </a:rPr>
                        <a:t>• Appreciate and understand a growing range of live and recorded music drawn from different traditions and historical periods and from great composers and musicians.</a:t>
                      </a:r>
                    </a:p>
                    <a:p>
                      <a:r>
                        <a:rPr lang="en-GB" sz="900" kern="1200" dirty="0">
                          <a:solidFill>
                            <a:schemeClr val="tx1"/>
                          </a:solidFill>
                          <a:effectLst/>
                          <a:latin typeface="Century Gothic" panose="020B0502020202020204" pitchFamily="34" charset="0"/>
                          <a:ea typeface="MS PGothic" panose="020B0600070205080204" pitchFamily="34" charset="-128"/>
                          <a:cs typeface="+mn-cs"/>
                        </a:rPr>
                        <a:t>• Recognise the different instrumental families when watching musical performances and begin to recognise the sounds they make.</a:t>
                      </a:r>
                      <a:r>
                        <a:rPr lang="en-GB" sz="900" dirty="0">
                          <a:effectLst/>
                          <a:latin typeface="Century Gothic" panose="020B0502020202020204" pitchFamily="34" charset="0"/>
                        </a:rPr>
                        <a:t> </a:t>
                      </a:r>
                    </a:p>
                    <a:p>
                      <a:endParaRPr lang="en-GB" sz="9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06000"/>
                        </a:lnSpc>
                        <a:spcAft>
                          <a:spcPts val="600"/>
                        </a:spcAft>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 Continue to sing a broad range of unison songs within an appropriate vocal range with clear diction, mostly accurate tuning and control of breathing.</a:t>
                      </a:r>
                    </a:p>
                    <a:p>
                      <a:pPr>
                        <a:lnSpc>
                          <a:spcPct val="106000"/>
                        </a:lnSpc>
                        <a:spcAft>
                          <a:spcPts val="600"/>
                        </a:spcAft>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 Sing canons, rounds and other partner songs with increased control.</a:t>
                      </a:r>
                    </a:p>
                    <a:p>
                      <a:pPr>
                        <a:lnSpc>
                          <a:spcPct val="106000"/>
                        </a:lnSpc>
                        <a:spcAft>
                          <a:spcPts val="600"/>
                        </a:spcAft>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 Show control of dynamics, tempo and articulation when singing and playing, following physical signals and written symbols: (p  f  &lt;  &gt;  crescendo, decrescendo, accelerando, rallentando, staccato, legato)</a:t>
                      </a:r>
                    </a:p>
                    <a:p>
                      <a:endParaRPr lang="en-GB" sz="900" dirty="0">
                        <a:latin typeface="Century Gothic" panose="020B0502020202020204" pitchFamily="34"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2441852"/>
                  </a:ext>
                </a:extLst>
              </a:tr>
            </a:tbl>
          </a:graphicData>
        </a:graphic>
      </p:graphicFrame>
      <p:sp>
        <p:nvSpPr>
          <p:cNvPr id="8" name="Title 1">
            <a:extLst>
              <a:ext uri="{FF2B5EF4-FFF2-40B4-BE49-F238E27FC236}">
                <a16:creationId xmlns:a16="http://schemas.microsoft.com/office/drawing/2014/main" id="{AA889202-A46C-B563-F3F0-6D3E3F4BBD8E}"/>
              </a:ext>
            </a:extLst>
          </p:cNvPr>
          <p:cNvSpPr>
            <a:spLocks noGrp="1"/>
          </p:cNvSpPr>
          <p:nvPr>
            <p:ph type="title"/>
          </p:nvPr>
        </p:nvSpPr>
        <p:spPr>
          <a:xfrm>
            <a:off x="258715" y="171450"/>
            <a:ext cx="8626569" cy="624720"/>
          </a:xfrm>
          <a:solidFill>
            <a:schemeClr val="accent6">
              <a:lumMod val="20000"/>
              <a:lumOff val="80000"/>
            </a:schemeClr>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sp>
        <p:nvSpPr>
          <p:cNvPr id="2" name="Footer Placeholder 1"/>
          <p:cNvSpPr>
            <a:spLocks noGrp="1"/>
          </p:cNvSpPr>
          <p:nvPr>
            <p:ph type="ftr" sz="quarter" idx="11"/>
          </p:nvPr>
        </p:nvSpPr>
        <p:spPr/>
        <p:txBody>
          <a:bodyPr/>
          <a:lstStyle/>
          <a:p>
            <a:endParaRPr lang="en-GB"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259395" y="976295"/>
          <a:ext cx="8363099" cy="5007468"/>
        </p:xfrm>
        <a:graphic>
          <a:graphicData uri="http://schemas.openxmlformats.org/drawingml/2006/table">
            <a:tbl>
              <a:tblPr/>
              <a:tblGrid>
                <a:gridCol w="3922461">
                  <a:extLst>
                    <a:ext uri="{9D8B030D-6E8A-4147-A177-3AD203B41FA5}">
                      <a16:colId xmlns:a16="http://schemas.microsoft.com/office/drawing/2014/main" val="1003302530"/>
                    </a:ext>
                  </a:extLst>
                </a:gridCol>
                <a:gridCol w="2389632">
                  <a:extLst>
                    <a:ext uri="{9D8B030D-6E8A-4147-A177-3AD203B41FA5}">
                      <a16:colId xmlns:a16="http://schemas.microsoft.com/office/drawing/2014/main" val="478540876"/>
                    </a:ext>
                  </a:extLst>
                </a:gridCol>
                <a:gridCol w="2051006">
                  <a:extLst>
                    <a:ext uri="{9D8B030D-6E8A-4147-A177-3AD203B41FA5}">
                      <a16:colId xmlns:a16="http://schemas.microsoft.com/office/drawing/2014/main" val="1426055967"/>
                    </a:ext>
                  </a:extLst>
                </a:gridCol>
              </a:tblGrid>
              <a:tr h="42125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Design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Skills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Designing, Making and Evaluating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496808766"/>
                  </a:ext>
                </a:extLst>
              </a:tr>
              <a:tr h="410370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1200" b="1" kern="1200" dirty="0">
                          <a:solidFill>
                            <a:schemeClr val="tx1"/>
                          </a:solidFill>
                          <a:effectLst/>
                          <a:latin typeface="+mn-lt"/>
                          <a:ea typeface="+mn-ea"/>
                          <a:cs typeface="+mn-cs"/>
                        </a:rPr>
                        <a:t>Food</a:t>
                      </a:r>
                    </a:p>
                    <a:p>
                      <a:r>
                        <a:rPr lang="en-GB" sz="1200" kern="1200" dirty="0">
                          <a:solidFill>
                            <a:schemeClr val="tx1"/>
                          </a:solidFill>
                          <a:effectLst/>
                          <a:latin typeface="+mn-lt"/>
                          <a:ea typeface="+mn-ea"/>
                          <a:cs typeface="+mn-cs"/>
                        </a:rPr>
                        <a:t>• Prepare ingredients by slicing and dicing when needed</a:t>
                      </a:r>
                    </a:p>
                    <a:p>
                      <a:r>
                        <a:rPr lang="en-GB" sz="1200" kern="1200" dirty="0">
                          <a:solidFill>
                            <a:schemeClr val="tx1"/>
                          </a:solidFill>
                          <a:effectLst/>
                          <a:latin typeface="+mn-lt"/>
                          <a:ea typeface="+mn-ea"/>
                          <a:cs typeface="+mn-cs"/>
                        </a:rPr>
                        <a:t>• Cook ingredients using a hob controlling the temperature and stirring the food appropriately</a:t>
                      </a:r>
                    </a:p>
                    <a:p>
                      <a:r>
                        <a:rPr lang="en-GB" sz="1200" kern="1200" dirty="0">
                          <a:solidFill>
                            <a:schemeClr val="tx1"/>
                          </a:solidFill>
                          <a:effectLst/>
                          <a:latin typeface="+mn-lt"/>
                          <a:ea typeface="+mn-ea"/>
                          <a:cs typeface="+mn-cs"/>
                        </a:rPr>
                        <a:t>• Follow a recipe, which has been self-created.</a:t>
                      </a:r>
                    </a:p>
                    <a:p>
                      <a:endParaRPr lang="en-GB" sz="9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Textiles/Materials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Understand the need for a seam allowance.</a:t>
                      </a:r>
                    </a:p>
                    <a:p>
                      <a:r>
                        <a:rPr lang="en-GB" sz="1200" kern="1200" dirty="0">
                          <a:solidFill>
                            <a:schemeClr val="tx1"/>
                          </a:solidFill>
                          <a:effectLst/>
                          <a:latin typeface="+mn-lt"/>
                          <a:ea typeface="+mn-ea"/>
                          <a:cs typeface="+mn-cs"/>
                        </a:rPr>
                        <a:t>• Join textiles with appropriate, durable stitching.</a:t>
                      </a:r>
                    </a:p>
                    <a:p>
                      <a:r>
                        <a:rPr lang="en-GB" sz="1200" kern="1200" dirty="0">
                          <a:solidFill>
                            <a:schemeClr val="tx1"/>
                          </a:solidFill>
                          <a:effectLst/>
                          <a:latin typeface="+mn-lt"/>
                          <a:ea typeface="+mn-ea"/>
                          <a:cs typeface="+mn-cs"/>
                        </a:rPr>
                        <a:t>• Apply appropriate cutting and shaping techniques that include cuts within the perimeter of the material (such as slots or cut outs).</a:t>
                      </a:r>
                    </a:p>
                    <a:p>
                      <a:endParaRPr lang="en-GB" sz="9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Electronics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Identify electrical products and explain why they are useful</a:t>
                      </a:r>
                    </a:p>
                    <a:p>
                      <a:r>
                        <a:rPr lang="en-GB" sz="1200" kern="1200" dirty="0">
                          <a:solidFill>
                            <a:schemeClr val="tx1"/>
                          </a:solidFill>
                          <a:effectLst/>
                          <a:latin typeface="+mn-lt"/>
                          <a:ea typeface="+mn-ea"/>
                          <a:cs typeface="+mn-cs"/>
                        </a:rPr>
                        <a:t>• Make a torch with a working electrical circuit and switch</a:t>
                      </a:r>
                      <a:endParaRPr lang="en-GB" sz="12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 Refine techniques as work progresses, continually evaluating the effect on product design.</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mn-lt"/>
                          <a:ea typeface="+mn-ea"/>
                          <a:cs typeface="+mn-cs"/>
                        </a:rPr>
                        <a:t>• Improve upon existing designs, giving reasons for choices</a:t>
                      </a:r>
                      <a:r>
                        <a:rPr lang="en-GB" sz="1400" dirty="0">
                          <a:effectLst/>
                        </a:rPr>
                        <a:t> </a:t>
                      </a:r>
                    </a:p>
                    <a:p>
                      <a:endParaRPr lang="en-GB" sz="1400" dirty="0">
                        <a:effectLst/>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Disassemble products to understand how they work</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4">
              <a:lumMod val="40000"/>
              <a:lumOff val="60000"/>
            </a:schemeClr>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521505" y="976295"/>
          <a:ext cx="8100989" cy="4843480"/>
        </p:xfrm>
        <a:graphic>
          <a:graphicData uri="http://schemas.openxmlformats.org/drawingml/2006/table">
            <a:tbl>
              <a:tblPr/>
              <a:tblGrid>
                <a:gridCol w="1867370">
                  <a:extLst>
                    <a:ext uri="{9D8B030D-6E8A-4147-A177-3AD203B41FA5}">
                      <a16:colId xmlns:a16="http://schemas.microsoft.com/office/drawing/2014/main" val="1003302530"/>
                    </a:ext>
                  </a:extLst>
                </a:gridCol>
                <a:gridCol w="1943422">
                  <a:extLst>
                    <a:ext uri="{9D8B030D-6E8A-4147-A177-3AD203B41FA5}">
                      <a16:colId xmlns:a16="http://schemas.microsoft.com/office/drawing/2014/main" val="478540876"/>
                    </a:ext>
                  </a:extLst>
                </a:gridCol>
                <a:gridCol w="2077873">
                  <a:extLst>
                    <a:ext uri="{9D8B030D-6E8A-4147-A177-3AD203B41FA5}">
                      <a16:colId xmlns:a16="http://schemas.microsoft.com/office/drawing/2014/main" val="1426055967"/>
                    </a:ext>
                  </a:extLst>
                </a:gridCol>
                <a:gridCol w="2212324">
                  <a:extLst>
                    <a:ext uri="{9D8B030D-6E8A-4147-A177-3AD203B41FA5}">
                      <a16:colId xmlns:a16="http://schemas.microsoft.com/office/drawing/2014/main" val="779650668"/>
                    </a:ext>
                  </a:extLst>
                </a:gridCol>
              </a:tblGrid>
              <a:tr h="42125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French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Reading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Speaking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Culture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extLst>
                  <a:ext uri="{0D108BD9-81ED-4DB2-BD59-A6C34878D82A}">
                    <a16:rowId xmlns:a16="http://schemas.microsoft.com/office/drawing/2014/main" val="3496808766"/>
                  </a:ext>
                </a:extLst>
              </a:tr>
              <a:tr h="410370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Read short passages / sentences</a:t>
                      </a:r>
                    </a:p>
                    <a:p>
                      <a:pPr>
                        <a:spcAft>
                          <a:spcPts val="0"/>
                        </a:spcAft>
                      </a:pP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Read and understand the main points in short written sentences.</a:t>
                      </a:r>
                      <a:endParaRPr lang="en-GB" sz="1400" dirty="0">
                        <a:effectLst/>
                        <a:latin typeface="Times New Roman" panose="02020603050405020304" pitchFamily="18" charset="0"/>
                        <a:ea typeface="Times New Roman" panose="02020603050405020304" pitchFamily="18" charset="0"/>
                      </a:endParaRP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Write a few short sentences using familiar expressions.</a:t>
                      </a:r>
                    </a:p>
                    <a:p>
                      <a:pPr>
                        <a:spcAft>
                          <a:spcPts val="0"/>
                        </a:spcAft>
                      </a:pP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Express personal experiences and responses.</a:t>
                      </a:r>
                    </a:p>
                    <a:p>
                      <a:pPr>
                        <a:spcAft>
                          <a:spcPts val="0"/>
                        </a:spcAft>
                      </a:pP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Write short phrases from memory with spelling that is readily understandable</a:t>
                      </a:r>
                      <a:endParaRPr lang="en-GB" sz="1400" dirty="0">
                        <a:effectLst/>
                        <a:latin typeface="Times New Roman" panose="02020603050405020304" pitchFamily="18" charset="0"/>
                        <a:ea typeface="Times New Roman" panose="02020603050405020304" pitchFamily="18" charset="0"/>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Understand the main points from simple spoken passages.</a:t>
                      </a:r>
                    </a:p>
                    <a:p>
                      <a:pPr>
                        <a:spcAft>
                          <a:spcPts val="0"/>
                        </a:spcAft>
                      </a:pP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Take part in question/answer discussions.</a:t>
                      </a:r>
                    </a:p>
                    <a:p>
                      <a:pPr>
                        <a:spcAft>
                          <a:spcPts val="0"/>
                        </a:spcAft>
                      </a:pP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Ask others to repeat words or phrases if necessary.</a:t>
                      </a:r>
                    </a:p>
                    <a:p>
                      <a:pPr>
                        <a:spcAft>
                          <a:spcPts val="0"/>
                        </a:spcAft>
                      </a:pP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Ask and answer simple questions and talk about interests.</a:t>
                      </a:r>
                      <a:endParaRPr lang="en-GB" sz="1400" dirty="0">
                        <a:effectLst/>
                        <a:latin typeface="Times New Roman" panose="02020603050405020304" pitchFamily="18" charset="0"/>
                        <a:ea typeface="Times New Roman" panose="02020603050405020304" pitchFamily="18" charset="0"/>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222222"/>
                          </a:solidFill>
                          <a:effectLst/>
                          <a:latin typeface="Calibri" panose="020F0502020204030204" pitchFamily="34" charset="0"/>
                          <a:ea typeface="Times New Roman" panose="02020603050405020304" pitchFamily="18" charset="0"/>
                        </a:rPr>
                        <a:t>• Describe famous artists that come from France and their artwork.</a:t>
                      </a:r>
                      <a:endParaRPr lang="en-GB" sz="1400" dirty="0">
                        <a:effectLst/>
                        <a:latin typeface="Times New Roman" panose="02020603050405020304" pitchFamily="18" charset="0"/>
                        <a:ea typeface="Times New Roman" panose="02020603050405020304" pitchFamily="18" charset="0"/>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0917" name="Slide Number Placeholder 2">
            <a:extLst>
              <a:ext uri="{FF2B5EF4-FFF2-40B4-BE49-F238E27FC236}">
                <a16:creationId xmlns:a16="http://schemas.microsoft.com/office/drawing/2014/main" id="{AB749C08-A4EC-1900-2596-BE632F54E1C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25B71F1-157E-47C1-A7AB-76C539895E80}" type="slidenum">
              <a:rPr lang="en-GB" altLang="en-US" smtClean="0"/>
              <a:pPr/>
              <a:t>74</a:t>
            </a:fld>
            <a:endParaRPr lang="en-GB" altLang="en-US" dirty="0"/>
          </a:p>
        </p:txBody>
      </p:sp>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8715" y="171450"/>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4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49248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5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18314"/>
          <a:ext cx="8109138" cy="3489897"/>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301147">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Organisational</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2189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00000"/>
                        </a:lnSpc>
                        <a:spcBef>
                          <a:spcPct val="0"/>
                        </a:spcBef>
                        <a:spcAft>
                          <a:spcPct val="0"/>
                        </a:spcAft>
                        <a:buClrTx/>
                        <a:buSzTx/>
                        <a:buFontTx/>
                        <a:buNone/>
                        <a:tabLst/>
                        <a:defRPr/>
                      </a:pPr>
                      <a:r>
                        <a:rPr lang="en-GB" sz="1600" dirty="0"/>
                        <a:t>- Guide the reader by using a range of organisational devices, including a range of conjunctions.</a:t>
                      </a:r>
                    </a:p>
                    <a:p>
                      <a:pPr marL="0" marR="0" lvl="0" indent="0" algn="l" defTabSz="520700" rtl="0" eaLnBrk="1" fontAlgn="base" latinLnBrk="0" hangingPunct="1">
                        <a:lnSpc>
                          <a:spcPct val="100000"/>
                        </a:lnSpc>
                        <a:spcBef>
                          <a:spcPct val="0"/>
                        </a:spcBef>
                        <a:spcAft>
                          <a:spcPct val="0"/>
                        </a:spcAft>
                        <a:buClrTx/>
                        <a:buSzTx/>
                        <a:buFontTx/>
                        <a:buNone/>
                        <a:tabLst/>
                        <a:defRPr/>
                      </a:pPr>
                      <a:endParaRPr lang="en-GB" sz="1600" dirty="0"/>
                    </a:p>
                    <a:p>
                      <a:pPr marL="0" marR="0" lvl="0" indent="0" algn="l" defTabSz="520700" rtl="0" eaLnBrk="1" fontAlgn="base" latinLnBrk="0" hangingPunct="1">
                        <a:lnSpc>
                          <a:spcPct val="100000"/>
                        </a:lnSpc>
                        <a:spcBef>
                          <a:spcPct val="0"/>
                        </a:spcBef>
                        <a:spcAft>
                          <a:spcPct val="0"/>
                        </a:spcAft>
                        <a:buClrTx/>
                        <a:buSzTx/>
                        <a:buFontTx/>
                        <a:buNone/>
                        <a:tabLst/>
                        <a:defRPr/>
                      </a:pPr>
                      <a:r>
                        <a:rPr lang="en-GB" sz="1600" dirty="0"/>
                        <a:t>- Use planning techniques that authors use to create characters, settings and plots. </a:t>
                      </a:r>
                    </a:p>
                    <a:p>
                      <a:pPr marL="0" marR="0" lvl="0" indent="0" algn="l" defTabSz="520700" rtl="0" eaLnBrk="1" fontAlgn="base" latinLnBrk="0" hangingPunct="1">
                        <a:lnSpc>
                          <a:spcPct val="100000"/>
                        </a:lnSpc>
                        <a:spcBef>
                          <a:spcPct val="0"/>
                        </a:spcBef>
                        <a:spcAft>
                          <a:spcPct val="0"/>
                        </a:spcAft>
                        <a:buClrTx/>
                        <a:buSzTx/>
                        <a:buFontTx/>
                        <a:buNone/>
                        <a:tabLst/>
                        <a:defRPr/>
                      </a:pPr>
                      <a:endParaRPr lang="en-GB" sz="16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 Recognising vocabulary and structures that are appropriate for formal speech and writing, including subjunctive forms. </a:t>
                      </a:r>
                      <a:endParaRPr lang="en-GB" sz="1600" kern="1200" dirty="0">
                        <a:solidFill>
                          <a:schemeClr val="tx1"/>
                        </a:solidFill>
                        <a:effectLst/>
                        <a:latin typeface="Calibri" panose="020F0502020204030204" pitchFamily="34" charset="0"/>
                        <a:ea typeface="MS PGothic" panose="020B0600070205080204" pitchFamily="34" charset="-128"/>
                        <a:cs typeface="+mn-cs"/>
                      </a:endParaRPr>
                    </a:p>
                    <a:p>
                      <a:endParaRPr lang="en-GB" sz="16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600" dirty="0"/>
                        <a:t>- Write cohesively at length.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75</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5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294569"/>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3494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Sentence Structure and Grammar</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3192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52769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lvl="0" indent="-285750">
                        <a:buFontTx/>
                        <a:buChar char="-"/>
                      </a:pPr>
                      <a:r>
                        <a:rPr lang="en-GB" sz="1400" dirty="0"/>
                        <a:t>Create vivid images by using alliteration, similes, metaphors and personification.</a:t>
                      </a:r>
                    </a:p>
                    <a:p>
                      <a:pPr marL="285750" lvl="0" indent="-285750">
                        <a:buFontTx/>
                        <a:buChar char="-"/>
                      </a:pPr>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pPr marL="285750" lvl="0" indent="-285750">
                        <a:buFontTx/>
                        <a:buChar char="-"/>
                      </a:pPr>
                      <a:r>
                        <a:rPr lang="en-GB" sz="1400" dirty="0"/>
                        <a:t>Using expanded noun phrases to convey complicated information concisely.</a:t>
                      </a:r>
                    </a:p>
                    <a:p>
                      <a:pPr marL="285750" lvl="0" indent="-285750">
                        <a:buFontTx/>
                        <a:buChar char="-"/>
                      </a:pPr>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pPr marL="285750" lvl="0" indent="-285750">
                        <a:buFontTx/>
                        <a:buChar char="-"/>
                      </a:pPr>
                      <a:r>
                        <a:rPr lang="en-GB" sz="1400" dirty="0"/>
                        <a:t>Using modal verbs or adverbs to indicate degrees of possibility.</a:t>
                      </a:r>
                      <a:endParaRPr lang="en-GB" sz="14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dirty="0"/>
                        <a:t>- Write paragraphs that give the reader a sense of clarity.</a:t>
                      </a:r>
                    </a:p>
                    <a:p>
                      <a:endParaRPr lang="en-GB" sz="1400" dirty="0"/>
                    </a:p>
                    <a:p>
                      <a:r>
                        <a:rPr lang="en-GB" sz="1400" dirty="0"/>
                        <a:t>- Using brackets, dashes or commas to indicate parenthesis.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dirty="0"/>
                        <a:t>- Interweave descriptions of characters, settings and atmosphere with dialogue.</a:t>
                      </a:r>
                    </a:p>
                    <a:p>
                      <a:endParaRPr lang="en-GB" sz="1400" dirty="0"/>
                    </a:p>
                    <a:p>
                      <a:r>
                        <a:rPr lang="en-GB" sz="1400" dirty="0"/>
                        <a:t>- Using relative clauses beginning with who, which, where, when, whose, that or with an implied (i.e. omitted) relative pronoun. </a:t>
                      </a:r>
                    </a:p>
                    <a:p>
                      <a:endParaRPr lang="en-GB" sz="1400" dirty="0"/>
                    </a:p>
                    <a:p>
                      <a:r>
                        <a:rPr lang="en-GB" sz="1400" dirty="0"/>
                        <a:t>- Using commas to clarify meaning or avoid ambiguity in 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76</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46777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5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533395"/>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Spelling</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Know how to spell words ending in </a:t>
                      </a:r>
                      <a:r>
                        <a:rPr lang="en-GB" sz="1600" dirty="0">
                          <a:latin typeface="+mn-lt"/>
                        </a:rPr>
                        <a:t>Words ending in –ant, –</a:t>
                      </a:r>
                      <a:r>
                        <a:rPr lang="en-GB" sz="1600" dirty="0" err="1">
                          <a:latin typeface="+mn-lt"/>
                        </a:rPr>
                        <a:t>ance</a:t>
                      </a:r>
                      <a:r>
                        <a:rPr lang="en-GB" sz="1600" dirty="0">
                          <a:latin typeface="+mn-lt"/>
                        </a:rPr>
                        <a:t>/–</a:t>
                      </a:r>
                      <a:r>
                        <a:rPr lang="en-GB" sz="1600" dirty="0" err="1">
                          <a:latin typeface="+mn-lt"/>
                        </a:rPr>
                        <a:t>ancy</a:t>
                      </a:r>
                      <a:r>
                        <a:rPr lang="en-GB" sz="1600" dirty="0">
                          <a:latin typeface="+mn-lt"/>
                        </a:rPr>
                        <a:t>, –</a:t>
                      </a:r>
                      <a:r>
                        <a:rPr lang="en-GB" sz="1600" dirty="0" err="1">
                          <a:latin typeface="+mn-lt"/>
                        </a:rPr>
                        <a:t>ent</a:t>
                      </a:r>
                      <a:r>
                        <a:rPr lang="en-GB" sz="1600" dirty="0">
                          <a:latin typeface="+mn-lt"/>
                        </a:rPr>
                        <a:t>, –</a:t>
                      </a:r>
                      <a:r>
                        <a:rPr lang="en-GB" sz="1600" dirty="0" err="1">
                          <a:latin typeface="+mn-lt"/>
                        </a:rPr>
                        <a:t>ence</a:t>
                      </a:r>
                      <a:r>
                        <a:rPr lang="en-GB" sz="1600" dirty="0">
                          <a:latin typeface="+mn-lt"/>
                        </a:rPr>
                        <a:t>/–</a:t>
                      </a:r>
                      <a:r>
                        <a:rPr lang="en-GB" sz="1600" dirty="0" err="1">
                          <a:latin typeface="+mn-lt"/>
                        </a:rPr>
                        <a:t>ency</a:t>
                      </a:r>
                      <a:endParaRPr lang="en-GB" sz="1600" dirty="0">
                        <a:latin typeface="+mn-lt"/>
                      </a:endParaRP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6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Know words that use silent letters</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6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Know words that use the –</a:t>
                      </a:r>
                      <a:r>
                        <a:rPr kumimoji="0" lang="en-GB" altLang="en-US" sz="1600" b="0" i="0" u="none" strike="noStrike" cap="none" normalizeH="0" baseline="0" dirty="0" err="1">
                          <a:ln>
                            <a:noFill/>
                          </a:ln>
                          <a:solidFill>
                            <a:srgbClr val="000000"/>
                          </a:solidFill>
                          <a:effectLst/>
                          <a:latin typeface="+mn-lt"/>
                          <a:ea typeface="MS PGothic" panose="020B0600070205080204" pitchFamily="34" charset="-128"/>
                        </a:rPr>
                        <a:t>ough</a:t>
                      </a:r>
                      <a:r>
                        <a:rPr kumimoji="0" lang="en-GB" altLang="en-US" sz="1600" b="0" i="0" u="none" strike="noStrike" cap="none" normalizeH="0" baseline="0" dirty="0">
                          <a:ln>
                            <a:noFill/>
                          </a:ln>
                          <a:solidFill>
                            <a:srgbClr val="000000"/>
                          </a:solidFill>
                          <a:effectLst/>
                          <a:latin typeface="+mn-lt"/>
                          <a:ea typeface="MS PGothic" panose="020B0600070205080204" pitchFamily="34" charset="-128"/>
                        </a:rPr>
                        <a:t> letter-string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600" dirty="0">
                          <a:latin typeface="+mn-lt"/>
                        </a:rPr>
                        <a:t>- Know </a:t>
                      </a:r>
                      <a:r>
                        <a:rPr lang="en-GB" sz="1600" dirty="0"/>
                        <a:t>Words ending in –able and –</a:t>
                      </a:r>
                      <a:r>
                        <a:rPr lang="en-GB" sz="1600" dirty="0" err="1"/>
                        <a:t>ible</a:t>
                      </a:r>
                      <a:r>
                        <a:rPr lang="en-GB" sz="1600" dirty="0"/>
                        <a:t> Words ending in –ably and –</a:t>
                      </a:r>
                      <a:r>
                        <a:rPr lang="en-GB" sz="1600" dirty="0" err="1"/>
                        <a:t>ibly</a:t>
                      </a:r>
                      <a:endParaRPr lang="en-GB" sz="16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600" dirty="0">
                          <a:latin typeface="+mn-lt"/>
                        </a:rPr>
                        <a:t>Know words </a:t>
                      </a:r>
                      <a:r>
                        <a:rPr lang="en-GB" sz="1600" dirty="0"/>
                        <a:t>with the /i:/ sound spelt </a:t>
                      </a:r>
                      <a:r>
                        <a:rPr lang="en-GB" sz="1600" dirty="0" err="1"/>
                        <a:t>ei</a:t>
                      </a:r>
                      <a:r>
                        <a:rPr lang="en-GB" sz="1600" dirty="0"/>
                        <a:t> after c</a:t>
                      </a:r>
                      <a:endParaRPr lang="en-GB" sz="160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77</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430900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5 Maths Substantive Knowledge</a:t>
            </a:r>
          </a:p>
        </p:txBody>
      </p:sp>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78</a:t>
            </a:fld>
            <a:endParaRPr lang="en-GB" altLang="en-US" dirty="0"/>
          </a:p>
        </p:txBody>
      </p:sp>
      <p:pic>
        <p:nvPicPr>
          <p:cNvPr id="7" name="Picture 2" descr="Image preview">
            <a:extLst>
              <a:ext uri="{FF2B5EF4-FFF2-40B4-BE49-F238E27FC236}">
                <a16:creationId xmlns:a16="http://schemas.microsoft.com/office/drawing/2014/main" id="{43131ADF-852A-4E48-BB5D-832DAF25C0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375E034E-73F8-1644-88A3-3E0C7B3CDC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Table 7">
            <a:extLst>
              <a:ext uri="{FF2B5EF4-FFF2-40B4-BE49-F238E27FC236}">
                <a16:creationId xmlns:a16="http://schemas.microsoft.com/office/drawing/2014/main" id="{CA8600F1-1835-E64A-934E-C724E8479E86}"/>
              </a:ext>
            </a:extLst>
          </p:cNvPr>
          <p:cNvGraphicFramePr>
            <a:graphicFrameLocks noGrp="1"/>
          </p:cNvGraphicFramePr>
          <p:nvPr>
            <p:extLst/>
          </p:nvPr>
        </p:nvGraphicFramePr>
        <p:xfrm>
          <a:off x="241950" y="1739207"/>
          <a:ext cx="8444853" cy="4257585"/>
        </p:xfrm>
        <a:graphic>
          <a:graphicData uri="http://schemas.openxmlformats.org/drawingml/2006/table">
            <a:tbl>
              <a:tblPr/>
              <a:tblGrid>
                <a:gridCol w="2228009">
                  <a:extLst>
                    <a:ext uri="{9D8B030D-6E8A-4147-A177-3AD203B41FA5}">
                      <a16:colId xmlns:a16="http://schemas.microsoft.com/office/drawing/2014/main" val="4206461256"/>
                    </a:ext>
                  </a:extLst>
                </a:gridCol>
                <a:gridCol w="1833314">
                  <a:extLst>
                    <a:ext uri="{9D8B030D-6E8A-4147-A177-3AD203B41FA5}">
                      <a16:colId xmlns:a16="http://schemas.microsoft.com/office/drawing/2014/main" val="3915917830"/>
                    </a:ext>
                  </a:extLst>
                </a:gridCol>
                <a:gridCol w="1524080">
                  <a:extLst>
                    <a:ext uri="{9D8B030D-6E8A-4147-A177-3AD203B41FA5}">
                      <a16:colId xmlns:a16="http://schemas.microsoft.com/office/drawing/2014/main" val="1734399943"/>
                    </a:ext>
                  </a:extLst>
                </a:gridCol>
                <a:gridCol w="2859450">
                  <a:extLst>
                    <a:ext uri="{9D8B030D-6E8A-4147-A177-3AD203B41FA5}">
                      <a16:colId xmlns:a16="http://schemas.microsoft.com/office/drawing/2014/main" val="870777651"/>
                    </a:ext>
                  </a:extLst>
                </a:gridCol>
              </a:tblGrid>
              <a:tr h="302945">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Autumn</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442112772"/>
                  </a:ext>
                </a:extLst>
              </a:tr>
              <a:tr h="36188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Addition and Subtraction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 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 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885561894"/>
                  </a:ext>
                </a:extLst>
              </a:tr>
              <a:tr h="294506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dirty="0">
                          <a:solidFill>
                            <a:schemeClr val="tx1"/>
                          </a:solidFill>
                          <a:effectLst/>
                          <a:latin typeface="Calibri" panose="020F0502020204030204" pitchFamily="34" charset="0"/>
                          <a:ea typeface="MS PGothic" panose="020B0600070205080204" pitchFamily="34" charset="-128"/>
                          <a:cs typeface="+mn-cs"/>
                        </a:rPr>
                        <a:t>- Roman Numerals</a:t>
                      </a:r>
                      <a:r>
                        <a:rPr lang="en-GB" sz="1100" kern="1200" baseline="0" dirty="0">
                          <a:solidFill>
                            <a:schemeClr val="tx1"/>
                          </a:solidFill>
                          <a:effectLst/>
                          <a:latin typeface="Calibri" panose="020F0502020204030204" pitchFamily="34" charset="0"/>
                          <a:ea typeface="MS PGothic" panose="020B0600070205080204" pitchFamily="34" charset="-128"/>
                          <a:cs typeface="+mn-cs"/>
                        </a:rPr>
                        <a:t> to 1,000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Numbers to 10,000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Numbers to 10,000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Numbers to 1,000,000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-Read and write Numbers to 1,000,000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Powers of 10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- 10/100/1000/10000/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100000 more or less</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Partition numbers to 1,000,000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Number line to 1,000,000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Compare and order numbers to 100,000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Round to the nearest 10,100 or 1000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Round within 100,000</a:t>
                      </a:r>
                    </a:p>
                    <a:p>
                      <a:pPr marL="0" marR="0" lvl="0" indent="0" algn="l" defTabSz="520700" rtl="0" eaLnBrk="1" fontAlgn="base" latinLnBrk="0" hangingPunct="1">
                        <a:lnSpc>
                          <a:spcPct val="100000"/>
                        </a:lnSpc>
                        <a:spcBef>
                          <a:spcPct val="0"/>
                        </a:spcBef>
                        <a:spcAft>
                          <a:spcPct val="0"/>
                        </a:spcAft>
                        <a:buClrTx/>
                        <a:buSzTx/>
                        <a:buFontTx/>
                        <a:buNone/>
                        <a:tabLst/>
                        <a:defRPr/>
                      </a:pPr>
                      <a:r>
                        <a:rPr lang="en-GB" sz="1100" kern="1200" baseline="0" dirty="0">
                          <a:solidFill>
                            <a:schemeClr val="tx1"/>
                          </a:solidFill>
                          <a:effectLst/>
                          <a:latin typeface="Calibri" panose="020F0502020204030204" pitchFamily="34" charset="0"/>
                          <a:ea typeface="MS PGothic" panose="020B0600070205080204" pitchFamily="34" charset="-128"/>
                          <a:cs typeface="+mn-cs"/>
                        </a:rPr>
                        <a:t>- Round within 1,000,000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1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00" dirty="0"/>
                        <a:t>- Mental Strategies</a:t>
                      </a:r>
                    </a:p>
                    <a:p>
                      <a:r>
                        <a:rPr lang="en-GB" sz="1100" dirty="0"/>
                        <a:t>- Add whole</a:t>
                      </a:r>
                      <a:r>
                        <a:rPr lang="en-GB" sz="1100" baseline="0" dirty="0"/>
                        <a:t> numbers with more than four digits</a:t>
                      </a:r>
                    </a:p>
                    <a:p>
                      <a:pPr marL="0" indent="0">
                        <a:buFontTx/>
                        <a:buNone/>
                      </a:pPr>
                      <a:r>
                        <a:rPr lang="en-GB" sz="1100" baseline="0" dirty="0"/>
                        <a:t>- Subtract whole numbers with more than four digits</a:t>
                      </a:r>
                    </a:p>
                    <a:p>
                      <a:pPr marL="0" indent="0">
                        <a:buFontTx/>
                        <a:buNone/>
                      </a:pPr>
                      <a:r>
                        <a:rPr lang="en-GB" sz="1100" baseline="0" dirty="0"/>
                        <a:t>- Round to check answers</a:t>
                      </a:r>
                    </a:p>
                    <a:p>
                      <a:pPr marL="0" indent="0">
                        <a:buFontTx/>
                        <a:buNone/>
                      </a:pPr>
                      <a:r>
                        <a:rPr lang="en-GB" sz="1100" baseline="0" dirty="0"/>
                        <a:t>- Inverse operations </a:t>
                      </a:r>
                    </a:p>
                    <a:p>
                      <a:pPr marL="0" indent="0">
                        <a:buFontTx/>
                        <a:buNone/>
                      </a:pPr>
                      <a:r>
                        <a:rPr lang="en-GB" sz="1100" baseline="0" dirty="0"/>
                        <a:t>- Multi-step addition and subtractions problems</a:t>
                      </a:r>
                    </a:p>
                    <a:p>
                      <a:pPr marL="0" indent="0">
                        <a:buFontTx/>
                        <a:buNone/>
                      </a:pPr>
                      <a:r>
                        <a:rPr lang="en-GB" sz="1100" baseline="0" dirty="0"/>
                        <a:t>- Compare calculations</a:t>
                      </a:r>
                    </a:p>
                    <a:p>
                      <a:pPr marL="0" indent="0">
                        <a:buFontTx/>
                        <a:buNone/>
                      </a:pPr>
                      <a:r>
                        <a:rPr lang="en-GB" sz="1100" baseline="0" dirty="0"/>
                        <a:t>- Find missing numbers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100" dirty="0"/>
                        <a:t>Multiples</a:t>
                      </a:r>
                    </a:p>
                    <a:p>
                      <a:pPr marL="171450" indent="-171450">
                        <a:buFontTx/>
                        <a:buChar char="-"/>
                      </a:pPr>
                      <a:r>
                        <a:rPr lang="en-GB" sz="1100" dirty="0"/>
                        <a:t>Common multiples</a:t>
                      </a:r>
                    </a:p>
                    <a:p>
                      <a:pPr marL="171450" indent="-171450">
                        <a:buFontTx/>
                        <a:buChar char="-"/>
                      </a:pPr>
                      <a:r>
                        <a:rPr lang="en-GB" sz="1100" dirty="0"/>
                        <a:t>Factors</a:t>
                      </a:r>
                    </a:p>
                    <a:p>
                      <a:pPr marL="171450" indent="-171450">
                        <a:buFontTx/>
                        <a:buChar char="-"/>
                      </a:pPr>
                      <a:r>
                        <a:rPr lang="en-GB" sz="1100" dirty="0"/>
                        <a:t>Common factors</a:t>
                      </a:r>
                    </a:p>
                    <a:p>
                      <a:pPr marL="171450" indent="-171450">
                        <a:buFontTx/>
                        <a:buChar char="-"/>
                      </a:pPr>
                      <a:r>
                        <a:rPr lang="en-GB" sz="1100" dirty="0"/>
                        <a:t>Prime numbers</a:t>
                      </a:r>
                    </a:p>
                    <a:p>
                      <a:pPr marL="171450" indent="-171450">
                        <a:buFontTx/>
                        <a:buChar char="-"/>
                      </a:pPr>
                      <a:r>
                        <a:rPr lang="en-GB" sz="1100" dirty="0"/>
                        <a:t>Square numbers</a:t>
                      </a:r>
                    </a:p>
                    <a:p>
                      <a:pPr marL="171450" indent="-171450">
                        <a:buFontTx/>
                        <a:buChar char="-"/>
                      </a:pPr>
                      <a:r>
                        <a:rPr lang="en-GB" sz="1100" dirty="0"/>
                        <a:t>Cube numbers</a:t>
                      </a:r>
                    </a:p>
                    <a:p>
                      <a:pPr marL="171450" indent="-171450">
                        <a:buFontTx/>
                        <a:buChar char="-"/>
                      </a:pPr>
                      <a:r>
                        <a:rPr lang="en-GB" sz="1100" dirty="0"/>
                        <a:t>Multiply</a:t>
                      </a:r>
                      <a:r>
                        <a:rPr lang="en-GB" sz="1100" baseline="0" dirty="0"/>
                        <a:t> by 10, 100 and 1,000</a:t>
                      </a:r>
                    </a:p>
                    <a:p>
                      <a:pPr marL="171450" indent="-171450">
                        <a:buFontTx/>
                        <a:buChar char="-"/>
                      </a:pPr>
                      <a:r>
                        <a:rPr lang="en-GB" sz="1100" baseline="0" dirty="0"/>
                        <a:t>Divide by 10, 100 and 1,000</a:t>
                      </a:r>
                    </a:p>
                    <a:p>
                      <a:pPr marL="171450" indent="-171450">
                        <a:buFontTx/>
                        <a:buChar char="-"/>
                      </a:pPr>
                      <a:r>
                        <a:rPr lang="en-GB" sz="1100" baseline="0" dirty="0"/>
                        <a:t>Multiples of 10, 100 and 1,000</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100" dirty="0"/>
                        <a:t>Find fractions equivalent</a:t>
                      </a:r>
                      <a:r>
                        <a:rPr lang="en-GB" sz="1100" baseline="0" dirty="0"/>
                        <a:t> to a unit fraction</a:t>
                      </a:r>
                    </a:p>
                    <a:p>
                      <a:pPr marL="171450" indent="-171450">
                        <a:buFontTx/>
                        <a:buChar char="-"/>
                      </a:pPr>
                      <a:r>
                        <a:rPr lang="en-GB" sz="1100" baseline="0" dirty="0"/>
                        <a:t>Find fractions equivalent to a non-unit fraction</a:t>
                      </a:r>
                    </a:p>
                    <a:p>
                      <a:pPr marL="171450" indent="-171450">
                        <a:buFontTx/>
                        <a:buChar char="-"/>
                      </a:pPr>
                      <a:r>
                        <a:rPr lang="en-GB" sz="1100" baseline="0" dirty="0"/>
                        <a:t>Recognise equivalent fractions</a:t>
                      </a:r>
                    </a:p>
                    <a:p>
                      <a:pPr marL="171450" indent="-171450">
                        <a:buFontTx/>
                        <a:buChar char="-"/>
                      </a:pPr>
                      <a:r>
                        <a:rPr lang="en-GB" sz="1100" baseline="0" dirty="0"/>
                        <a:t>Convert improper fractions to mixed numbers</a:t>
                      </a:r>
                    </a:p>
                    <a:p>
                      <a:pPr marL="171450" indent="-171450">
                        <a:buFontTx/>
                        <a:buChar char="-"/>
                      </a:pPr>
                      <a:r>
                        <a:rPr lang="en-GB" sz="1100" baseline="0" dirty="0"/>
                        <a:t>Convert mixed numbers to improper fractions</a:t>
                      </a:r>
                    </a:p>
                    <a:p>
                      <a:pPr marL="171450" indent="-171450">
                        <a:buFontTx/>
                        <a:buChar char="-"/>
                      </a:pPr>
                      <a:r>
                        <a:rPr lang="en-GB" sz="1100" baseline="0" dirty="0"/>
                        <a:t>Compare fractions less than 1</a:t>
                      </a:r>
                    </a:p>
                    <a:p>
                      <a:pPr marL="171450" indent="-171450">
                        <a:buFontTx/>
                        <a:buChar char="-"/>
                      </a:pPr>
                      <a:r>
                        <a:rPr lang="en-GB" sz="1100" baseline="0" dirty="0"/>
                        <a:t>Order fractions less than 1</a:t>
                      </a:r>
                    </a:p>
                    <a:p>
                      <a:pPr marL="171450" indent="-171450">
                        <a:buFontTx/>
                        <a:buChar char="-"/>
                      </a:pPr>
                      <a:r>
                        <a:rPr lang="en-GB" sz="1100" baseline="0" dirty="0"/>
                        <a:t>Compare and order fractions greater than 1</a:t>
                      </a:r>
                    </a:p>
                    <a:p>
                      <a:pPr marL="171450" indent="-171450">
                        <a:buFontTx/>
                        <a:buChar char="-"/>
                      </a:pPr>
                      <a:r>
                        <a:rPr lang="en-GB" sz="1100" baseline="0" dirty="0"/>
                        <a:t>Add and subtract fractions with the same denominator</a:t>
                      </a:r>
                    </a:p>
                    <a:p>
                      <a:pPr marL="171450" indent="-171450">
                        <a:buFontTx/>
                        <a:buChar char="-"/>
                      </a:pPr>
                      <a:r>
                        <a:rPr lang="en-GB" sz="1100" baseline="0" dirty="0"/>
                        <a:t>Add fractions within 1</a:t>
                      </a:r>
                    </a:p>
                    <a:p>
                      <a:pPr marL="171450" indent="-171450">
                        <a:buFontTx/>
                        <a:buChar char="-"/>
                      </a:pPr>
                      <a:r>
                        <a:rPr lang="en-GB" sz="1100" baseline="0" dirty="0"/>
                        <a:t>Add fractions with total greater than 1</a:t>
                      </a:r>
                    </a:p>
                    <a:p>
                      <a:pPr marL="171450" indent="-171450">
                        <a:buFontTx/>
                        <a:buChar char="-"/>
                      </a:pPr>
                      <a:r>
                        <a:rPr lang="en-GB" sz="1100" baseline="0" dirty="0"/>
                        <a:t>Add to a mixed number</a:t>
                      </a:r>
                    </a:p>
                    <a:p>
                      <a:pPr marL="171450" indent="-171450">
                        <a:buFontTx/>
                        <a:buChar char="-"/>
                      </a:pPr>
                      <a:r>
                        <a:rPr lang="en-GB" sz="1100" baseline="0" dirty="0"/>
                        <a:t>Add two mixed numbers</a:t>
                      </a:r>
                    </a:p>
                    <a:p>
                      <a:pPr marL="171450" indent="-171450">
                        <a:buFontTx/>
                        <a:buChar char="-"/>
                      </a:pPr>
                      <a:r>
                        <a:rPr lang="en-GB" sz="1100" baseline="0" dirty="0"/>
                        <a:t>Subtract fractions</a:t>
                      </a:r>
                    </a:p>
                    <a:p>
                      <a:pPr marL="171450" indent="-171450">
                        <a:buFontTx/>
                        <a:buChar char="-"/>
                      </a:pPr>
                      <a:r>
                        <a:rPr lang="en-GB" sz="1100" baseline="0" dirty="0"/>
                        <a:t>Subtract from a mixed number</a:t>
                      </a:r>
                    </a:p>
                    <a:p>
                      <a:pPr marL="171450" indent="-171450">
                        <a:buFontTx/>
                        <a:buChar char="-"/>
                      </a:pPr>
                      <a:r>
                        <a:rPr lang="en-GB" sz="1100" baseline="0" dirty="0"/>
                        <a:t>Subtract from a mixed number – breaking the whole</a:t>
                      </a:r>
                      <a:endParaRPr lang="en-GB" sz="11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99059700"/>
                  </a:ext>
                </a:extLst>
              </a:tr>
            </a:tbl>
          </a:graphicData>
        </a:graphic>
      </p:graphicFrame>
    </p:spTree>
    <p:extLst>
      <p:ext uri="{BB962C8B-B14F-4D97-AF65-F5344CB8AC3E}">
        <p14:creationId xmlns:p14="http://schemas.microsoft.com/office/powerpoint/2010/main" val="260318243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5 Maths Substantive Knowledge</a:t>
            </a:r>
          </a:p>
        </p:txBody>
      </p:sp>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79</a:t>
            </a:fld>
            <a:endParaRPr lang="en-GB" altLang="en-US" dirty="0"/>
          </a:p>
        </p:txBody>
      </p:sp>
      <p:pic>
        <p:nvPicPr>
          <p:cNvPr id="7" name="Picture 2" descr="Image preview">
            <a:extLst>
              <a:ext uri="{FF2B5EF4-FFF2-40B4-BE49-F238E27FC236}">
                <a16:creationId xmlns:a16="http://schemas.microsoft.com/office/drawing/2014/main" id="{EB92AA1E-62D0-C745-9B72-237F008FB3C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920C4BB0-5617-6746-87AF-B3EFCD6DA4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Table 7">
            <a:extLst>
              <a:ext uri="{FF2B5EF4-FFF2-40B4-BE49-F238E27FC236}">
                <a16:creationId xmlns:a16="http://schemas.microsoft.com/office/drawing/2014/main" id="{5C44F837-1A19-CD4E-9D78-5461CEDE74B3}"/>
              </a:ext>
            </a:extLst>
          </p:cNvPr>
          <p:cNvGraphicFramePr>
            <a:graphicFrameLocks noGrp="1"/>
          </p:cNvGraphicFramePr>
          <p:nvPr>
            <p:extLst/>
          </p:nvPr>
        </p:nvGraphicFramePr>
        <p:xfrm>
          <a:off x="228457" y="1714285"/>
          <a:ext cx="8546451" cy="3437051"/>
        </p:xfrm>
        <a:graphic>
          <a:graphicData uri="http://schemas.openxmlformats.org/drawingml/2006/table">
            <a:tbl>
              <a:tblPr/>
              <a:tblGrid>
                <a:gridCol w="1959412">
                  <a:extLst>
                    <a:ext uri="{9D8B030D-6E8A-4147-A177-3AD203B41FA5}">
                      <a16:colId xmlns:a16="http://schemas.microsoft.com/office/drawing/2014/main" val="1091832393"/>
                    </a:ext>
                  </a:extLst>
                </a:gridCol>
                <a:gridCol w="1628087">
                  <a:extLst>
                    <a:ext uri="{9D8B030D-6E8A-4147-A177-3AD203B41FA5}">
                      <a16:colId xmlns:a16="http://schemas.microsoft.com/office/drawing/2014/main" val="4088202071"/>
                    </a:ext>
                  </a:extLst>
                </a:gridCol>
                <a:gridCol w="2803327">
                  <a:extLst>
                    <a:ext uri="{9D8B030D-6E8A-4147-A177-3AD203B41FA5}">
                      <a16:colId xmlns:a16="http://schemas.microsoft.com/office/drawing/2014/main" val="3283634380"/>
                    </a:ext>
                  </a:extLst>
                </a:gridCol>
                <a:gridCol w="1132113">
                  <a:extLst>
                    <a:ext uri="{9D8B030D-6E8A-4147-A177-3AD203B41FA5}">
                      <a16:colId xmlns:a16="http://schemas.microsoft.com/office/drawing/2014/main" val="1187889852"/>
                    </a:ext>
                  </a:extLst>
                </a:gridCol>
                <a:gridCol w="1023512">
                  <a:extLst>
                    <a:ext uri="{9D8B030D-6E8A-4147-A177-3AD203B41FA5}">
                      <a16:colId xmlns:a16="http://schemas.microsoft.com/office/drawing/2014/main" val="1299602747"/>
                    </a:ext>
                  </a:extLst>
                </a:gridCol>
              </a:tblGrid>
              <a:tr h="293300">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Spring</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3593227214"/>
                  </a:ext>
                </a:extLst>
              </a:tr>
              <a:tr h="36188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Multiplication and Division B</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 B</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Decimals and percentages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Perimeter and Area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Statistics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1476814452"/>
                  </a:ext>
                </a:extLst>
              </a:tr>
              <a:tr h="2774251">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lvl="0" algn="l"/>
                      <a:r>
                        <a:rPr lang="en-GB" sz="800" dirty="0"/>
                        <a:t>- Multiply up to a 4-digit number by a 1-digit number</a:t>
                      </a:r>
                    </a:p>
                    <a:p>
                      <a:pPr lvl="0" algn="l"/>
                      <a:r>
                        <a:rPr lang="en-GB" sz="800" dirty="0"/>
                        <a:t>- Multiply a 2-digit number by a 2-digit number (area model)</a:t>
                      </a:r>
                    </a:p>
                    <a:p>
                      <a:pPr lvl="0" algn="l"/>
                      <a:r>
                        <a:rPr lang="en-GB" sz="800" dirty="0"/>
                        <a:t>- Multiply a 2-digit number by a 2-digit number (area model)</a:t>
                      </a:r>
                    </a:p>
                    <a:p>
                      <a:pPr lvl="0" algn="l"/>
                      <a:r>
                        <a:rPr lang="en-GB" sz="800" dirty="0"/>
                        <a:t>- Multiply a 3-digit number by a 2-digit number</a:t>
                      </a:r>
                    </a:p>
                    <a:p>
                      <a:pPr lvl="0" algn="l"/>
                      <a:r>
                        <a:rPr lang="en-GB" sz="800" dirty="0"/>
                        <a:t>- Multiply a 4-digit number by a 2-digit number</a:t>
                      </a:r>
                    </a:p>
                    <a:p>
                      <a:pPr lvl="0" algn="l"/>
                      <a:r>
                        <a:rPr lang="en-GB" sz="800" dirty="0"/>
                        <a:t>- Solve problems with multiplication</a:t>
                      </a:r>
                    </a:p>
                    <a:p>
                      <a:pPr lvl="0" algn="l"/>
                      <a:r>
                        <a:rPr lang="en-GB" sz="800" dirty="0"/>
                        <a:t>- Short division</a:t>
                      </a:r>
                    </a:p>
                    <a:p>
                      <a:pPr lvl="0" algn="l"/>
                      <a:r>
                        <a:rPr lang="en-GB" sz="800" dirty="0"/>
                        <a:t>- Divide a 4-digit number by a 1-digit number</a:t>
                      </a:r>
                    </a:p>
                    <a:p>
                      <a:pPr lvl="0" algn="l"/>
                      <a:r>
                        <a:rPr lang="en-GB" sz="800" dirty="0"/>
                        <a:t>- Divide with remainders</a:t>
                      </a:r>
                    </a:p>
                    <a:p>
                      <a:pPr lvl="0" algn="l"/>
                      <a:r>
                        <a:rPr lang="en-GB" sz="800" dirty="0"/>
                        <a:t>- Efficient division</a:t>
                      </a:r>
                    </a:p>
                    <a:p>
                      <a:pPr lvl="0" algn="l"/>
                      <a:r>
                        <a:rPr lang="en-GB" sz="800" dirty="0"/>
                        <a:t>- Solve problems with multiplication and division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r>
                        <a:rPr lang="en-GB" sz="800" dirty="0"/>
                        <a:t>- Multiply a unit fraction by an integer</a:t>
                      </a:r>
                    </a:p>
                    <a:p>
                      <a:pPr algn="l"/>
                      <a:r>
                        <a:rPr lang="en-GB" sz="800" dirty="0"/>
                        <a:t>- Multiply a non-unit</a:t>
                      </a:r>
                      <a:r>
                        <a:rPr lang="en-GB" sz="800" baseline="0" dirty="0"/>
                        <a:t> fraction by an integer</a:t>
                      </a:r>
                    </a:p>
                    <a:p>
                      <a:pPr algn="l"/>
                      <a:r>
                        <a:rPr lang="en-GB" sz="800" baseline="0" dirty="0"/>
                        <a:t>- Multiply a mixed number by an integer</a:t>
                      </a:r>
                    </a:p>
                    <a:p>
                      <a:pPr algn="l"/>
                      <a:r>
                        <a:rPr lang="en-GB" sz="800" baseline="0" dirty="0"/>
                        <a:t>- Calculate a fraction of a quantity</a:t>
                      </a:r>
                    </a:p>
                    <a:p>
                      <a:pPr algn="l"/>
                      <a:r>
                        <a:rPr lang="en-GB" sz="800" baseline="0" dirty="0"/>
                        <a:t>- Fraction of an amount</a:t>
                      </a:r>
                    </a:p>
                    <a:p>
                      <a:pPr algn="l"/>
                      <a:r>
                        <a:rPr lang="en-GB" sz="800" baseline="0" dirty="0"/>
                        <a:t>- Find the whole</a:t>
                      </a:r>
                    </a:p>
                    <a:p>
                      <a:pPr algn="l"/>
                      <a:r>
                        <a:rPr lang="en-GB" sz="800" baseline="0" dirty="0"/>
                        <a:t>- Use fractions as operators</a:t>
                      </a:r>
                      <a:endParaRPr lang="en-GB" sz="8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lgn="l">
                        <a:buFontTx/>
                        <a:buChar char="-"/>
                      </a:pPr>
                      <a:r>
                        <a:rPr lang="en-GB" sz="800" dirty="0"/>
                        <a:t>Decimals up to 2 decimal</a:t>
                      </a:r>
                      <a:r>
                        <a:rPr lang="en-GB" sz="800" baseline="0" dirty="0"/>
                        <a:t> places</a:t>
                      </a:r>
                    </a:p>
                    <a:p>
                      <a:pPr marL="171450" indent="-171450" algn="l">
                        <a:buFontTx/>
                        <a:buChar char="-"/>
                      </a:pPr>
                      <a:r>
                        <a:rPr lang="en-GB" sz="800" baseline="0" dirty="0"/>
                        <a:t>Equivalent fractions and decimals (tenths)</a:t>
                      </a:r>
                    </a:p>
                    <a:p>
                      <a:pPr marL="171450" indent="-171450" algn="l">
                        <a:buFontTx/>
                        <a:buChar char="-"/>
                      </a:pPr>
                      <a:r>
                        <a:rPr lang="en-GB" sz="800" baseline="0" dirty="0"/>
                        <a:t>Equivalent fractions and decimals (hundredths)</a:t>
                      </a:r>
                    </a:p>
                    <a:p>
                      <a:pPr marL="171450" indent="-171450" algn="l">
                        <a:buFontTx/>
                        <a:buChar char="-"/>
                      </a:pPr>
                      <a:r>
                        <a:rPr lang="en-GB" sz="800" baseline="0" dirty="0"/>
                        <a:t>Equivalent fractions and decimals</a:t>
                      </a:r>
                    </a:p>
                    <a:p>
                      <a:pPr marL="171450" indent="-171450" algn="l">
                        <a:buFontTx/>
                        <a:buChar char="-"/>
                      </a:pPr>
                      <a:r>
                        <a:rPr lang="en-GB" sz="800" baseline="0" dirty="0"/>
                        <a:t>Thousandths as fractions</a:t>
                      </a:r>
                    </a:p>
                    <a:p>
                      <a:pPr marL="171450" indent="-171450" algn="l">
                        <a:buFontTx/>
                        <a:buChar char="-"/>
                      </a:pPr>
                      <a:r>
                        <a:rPr lang="en-GB" sz="800" baseline="0" dirty="0"/>
                        <a:t>Thousandths as decimals</a:t>
                      </a:r>
                    </a:p>
                    <a:p>
                      <a:pPr marL="171450" indent="-171450" algn="l">
                        <a:buFontTx/>
                        <a:buChar char="-"/>
                      </a:pPr>
                      <a:r>
                        <a:rPr lang="en-GB" sz="800" baseline="0" dirty="0"/>
                        <a:t>Thousandths on a place value chart</a:t>
                      </a:r>
                    </a:p>
                    <a:p>
                      <a:pPr marL="171450" indent="-171450" algn="l">
                        <a:buFontTx/>
                        <a:buChar char="-"/>
                      </a:pPr>
                      <a:r>
                        <a:rPr lang="en-GB" sz="800" baseline="0" dirty="0"/>
                        <a:t>Order and compare decimals (same number of decimals places)</a:t>
                      </a:r>
                    </a:p>
                    <a:p>
                      <a:pPr marL="171450" indent="-171450" algn="l">
                        <a:buFontTx/>
                        <a:buChar char="-"/>
                      </a:pPr>
                      <a:r>
                        <a:rPr lang="en-GB" sz="800" baseline="0" dirty="0"/>
                        <a:t>Order and compare any decimals with up to 3 decimals places</a:t>
                      </a:r>
                    </a:p>
                    <a:p>
                      <a:pPr marL="171450" indent="-171450" algn="l">
                        <a:buFontTx/>
                        <a:buChar char="-"/>
                      </a:pPr>
                      <a:r>
                        <a:rPr lang="en-GB" sz="800" baseline="0" dirty="0"/>
                        <a:t>Round to the nearest whole number</a:t>
                      </a:r>
                    </a:p>
                    <a:p>
                      <a:pPr marL="171450" indent="-171450" algn="l">
                        <a:buFontTx/>
                        <a:buChar char="-"/>
                      </a:pPr>
                      <a:r>
                        <a:rPr lang="en-GB" sz="800" baseline="0" dirty="0"/>
                        <a:t>Round to 1 decimal place</a:t>
                      </a:r>
                    </a:p>
                    <a:p>
                      <a:pPr marL="171450" indent="-171450" algn="l">
                        <a:buFontTx/>
                        <a:buChar char="-"/>
                      </a:pPr>
                      <a:r>
                        <a:rPr lang="en-GB" sz="800" baseline="0" dirty="0"/>
                        <a:t>Understand percentages</a:t>
                      </a:r>
                    </a:p>
                    <a:p>
                      <a:pPr marL="171450" indent="-171450" algn="l">
                        <a:buFontTx/>
                        <a:buChar char="-"/>
                      </a:pPr>
                      <a:r>
                        <a:rPr lang="en-GB" sz="800" baseline="0" dirty="0"/>
                        <a:t>Percentages as fractions</a:t>
                      </a:r>
                    </a:p>
                    <a:p>
                      <a:pPr marL="171450" indent="-171450" algn="l">
                        <a:buFontTx/>
                        <a:buChar char="-"/>
                      </a:pPr>
                      <a:r>
                        <a:rPr lang="en-GB" sz="800" baseline="0" dirty="0"/>
                        <a:t>Percentages as decimals</a:t>
                      </a:r>
                    </a:p>
                    <a:p>
                      <a:pPr marL="171450" indent="-171450" algn="l">
                        <a:buFontTx/>
                        <a:buChar char="-"/>
                      </a:pPr>
                      <a:r>
                        <a:rPr lang="en-GB" sz="800" baseline="0" dirty="0"/>
                        <a:t>Equivalent fractions, decimals and percentages</a:t>
                      </a:r>
                      <a:endParaRPr lang="en-GB" sz="8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lgn="l">
                        <a:buFontTx/>
                        <a:buChar char="-"/>
                      </a:pPr>
                      <a:r>
                        <a:rPr lang="en-GB" sz="800" dirty="0"/>
                        <a:t>Perimeter of rectangles</a:t>
                      </a:r>
                    </a:p>
                    <a:p>
                      <a:pPr marL="171450" indent="-171450" algn="l">
                        <a:buFontTx/>
                        <a:buChar char="-"/>
                      </a:pPr>
                      <a:r>
                        <a:rPr lang="en-GB" sz="800" dirty="0"/>
                        <a:t>Perimeter of rectilinear shapes</a:t>
                      </a:r>
                    </a:p>
                    <a:p>
                      <a:pPr marL="171450" indent="-171450" algn="l">
                        <a:buFontTx/>
                        <a:buChar char="-"/>
                      </a:pPr>
                      <a:r>
                        <a:rPr lang="en-GB" sz="800" dirty="0"/>
                        <a:t>Perimeter of polygons</a:t>
                      </a:r>
                    </a:p>
                    <a:p>
                      <a:pPr marL="171450" indent="-171450" algn="l">
                        <a:buFontTx/>
                        <a:buChar char="-"/>
                      </a:pPr>
                      <a:r>
                        <a:rPr lang="en-GB" sz="800" dirty="0"/>
                        <a:t>Area of rectangles</a:t>
                      </a:r>
                    </a:p>
                    <a:p>
                      <a:pPr marL="171450" indent="-171450" algn="l">
                        <a:buFontTx/>
                        <a:buChar char="-"/>
                      </a:pPr>
                      <a:r>
                        <a:rPr lang="en-GB" sz="800" dirty="0"/>
                        <a:t>Area of compound shapes</a:t>
                      </a:r>
                    </a:p>
                    <a:p>
                      <a:pPr marL="171450" indent="-171450" algn="l">
                        <a:buFontTx/>
                        <a:buChar char="-"/>
                      </a:pPr>
                      <a:r>
                        <a:rPr lang="en-GB" sz="800" dirty="0"/>
                        <a:t>Estimate area</a:t>
                      </a:r>
                    </a:p>
                    <a:p>
                      <a:pPr marL="171450" indent="-171450" algn="l">
                        <a:buFontTx/>
                        <a:buChar char="-"/>
                      </a:pPr>
                      <a:endParaRPr lang="en-GB" sz="8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r>
                        <a:rPr lang="en-GB" sz="800" dirty="0"/>
                        <a:t>- Draw line graphs </a:t>
                      </a:r>
                    </a:p>
                    <a:p>
                      <a:pPr algn="l"/>
                      <a:r>
                        <a:rPr lang="en-GB" sz="800" dirty="0"/>
                        <a:t>- Read and interpret line graphs</a:t>
                      </a:r>
                    </a:p>
                    <a:p>
                      <a:pPr algn="l"/>
                      <a:r>
                        <a:rPr lang="en-GB" sz="800" dirty="0"/>
                        <a:t>- Read and interpret tables</a:t>
                      </a:r>
                    </a:p>
                    <a:p>
                      <a:pPr algn="l"/>
                      <a:r>
                        <a:rPr lang="en-GB" sz="800" dirty="0"/>
                        <a:t>- Two-way tables</a:t>
                      </a:r>
                    </a:p>
                    <a:p>
                      <a:pPr algn="l"/>
                      <a:r>
                        <a:rPr lang="en-GB" sz="800" dirty="0"/>
                        <a:t>- Read and interpret timetables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88683534"/>
                  </a:ext>
                </a:extLst>
              </a:tr>
            </a:tbl>
          </a:graphicData>
        </a:graphic>
      </p:graphicFrame>
    </p:spTree>
    <p:extLst>
      <p:ext uri="{BB962C8B-B14F-4D97-AF65-F5344CB8AC3E}">
        <p14:creationId xmlns:p14="http://schemas.microsoft.com/office/powerpoint/2010/main" val="272609969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5 Maths Substantive Knowledge</a:t>
            </a:r>
          </a:p>
        </p:txBody>
      </p:sp>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80</a:t>
            </a:fld>
            <a:endParaRPr lang="en-GB" altLang="en-US" dirty="0"/>
          </a:p>
        </p:txBody>
      </p:sp>
      <p:pic>
        <p:nvPicPr>
          <p:cNvPr id="7" name="Picture 2" descr="Image preview">
            <a:extLst>
              <a:ext uri="{FF2B5EF4-FFF2-40B4-BE49-F238E27FC236}">
                <a16:creationId xmlns:a16="http://schemas.microsoft.com/office/drawing/2014/main" id="{D978E0BC-9372-2448-99A9-EBF82E7962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w Recognition Partner Announcement - White Rose Maths - Tempo Time Credits">
            <a:extLst>
              <a:ext uri="{FF2B5EF4-FFF2-40B4-BE49-F238E27FC236}">
                <a16:creationId xmlns:a16="http://schemas.microsoft.com/office/drawing/2014/main" id="{C9075381-4CFB-9B48-A036-6E1082CB8D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Table 7">
            <a:extLst>
              <a:ext uri="{FF2B5EF4-FFF2-40B4-BE49-F238E27FC236}">
                <a16:creationId xmlns:a16="http://schemas.microsoft.com/office/drawing/2014/main" id="{3EA4FD59-F43E-5047-9EC3-D56A425DD5BA}"/>
              </a:ext>
            </a:extLst>
          </p:cNvPr>
          <p:cNvGraphicFramePr>
            <a:graphicFrameLocks noGrp="1"/>
          </p:cNvGraphicFramePr>
          <p:nvPr>
            <p:extLst/>
          </p:nvPr>
        </p:nvGraphicFramePr>
        <p:xfrm>
          <a:off x="381000" y="1699745"/>
          <a:ext cx="8382000" cy="3470700"/>
        </p:xfrm>
        <a:graphic>
          <a:graphicData uri="http://schemas.openxmlformats.org/drawingml/2006/table">
            <a:tbl>
              <a:tblPr/>
              <a:tblGrid>
                <a:gridCol w="1173692">
                  <a:extLst>
                    <a:ext uri="{9D8B030D-6E8A-4147-A177-3AD203B41FA5}">
                      <a16:colId xmlns:a16="http://schemas.microsoft.com/office/drawing/2014/main" val="2971155761"/>
                    </a:ext>
                  </a:extLst>
                </a:gridCol>
                <a:gridCol w="1150721">
                  <a:extLst>
                    <a:ext uri="{9D8B030D-6E8A-4147-A177-3AD203B41FA5}">
                      <a16:colId xmlns:a16="http://schemas.microsoft.com/office/drawing/2014/main" val="1412399365"/>
                    </a:ext>
                  </a:extLst>
                </a:gridCol>
                <a:gridCol w="2285687">
                  <a:extLst>
                    <a:ext uri="{9D8B030D-6E8A-4147-A177-3AD203B41FA5}">
                      <a16:colId xmlns:a16="http://schemas.microsoft.com/office/drawing/2014/main" val="1949779712"/>
                    </a:ext>
                  </a:extLst>
                </a:gridCol>
                <a:gridCol w="1395641">
                  <a:extLst>
                    <a:ext uri="{9D8B030D-6E8A-4147-A177-3AD203B41FA5}">
                      <a16:colId xmlns:a16="http://schemas.microsoft.com/office/drawing/2014/main" val="282624263"/>
                    </a:ext>
                  </a:extLst>
                </a:gridCol>
                <a:gridCol w="1079009">
                  <a:extLst>
                    <a:ext uri="{9D8B030D-6E8A-4147-A177-3AD203B41FA5}">
                      <a16:colId xmlns:a16="http://schemas.microsoft.com/office/drawing/2014/main" val="3700776120"/>
                    </a:ext>
                  </a:extLst>
                </a:gridCol>
                <a:gridCol w="1297250">
                  <a:extLst>
                    <a:ext uri="{9D8B030D-6E8A-4147-A177-3AD203B41FA5}">
                      <a16:colId xmlns:a16="http://schemas.microsoft.com/office/drawing/2014/main" val="1962784636"/>
                    </a:ext>
                  </a:extLst>
                </a:gridCol>
              </a:tblGrid>
              <a:tr h="293300">
                <a:tc gridSpan="6">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Summer</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1877270437"/>
                  </a:ext>
                </a:extLst>
              </a:tr>
              <a:tr h="36188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Shape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Position and Direction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Decimals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Negative Numbers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Covering Units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Volume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644266872"/>
                  </a:ext>
                </a:extLst>
              </a:tr>
              <a:tr h="2788373">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Understand and use degrees.</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Classify angles</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Estimate angles</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Measure angles up to 180</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Draw lines and angles accurately</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Calculate angles around a point</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Calculate angles on a straight line</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Lengths and angles in shapes</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Regular and irregular polygons</a:t>
                      </a:r>
                    </a:p>
                    <a:p>
                      <a:pPr marL="285750" marR="0" lvl="0" indent="-285750" algn="l" defTabSz="520700" rtl="0" eaLnBrk="1" fontAlgn="base" latinLnBrk="0" hangingPunct="1">
                        <a:lnSpc>
                          <a:spcPct val="100000"/>
                        </a:lnSpc>
                        <a:spcBef>
                          <a:spcPct val="0"/>
                        </a:spcBef>
                        <a:spcAft>
                          <a:spcPct val="0"/>
                        </a:spcAft>
                        <a:buClrTx/>
                        <a:buSzTx/>
                        <a:buFontTx/>
                        <a:buChar char="-"/>
                        <a:tabLst/>
                      </a:pPr>
                      <a:r>
                        <a:rPr kumimoji="0" lang="en-GB" altLang="en-US" sz="900" b="0" i="0" u="none" strike="noStrike" cap="none" normalizeH="0" baseline="0" dirty="0">
                          <a:ln>
                            <a:noFill/>
                          </a:ln>
                          <a:solidFill>
                            <a:srgbClr val="000000"/>
                          </a:solidFill>
                          <a:effectLst/>
                          <a:latin typeface="+mn-lt"/>
                          <a:ea typeface="MS PGothic" panose="020B0600070205080204" pitchFamily="34" charset="-128"/>
                        </a:rPr>
                        <a:t>3-D shapes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latin typeface="+mn-lt"/>
                        </a:rPr>
                        <a:t>Read and plot co-ordinates</a:t>
                      </a:r>
                    </a:p>
                    <a:p>
                      <a:pPr marL="285750" indent="-285750">
                        <a:buFontTx/>
                        <a:buChar char="-"/>
                      </a:pPr>
                      <a:r>
                        <a:rPr lang="en-GB" sz="900" dirty="0">
                          <a:latin typeface="+mn-lt"/>
                        </a:rPr>
                        <a:t>Problem solving with co-ordinates</a:t>
                      </a:r>
                    </a:p>
                    <a:p>
                      <a:pPr marL="285750" indent="-285750">
                        <a:buFontTx/>
                        <a:buChar char="-"/>
                      </a:pPr>
                      <a:r>
                        <a:rPr lang="en-GB" sz="900" dirty="0">
                          <a:latin typeface="+mn-lt"/>
                        </a:rPr>
                        <a:t>Translation</a:t>
                      </a:r>
                    </a:p>
                    <a:p>
                      <a:pPr marL="285750" indent="-285750">
                        <a:buFontTx/>
                        <a:buChar char="-"/>
                      </a:pPr>
                      <a:r>
                        <a:rPr lang="en-GB" sz="900" dirty="0">
                          <a:latin typeface="+mn-lt"/>
                        </a:rPr>
                        <a:t>Translation</a:t>
                      </a:r>
                      <a:r>
                        <a:rPr lang="en-GB" sz="900" baseline="0" dirty="0">
                          <a:latin typeface="+mn-lt"/>
                        </a:rPr>
                        <a:t> with co-ordinates</a:t>
                      </a:r>
                    </a:p>
                    <a:p>
                      <a:pPr marL="285750" indent="-285750">
                        <a:buFontTx/>
                        <a:buChar char="-"/>
                      </a:pPr>
                      <a:r>
                        <a:rPr lang="en-GB" sz="900" baseline="0" dirty="0">
                          <a:latin typeface="+mn-lt"/>
                        </a:rPr>
                        <a:t>Lines of symmetry</a:t>
                      </a:r>
                    </a:p>
                    <a:p>
                      <a:pPr marL="285750" indent="-285750">
                        <a:buFontTx/>
                        <a:buChar char="-"/>
                      </a:pPr>
                      <a:r>
                        <a:rPr lang="en-GB" sz="900" baseline="0" dirty="0">
                          <a:latin typeface="+mn-lt"/>
                        </a:rPr>
                        <a:t>Reflection in horizontal and vertical lines</a:t>
                      </a:r>
                      <a:endParaRPr lang="en-GB" sz="9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latin typeface="+mn-lt"/>
                        </a:rPr>
                        <a:t>Use known facts to add and subtract decimals</a:t>
                      </a:r>
                      <a:r>
                        <a:rPr lang="en-GB" sz="900" baseline="0" dirty="0">
                          <a:latin typeface="+mn-lt"/>
                        </a:rPr>
                        <a:t> within 1</a:t>
                      </a:r>
                    </a:p>
                    <a:p>
                      <a:pPr marL="285750" indent="-285750">
                        <a:buFontTx/>
                        <a:buChar char="-"/>
                      </a:pPr>
                      <a:r>
                        <a:rPr lang="en-GB" sz="900" baseline="0" dirty="0">
                          <a:latin typeface="+mn-lt"/>
                        </a:rPr>
                        <a:t>Complements to 1</a:t>
                      </a:r>
                    </a:p>
                    <a:p>
                      <a:pPr marL="285750" indent="-285750">
                        <a:buFontTx/>
                        <a:buChar char="-"/>
                      </a:pPr>
                      <a:r>
                        <a:rPr lang="en-GB" sz="900" baseline="0" dirty="0">
                          <a:latin typeface="+mn-lt"/>
                        </a:rPr>
                        <a:t>Add and subtract decimals across 1</a:t>
                      </a:r>
                    </a:p>
                    <a:p>
                      <a:pPr marL="285750" indent="-285750">
                        <a:buFontTx/>
                        <a:buChar char="-"/>
                      </a:pPr>
                      <a:r>
                        <a:rPr lang="en-GB" sz="900" baseline="0" dirty="0">
                          <a:latin typeface="+mn-lt"/>
                        </a:rPr>
                        <a:t>Add decimals with the same number of decimal places</a:t>
                      </a:r>
                    </a:p>
                    <a:p>
                      <a:pPr marL="285750" indent="-285750">
                        <a:buFontTx/>
                        <a:buChar char="-"/>
                      </a:pPr>
                      <a:r>
                        <a:rPr lang="en-GB" sz="900" baseline="0" dirty="0">
                          <a:latin typeface="+mn-lt"/>
                        </a:rPr>
                        <a:t>Subtract decimals with the same number of decimal places</a:t>
                      </a:r>
                    </a:p>
                    <a:p>
                      <a:pPr marL="285750" indent="-285750">
                        <a:buFontTx/>
                        <a:buChar char="-"/>
                      </a:pPr>
                      <a:r>
                        <a:rPr lang="en-GB" sz="900" baseline="0" dirty="0">
                          <a:latin typeface="+mn-lt"/>
                        </a:rPr>
                        <a:t>Add numbers with different numbers of decimal places</a:t>
                      </a:r>
                    </a:p>
                    <a:p>
                      <a:pPr marL="285750" indent="-285750">
                        <a:buFontTx/>
                        <a:buChar char="-"/>
                      </a:pPr>
                      <a:r>
                        <a:rPr lang="en-GB" sz="900" baseline="0" dirty="0">
                          <a:latin typeface="+mn-lt"/>
                        </a:rPr>
                        <a:t>Subtract numbers with different numbers of decimal places</a:t>
                      </a:r>
                    </a:p>
                    <a:p>
                      <a:pPr marL="285750" indent="-285750">
                        <a:buFontTx/>
                        <a:buChar char="-"/>
                      </a:pPr>
                      <a:r>
                        <a:rPr lang="en-GB" sz="900" baseline="0" dirty="0">
                          <a:latin typeface="+mn-lt"/>
                        </a:rPr>
                        <a:t>Efficient strategies for adding and subtracting decimals</a:t>
                      </a:r>
                    </a:p>
                    <a:p>
                      <a:pPr marL="285750" indent="-285750">
                        <a:buFontTx/>
                        <a:buChar char="-"/>
                      </a:pPr>
                      <a:r>
                        <a:rPr lang="en-GB" sz="900" baseline="0" dirty="0">
                          <a:latin typeface="+mn-lt"/>
                        </a:rPr>
                        <a:t>Decimal sequences</a:t>
                      </a:r>
                    </a:p>
                    <a:p>
                      <a:pPr marL="285750" indent="-285750">
                        <a:buFontTx/>
                        <a:buChar char="-"/>
                      </a:pPr>
                      <a:r>
                        <a:rPr lang="en-GB" sz="900" baseline="0" dirty="0">
                          <a:latin typeface="+mn-lt"/>
                        </a:rPr>
                        <a:t>Multiply by 10, 100 and 1,000</a:t>
                      </a:r>
                    </a:p>
                    <a:p>
                      <a:pPr marL="285750" indent="-285750">
                        <a:buFontTx/>
                        <a:buChar char="-"/>
                      </a:pPr>
                      <a:r>
                        <a:rPr lang="en-GB" sz="900" baseline="0" dirty="0">
                          <a:latin typeface="+mn-lt"/>
                        </a:rPr>
                        <a:t>Divide by 10, 100 and 1,000</a:t>
                      </a:r>
                    </a:p>
                    <a:p>
                      <a:pPr marL="285750" indent="-285750">
                        <a:buFontTx/>
                        <a:buChar char="-"/>
                      </a:pPr>
                      <a:r>
                        <a:rPr lang="en-GB" sz="900" baseline="0" dirty="0">
                          <a:latin typeface="+mn-lt"/>
                        </a:rPr>
                        <a:t>Multiply and divide decimals-missing values</a:t>
                      </a:r>
                      <a:endParaRPr lang="en-GB" sz="9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latin typeface="+mn-lt"/>
                        </a:rPr>
                        <a:t>Understand</a:t>
                      </a:r>
                      <a:r>
                        <a:rPr lang="en-GB" sz="900" baseline="0" dirty="0">
                          <a:latin typeface="+mn-lt"/>
                        </a:rPr>
                        <a:t> negative numbers</a:t>
                      </a:r>
                    </a:p>
                    <a:p>
                      <a:pPr marL="285750" indent="-285750">
                        <a:buFontTx/>
                        <a:buChar char="-"/>
                      </a:pPr>
                      <a:r>
                        <a:rPr lang="en-GB" sz="900" baseline="0" dirty="0">
                          <a:latin typeface="+mn-lt"/>
                        </a:rPr>
                        <a:t>Count through zero in 1s</a:t>
                      </a:r>
                    </a:p>
                    <a:p>
                      <a:pPr marL="285750" indent="-285750">
                        <a:buFontTx/>
                        <a:buChar char="-"/>
                      </a:pPr>
                      <a:r>
                        <a:rPr lang="en-GB" sz="900" baseline="0" dirty="0">
                          <a:latin typeface="+mn-lt"/>
                        </a:rPr>
                        <a:t>Count through zero in multiples</a:t>
                      </a:r>
                    </a:p>
                    <a:p>
                      <a:pPr marL="285750" indent="-285750">
                        <a:buFontTx/>
                        <a:buChar char="-"/>
                      </a:pPr>
                      <a:r>
                        <a:rPr lang="en-GB" sz="900" baseline="0" dirty="0">
                          <a:latin typeface="+mn-lt"/>
                        </a:rPr>
                        <a:t>Compare and order negative numbers</a:t>
                      </a:r>
                    </a:p>
                    <a:p>
                      <a:pPr marL="285750" indent="-285750">
                        <a:buFontTx/>
                        <a:buChar char="-"/>
                      </a:pPr>
                      <a:r>
                        <a:rPr lang="en-GB" sz="900" baseline="0" dirty="0">
                          <a:latin typeface="+mn-lt"/>
                        </a:rPr>
                        <a:t>Find the difference</a:t>
                      </a:r>
                      <a:endParaRPr lang="en-GB" sz="9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latin typeface="+mn-lt"/>
                        </a:rPr>
                        <a:t>Kilograms and kilometres</a:t>
                      </a:r>
                    </a:p>
                    <a:p>
                      <a:pPr marL="285750" indent="-285750">
                        <a:buFontTx/>
                        <a:buChar char="-"/>
                      </a:pPr>
                      <a:r>
                        <a:rPr lang="en-GB" sz="900" dirty="0">
                          <a:latin typeface="+mn-lt"/>
                        </a:rPr>
                        <a:t>Millimetres and millilitres</a:t>
                      </a:r>
                    </a:p>
                    <a:p>
                      <a:pPr marL="285750" indent="-285750">
                        <a:buFontTx/>
                        <a:buChar char="-"/>
                      </a:pPr>
                      <a:r>
                        <a:rPr lang="en-GB" sz="900" dirty="0">
                          <a:latin typeface="+mn-lt"/>
                        </a:rPr>
                        <a:t>Convert units of length</a:t>
                      </a:r>
                    </a:p>
                    <a:p>
                      <a:pPr marL="285750" indent="-285750">
                        <a:buFontTx/>
                        <a:buChar char="-"/>
                      </a:pPr>
                      <a:r>
                        <a:rPr lang="en-GB" sz="900" dirty="0">
                          <a:latin typeface="+mn-lt"/>
                        </a:rPr>
                        <a:t>Convert</a:t>
                      </a:r>
                      <a:r>
                        <a:rPr lang="en-GB" sz="900" baseline="0" dirty="0">
                          <a:latin typeface="+mn-lt"/>
                        </a:rPr>
                        <a:t> between metric and imperial units</a:t>
                      </a:r>
                    </a:p>
                    <a:p>
                      <a:pPr marL="285750" indent="-285750">
                        <a:buFontTx/>
                        <a:buChar char="-"/>
                      </a:pPr>
                      <a:r>
                        <a:rPr lang="en-GB" sz="900" baseline="0" dirty="0">
                          <a:latin typeface="+mn-lt"/>
                        </a:rPr>
                        <a:t>Convert units of time</a:t>
                      </a:r>
                    </a:p>
                    <a:p>
                      <a:pPr marL="285750" indent="-285750">
                        <a:buFontTx/>
                        <a:buChar char="-"/>
                      </a:pPr>
                      <a:r>
                        <a:rPr lang="en-GB" sz="900" baseline="0" dirty="0">
                          <a:latin typeface="+mn-lt"/>
                        </a:rPr>
                        <a:t>Calculate with timetables</a:t>
                      </a:r>
                      <a:endParaRPr lang="en-GB" sz="9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mn-lt"/>
                          <a:ea typeface="MS PGothic" panose="020B0600070205080204" pitchFamily="34" charset="-128"/>
                          <a:cs typeface="+mn-cs"/>
                        </a:rPr>
                        <a:t>Cubic centimetres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mn-lt"/>
                          <a:ea typeface="MS PGothic" panose="020B0600070205080204" pitchFamily="34" charset="-128"/>
                          <a:cs typeface="+mn-cs"/>
                        </a:rPr>
                        <a:t>Compare</a:t>
                      </a:r>
                      <a:r>
                        <a:rPr lang="en-GB" sz="900" kern="1200" baseline="0" dirty="0">
                          <a:solidFill>
                            <a:schemeClr val="tx1"/>
                          </a:solidFill>
                          <a:effectLst/>
                          <a:latin typeface="+mn-lt"/>
                          <a:ea typeface="MS PGothic" panose="020B0600070205080204" pitchFamily="34" charset="-128"/>
                          <a:cs typeface="+mn-cs"/>
                        </a:rPr>
                        <a:t> volume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mn-lt"/>
                          <a:ea typeface="MS PGothic" panose="020B0600070205080204" pitchFamily="34" charset="-128"/>
                          <a:cs typeface="+mn-cs"/>
                        </a:rPr>
                        <a:t>Estimate volume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mn-lt"/>
                          <a:ea typeface="MS PGothic" panose="020B0600070205080204" pitchFamily="34" charset="-128"/>
                          <a:cs typeface="+mn-cs"/>
                        </a:rPr>
                        <a:t>Estimate capacity</a:t>
                      </a:r>
                      <a:endParaRPr lang="en-GB" sz="900" kern="1200" dirty="0">
                        <a:solidFill>
                          <a:schemeClr val="tx1"/>
                        </a:solidFill>
                        <a:effectLst/>
                        <a:latin typeface="+mn-lt"/>
                        <a:ea typeface="MS PGothic" panose="020B0600070205080204" pitchFamily="34" charset="-128"/>
                        <a:cs typeface="+mn-cs"/>
                      </a:endParaRPr>
                    </a:p>
                    <a:p>
                      <a:pPr marL="285750" indent="-285750">
                        <a:buFontTx/>
                        <a:buChar char="-"/>
                      </a:pPr>
                      <a:endParaRPr lang="en-GB" sz="900" dirty="0">
                        <a:latin typeface="+mn-lt"/>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45417964"/>
                  </a:ext>
                </a:extLst>
              </a:tr>
            </a:tbl>
          </a:graphicData>
        </a:graphic>
      </p:graphicFrame>
    </p:spTree>
    <p:extLst>
      <p:ext uri="{BB962C8B-B14F-4D97-AF65-F5344CB8AC3E}">
        <p14:creationId xmlns:p14="http://schemas.microsoft.com/office/powerpoint/2010/main" val="119024586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E5E46A9-B0DC-2F9F-B043-1337CB3036F7}"/>
              </a:ext>
            </a:extLst>
          </p:cNvPr>
          <p:cNvGraphicFramePr>
            <a:graphicFrameLocks noGrp="1"/>
          </p:cNvGraphicFramePr>
          <p:nvPr>
            <p:ph idx="1"/>
            <p:extLst/>
          </p:nvPr>
        </p:nvGraphicFramePr>
        <p:xfrm>
          <a:off x="159133" y="1127721"/>
          <a:ext cx="8825734" cy="4588706"/>
        </p:xfrm>
        <a:graphic>
          <a:graphicData uri="http://schemas.openxmlformats.org/drawingml/2006/table">
            <a:tbl>
              <a:tblPr/>
              <a:tblGrid>
                <a:gridCol w="2985693">
                  <a:extLst>
                    <a:ext uri="{9D8B030D-6E8A-4147-A177-3AD203B41FA5}">
                      <a16:colId xmlns:a16="http://schemas.microsoft.com/office/drawing/2014/main" val="488170885"/>
                    </a:ext>
                  </a:extLst>
                </a:gridCol>
                <a:gridCol w="5840041">
                  <a:extLst>
                    <a:ext uri="{9D8B030D-6E8A-4147-A177-3AD203B41FA5}">
                      <a16:colId xmlns:a16="http://schemas.microsoft.com/office/drawing/2014/main" val="3928805418"/>
                    </a:ext>
                  </a:extLst>
                </a:gridCol>
              </a:tblGrid>
              <a:tr h="242903">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4032983145"/>
                  </a:ext>
                </a:extLst>
              </a:tr>
              <a:tr h="20831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Working Scientifically Progression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28587128"/>
                  </a:ext>
                </a:extLst>
              </a:tr>
              <a:tr h="42576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Asking and Answering Questions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dirty="0">
                          <a:effectLst/>
                          <a:latin typeface="Calibri" panose="020F0502020204030204" pitchFamily="34" charset="0"/>
                          <a:ea typeface="Calibri" panose="020F0502020204030204" pitchFamily="34" charset="0"/>
                          <a:cs typeface="Times New Roman" panose="02020603050405020304" pitchFamily="18" charset="0"/>
                        </a:rPr>
                        <a:t>Raise different types of scientific questions and hypothesis.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455328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Make predictions and give a reason using scientific vocabulary.</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8608290"/>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Observations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Plan and carry out comparative and fair tests, making systematic and careful observations.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0526467"/>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Equipment and Measurements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Take measurements using a range of scientific equipment with increasing accuracy and precision.</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2452499"/>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Identifying and Classifying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Use and develop keys to identify, classify and describe living things and materials.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6479341"/>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Engaging in Practical Enquiry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Plan a range of science enquiries, including comparative and fair tests.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6217692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Recording and Reporting Findings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Record data and results of increasing complexity using scientific diagrams, labels, classification keys, tables, bar and line graphs and models</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68153316"/>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Drawing Conclusions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Use a simple mode of communication to justify their conclusions one hypothesis.</a:t>
                      </a:r>
                      <a:r>
                        <a:rPr lang="en-GB" sz="1200" kern="1200" dirty="0">
                          <a:solidFill>
                            <a:schemeClr val="tx1"/>
                          </a:solidFill>
                          <a:effectLst/>
                          <a:latin typeface="+mn-lt"/>
                          <a:ea typeface="+mn-ea"/>
                          <a:cs typeface="+mn-cs"/>
                        </a:rPr>
                        <a:t> Begin to recognise how scientific ideas change over time.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38906374"/>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Analysing Data: Evaluating and raising further questions and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Use relevant scientific language and illustrations to discuss, communicate and justify their scientific ideas. </a:t>
                      </a:r>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80196380"/>
                  </a:ext>
                </a:extLst>
              </a:tr>
            </a:tbl>
          </a:graphicData>
        </a:graphic>
      </p:graphicFrame>
      <p:sp>
        <p:nvSpPr>
          <p:cNvPr id="8" name="Title 1">
            <a:extLst>
              <a:ext uri="{FF2B5EF4-FFF2-40B4-BE49-F238E27FC236}">
                <a16:creationId xmlns:a16="http://schemas.microsoft.com/office/drawing/2014/main" id="{ABD6D7A3-83D5-9B23-B327-AF1512B473B7}"/>
              </a:ext>
            </a:extLst>
          </p:cNvPr>
          <p:cNvSpPr>
            <a:spLocks noGrp="1"/>
          </p:cNvSpPr>
          <p:nvPr>
            <p:ph type="title"/>
          </p:nvPr>
        </p:nvSpPr>
        <p:spPr>
          <a:xfrm>
            <a:off x="258715" y="171450"/>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521505" y="976295"/>
          <a:ext cx="8100989" cy="4820315"/>
        </p:xfrm>
        <a:graphic>
          <a:graphicData uri="http://schemas.openxmlformats.org/drawingml/2006/table">
            <a:tbl>
              <a:tblPr/>
              <a:tblGrid>
                <a:gridCol w="1867370">
                  <a:extLst>
                    <a:ext uri="{9D8B030D-6E8A-4147-A177-3AD203B41FA5}">
                      <a16:colId xmlns:a16="http://schemas.microsoft.com/office/drawing/2014/main" val="1003302530"/>
                    </a:ext>
                  </a:extLst>
                </a:gridCol>
                <a:gridCol w="1943422">
                  <a:extLst>
                    <a:ext uri="{9D8B030D-6E8A-4147-A177-3AD203B41FA5}">
                      <a16:colId xmlns:a16="http://schemas.microsoft.com/office/drawing/2014/main" val="478540876"/>
                    </a:ext>
                  </a:extLst>
                </a:gridCol>
                <a:gridCol w="2077873">
                  <a:extLst>
                    <a:ext uri="{9D8B030D-6E8A-4147-A177-3AD203B41FA5}">
                      <a16:colId xmlns:a16="http://schemas.microsoft.com/office/drawing/2014/main" val="1426055967"/>
                    </a:ext>
                  </a:extLst>
                </a:gridCol>
                <a:gridCol w="2212324">
                  <a:extLst>
                    <a:ext uri="{9D8B030D-6E8A-4147-A177-3AD203B41FA5}">
                      <a16:colId xmlns:a16="http://schemas.microsoft.com/office/drawing/2014/main" val="779650668"/>
                    </a:ext>
                  </a:extLst>
                </a:gridCol>
              </a:tblGrid>
              <a:tr h="39582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Computing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533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Computer Science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Information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Digital Literacy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E-Safety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extLst>
                  <a:ext uri="{0D108BD9-81ED-4DB2-BD59-A6C34878D82A}">
                    <a16:rowId xmlns:a16="http://schemas.microsoft.com/office/drawing/2014/main" val="3496808766"/>
                  </a:ext>
                </a:extLst>
              </a:tr>
              <a:tr h="3855976">
                <a:tc>
                  <a:txBody>
                    <a:bodyPr/>
                    <a:lstStyle/>
                    <a:p>
                      <a:r>
                        <a:rPr lang="en-GB" sz="1100" kern="1200" dirty="0">
                          <a:solidFill>
                            <a:schemeClr val="tx1"/>
                          </a:solidFill>
                          <a:effectLst/>
                          <a:latin typeface="+mn-lt"/>
                          <a:ea typeface="+mn-ea"/>
                          <a:cs typeface="+mn-cs"/>
                        </a:rPr>
                        <a:t>Solve problems by decomposing them into smaller parts </a:t>
                      </a: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Use sequence, selection, repetition, and some other coding structures in my code. </a:t>
                      </a: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Organise my code carefully for example, naming variables/tabs</a:t>
                      </a: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Use logical methods to identify the cause of any bugs </a:t>
                      </a: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Design, write and debug programs that accomplish specific goals </a:t>
                      </a: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Solve problems by decomposing them into smaller parts. </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00" b="1" dirty="0">
                          <a:latin typeface="+mn-lt"/>
                        </a:rPr>
                        <a:t>3D Modelling</a:t>
                      </a:r>
                    </a:p>
                    <a:p>
                      <a:r>
                        <a:rPr lang="en-GB" sz="1100" dirty="0">
                          <a:latin typeface="+mn-lt"/>
                        </a:rPr>
                        <a:t>Know what a 3D net is and what they can create</a:t>
                      </a:r>
                    </a:p>
                    <a:p>
                      <a:endParaRPr lang="en-GB" sz="1100" dirty="0">
                        <a:latin typeface="+mn-lt"/>
                      </a:endParaRPr>
                    </a:p>
                    <a:p>
                      <a:r>
                        <a:rPr lang="en-GB" sz="1100" dirty="0">
                          <a:latin typeface="+mn-lt"/>
                        </a:rPr>
                        <a:t>Can create a 3D model to fit a purpose</a:t>
                      </a:r>
                    </a:p>
                    <a:p>
                      <a:endParaRPr lang="en-GB" sz="1100" dirty="0">
                        <a:latin typeface="+mn-lt"/>
                      </a:endParaRPr>
                    </a:p>
                    <a:p>
                      <a:r>
                        <a:rPr lang="en-GB" sz="1100" b="1" dirty="0">
                          <a:latin typeface="+mn-lt"/>
                        </a:rPr>
                        <a:t>Game Creator</a:t>
                      </a:r>
                    </a:p>
                    <a:p>
                      <a:r>
                        <a:rPr lang="en-GB" sz="1100" b="0" dirty="0">
                          <a:latin typeface="+mn-lt"/>
                        </a:rPr>
                        <a:t>Understand 2DIY 3D tool can be used for multiple uses</a:t>
                      </a:r>
                    </a:p>
                    <a:p>
                      <a:endParaRPr lang="en-GB" sz="1100" b="0" dirty="0">
                        <a:latin typeface="+mn-lt"/>
                      </a:endParaRPr>
                    </a:p>
                    <a:p>
                      <a:r>
                        <a:rPr lang="en-GB" sz="1100" b="0" dirty="0">
                          <a:latin typeface="+mn-lt"/>
                        </a:rPr>
                        <a:t>Can create characters and items for a game</a:t>
                      </a:r>
                    </a:p>
                    <a:p>
                      <a:endParaRPr lang="en-GB" sz="1100" b="1" dirty="0">
                        <a:latin typeface="+mn-lt"/>
                      </a:endParaRPr>
                    </a:p>
                    <a:p>
                      <a:r>
                        <a:rPr lang="en-GB" sz="1100" b="1" dirty="0">
                          <a:latin typeface="+mn-lt"/>
                        </a:rPr>
                        <a:t>Concept Map</a:t>
                      </a:r>
                    </a:p>
                    <a:p>
                      <a:r>
                        <a:rPr lang="en-GB" sz="1100" b="0" dirty="0">
                          <a:latin typeface="+mn-lt"/>
                        </a:rPr>
                        <a:t>Understand what a concept map is</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r>
                        <a:rPr lang="en-GB" sz="1100" b="1" dirty="0">
                          <a:latin typeface="+mn-lt"/>
                        </a:rPr>
                        <a:t>Word</a:t>
                      </a:r>
                    </a:p>
                    <a:p>
                      <a:pPr algn="l"/>
                      <a:r>
                        <a:rPr lang="en-GB" sz="1100" dirty="0">
                          <a:latin typeface="+mn-lt"/>
                        </a:rPr>
                        <a:t>Know how to insert tables and text boxes</a:t>
                      </a:r>
                    </a:p>
                    <a:p>
                      <a:pPr algn="l"/>
                      <a:r>
                        <a:rPr lang="en-GB" sz="1100" dirty="0">
                          <a:latin typeface="+mn-lt"/>
                        </a:rPr>
                        <a:t>Make effective use of fonts and shapes</a:t>
                      </a:r>
                    </a:p>
                    <a:p>
                      <a:pPr algn="l"/>
                      <a:endParaRPr lang="en-GB" sz="1100" dirty="0">
                        <a:latin typeface="+mn-lt"/>
                      </a:endParaRPr>
                    </a:p>
                    <a:p>
                      <a:pPr algn="l"/>
                      <a:endParaRPr lang="en-GB" sz="1100" dirty="0">
                        <a:latin typeface="+mn-lt"/>
                      </a:endParaRPr>
                    </a:p>
                    <a:p>
                      <a:pPr algn="l"/>
                      <a:r>
                        <a:rPr lang="en-GB" sz="1100" b="1" dirty="0">
                          <a:latin typeface="+mn-lt"/>
                        </a:rPr>
                        <a:t>Excel</a:t>
                      </a:r>
                    </a:p>
                    <a:p>
                      <a:pPr algn="l"/>
                      <a:r>
                        <a:rPr lang="en-GB" sz="1100" b="0" dirty="0">
                          <a:latin typeface="+mn-lt"/>
                        </a:rPr>
                        <a:t>Know how data is represented in a spreadsheet</a:t>
                      </a:r>
                    </a:p>
                    <a:p>
                      <a:pPr algn="l"/>
                      <a:r>
                        <a:rPr lang="en-GB" sz="1100" b="0" dirty="0">
                          <a:latin typeface="+mn-lt"/>
                        </a:rPr>
                        <a:t>Can apply formulae</a:t>
                      </a:r>
                    </a:p>
                    <a:p>
                      <a:pPr algn="l"/>
                      <a:r>
                        <a:rPr lang="en-GB" sz="1100" b="0" dirty="0">
                          <a:latin typeface="+mn-lt"/>
                        </a:rPr>
                        <a:t>Use formula to tackle real life problems</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100" dirty="0">
                          <a:latin typeface="+mn-lt"/>
                        </a:rPr>
                        <a:t>How we communicate online</a:t>
                      </a:r>
                    </a:p>
                    <a:p>
                      <a:endParaRPr lang="en-GB" sz="1100" dirty="0">
                        <a:latin typeface="+mn-lt"/>
                      </a:endParaRPr>
                    </a:p>
                    <a:p>
                      <a:r>
                        <a:rPr lang="en-GB" sz="1100" dirty="0">
                          <a:latin typeface="+mn-lt"/>
                        </a:rPr>
                        <a:t>Understand what inappropriate communication is and how to report it</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64512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4" y="976295"/>
          <a:ext cx="8726831" cy="5089878"/>
        </p:xfrm>
        <a:graphic>
          <a:graphicData uri="http://schemas.openxmlformats.org/drawingml/2006/table">
            <a:tbl>
              <a:tblPr/>
              <a:tblGrid>
                <a:gridCol w="1755010">
                  <a:extLst>
                    <a:ext uri="{9D8B030D-6E8A-4147-A177-3AD203B41FA5}">
                      <a16:colId xmlns:a16="http://schemas.microsoft.com/office/drawing/2014/main" val="1003302530"/>
                    </a:ext>
                  </a:extLst>
                </a:gridCol>
                <a:gridCol w="1560576">
                  <a:extLst>
                    <a:ext uri="{9D8B030D-6E8A-4147-A177-3AD203B41FA5}">
                      <a16:colId xmlns:a16="http://schemas.microsoft.com/office/drawing/2014/main" val="478540876"/>
                    </a:ext>
                  </a:extLst>
                </a:gridCol>
                <a:gridCol w="2011680">
                  <a:extLst>
                    <a:ext uri="{9D8B030D-6E8A-4147-A177-3AD203B41FA5}">
                      <a16:colId xmlns:a16="http://schemas.microsoft.com/office/drawing/2014/main" val="1426055967"/>
                    </a:ext>
                  </a:extLst>
                </a:gridCol>
                <a:gridCol w="1682496">
                  <a:extLst>
                    <a:ext uri="{9D8B030D-6E8A-4147-A177-3AD203B41FA5}">
                      <a16:colId xmlns:a16="http://schemas.microsoft.com/office/drawing/2014/main" val="779650668"/>
                    </a:ext>
                  </a:extLst>
                </a:gridCol>
                <a:gridCol w="1717069">
                  <a:extLst>
                    <a:ext uri="{9D8B030D-6E8A-4147-A177-3AD203B41FA5}">
                      <a16:colId xmlns:a16="http://schemas.microsoft.com/office/drawing/2014/main" val="42508591"/>
                    </a:ext>
                  </a:extLst>
                </a:gridCol>
              </a:tblGrid>
              <a:tr h="218521">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mn-lt"/>
                          <a:ea typeface="MS PGothic" panose="020B0600070205080204" pitchFamily="34" charset="-128"/>
                        </a:rPr>
                        <a:t>Physical Education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16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Games and 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Dance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Gymnastics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Outdoor and Adventurous Activities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extLst>
                  <a:ext uri="{0D108BD9-81ED-4DB2-BD59-A6C34878D82A}">
                    <a16:rowId xmlns:a16="http://schemas.microsoft.com/office/drawing/2014/main" val="3496808766"/>
                  </a:ext>
                </a:extLst>
              </a:tr>
              <a:tr h="4103709">
                <a:tc>
                  <a:txBody>
                    <a:bodyPr/>
                    <a:lstStyle/>
                    <a:p>
                      <a:r>
                        <a:rPr lang="en-GB" sz="1050" kern="1200" dirty="0">
                          <a:solidFill>
                            <a:schemeClr val="tx1"/>
                          </a:solidFill>
                          <a:effectLst/>
                          <a:latin typeface="+mn-lt"/>
                          <a:ea typeface="+mn-ea"/>
                          <a:cs typeface="+mn-cs"/>
                        </a:rPr>
                        <a:t>• Choose and combine techniques in game situations (running, throwing, catching, passing, jumping and kicking, etc.).</a:t>
                      </a:r>
                    </a:p>
                    <a:p>
                      <a:r>
                        <a:rPr lang="en-GB" sz="1050" kern="1200" dirty="0">
                          <a:solidFill>
                            <a:schemeClr val="tx1"/>
                          </a:solidFill>
                          <a:effectLst/>
                          <a:latin typeface="+mn-lt"/>
                          <a:ea typeface="+mn-ea"/>
                          <a:cs typeface="+mn-cs"/>
                        </a:rPr>
                        <a:t>• Work alone, or with team mates in order to gain points or possession.</a:t>
                      </a:r>
                    </a:p>
                    <a:p>
                      <a:r>
                        <a:rPr lang="en-GB" sz="1050" kern="1200" dirty="0">
                          <a:solidFill>
                            <a:schemeClr val="tx1"/>
                          </a:solidFill>
                          <a:effectLst/>
                          <a:latin typeface="+mn-lt"/>
                          <a:ea typeface="+mn-ea"/>
                          <a:cs typeface="+mn-cs"/>
                        </a:rPr>
                        <a:t>• Strike a bowled or volleyed ball with accuracy.</a:t>
                      </a:r>
                    </a:p>
                    <a:p>
                      <a:r>
                        <a:rPr lang="en-GB" sz="1050" kern="1200" dirty="0">
                          <a:solidFill>
                            <a:schemeClr val="tx1"/>
                          </a:solidFill>
                          <a:effectLst/>
                          <a:latin typeface="+mn-lt"/>
                          <a:ea typeface="+mn-ea"/>
                          <a:cs typeface="+mn-cs"/>
                        </a:rPr>
                        <a:t>• Use forehand and backhand when playing racket games.</a:t>
                      </a:r>
                    </a:p>
                    <a:p>
                      <a:r>
                        <a:rPr lang="en-GB" sz="1050" kern="1200" dirty="0">
                          <a:solidFill>
                            <a:schemeClr val="tx1"/>
                          </a:solidFill>
                          <a:effectLst/>
                          <a:latin typeface="+mn-lt"/>
                          <a:ea typeface="+mn-ea"/>
                          <a:cs typeface="+mn-cs"/>
                        </a:rPr>
                        <a:t>• Field, defend and attack tactically by anticipating the direction of play.</a:t>
                      </a:r>
                    </a:p>
                    <a:p>
                      <a:r>
                        <a:rPr lang="en-GB" sz="1050" kern="1200" dirty="0">
                          <a:solidFill>
                            <a:schemeClr val="tx1"/>
                          </a:solidFill>
                          <a:effectLst/>
                          <a:latin typeface="+mn-lt"/>
                          <a:ea typeface="+mn-ea"/>
                          <a:cs typeface="+mn-cs"/>
                        </a:rPr>
                        <a:t>• Choose the most appropriate tactics for a game.</a:t>
                      </a:r>
                    </a:p>
                    <a:p>
                      <a:r>
                        <a:rPr lang="en-GB" sz="1050" kern="1200" dirty="0">
                          <a:solidFill>
                            <a:schemeClr val="tx1"/>
                          </a:solidFill>
                          <a:effectLst/>
                          <a:latin typeface="+mn-lt"/>
                          <a:ea typeface="+mn-ea"/>
                          <a:cs typeface="+mn-cs"/>
                        </a:rPr>
                        <a:t>• Uphold the spirit of fair play and respect in all competitive situations.</a:t>
                      </a:r>
                    </a:p>
                    <a:p>
                      <a:r>
                        <a:rPr lang="en-GB" sz="1050" kern="1200" dirty="0">
                          <a:solidFill>
                            <a:schemeClr val="tx1"/>
                          </a:solidFill>
                          <a:effectLst/>
                          <a:latin typeface="+mn-lt"/>
                          <a:ea typeface="+mn-ea"/>
                          <a:cs typeface="+mn-cs"/>
                        </a:rPr>
                        <a:t>• Lead others when called upon and act as a good role model within a team.</a:t>
                      </a: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 Compose creative and imaginative dance sequences.</a:t>
                      </a:r>
                    </a:p>
                    <a:p>
                      <a:r>
                        <a:rPr lang="en-GB" sz="1050" kern="1200" dirty="0">
                          <a:solidFill>
                            <a:schemeClr val="tx1"/>
                          </a:solidFill>
                          <a:effectLst/>
                          <a:latin typeface="+mn-lt"/>
                          <a:ea typeface="+mn-ea"/>
                          <a:cs typeface="+mn-cs"/>
                        </a:rPr>
                        <a:t>• Perform expressively and hold a precise and strong body posture.</a:t>
                      </a:r>
                    </a:p>
                    <a:p>
                      <a:r>
                        <a:rPr lang="en-GB" sz="1050" kern="1200" dirty="0">
                          <a:solidFill>
                            <a:schemeClr val="tx1"/>
                          </a:solidFill>
                          <a:effectLst/>
                          <a:latin typeface="+mn-lt"/>
                          <a:ea typeface="+mn-ea"/>
                          <a:cs typeface="+mn-cs"/>
                        </a:rPr>
                        <a:t>• Perform and create complex sequences.</a:t>
                      </a:r>
                    </a:p>
                    <a:p>
                      <a:r>
                        <a:rPr lang="en-GB" sz="1050" kern="1200" dirty="0">
                          <a:solidFill>
                            <a:schemeClr val="tx1"/>
                          </a:solidFill>
                          <a:effectLst/>
                          <a:latin typeface="+mn-lt"/>
                          <a:ea typeface="+mn-ea"/>
                          <a:cs typeface="+mn-cs"/>
                        </a:rPr>
                        <a:t>• Express an idea in original and imaginative ways.</a:t>
                      </a:r>
                    </a:p>
                    <a:p>
                      <a:r>
                        <a:rPr lang="en-GB" sz="1050" kern="1200" dirty="0">
                          <a:solidFill>
                            <a:schemeClr val="tx1"/>
                          </a:solidFill>
                          <a:effectLst/>
                          <a:latin typeface="+mn-lt"/>
                          <a:ea typeface="+mn-ea"/>
                          <a:cs typeface="+mn-cs"/>
                        </a:rPr>
                        <a:t>• Plan to perform with high energy, slow grace or other themes and maintain this throughout a piece. </a:t>
                      </a:r>
                    </a:p>
                    <a:p>
                      <a:r>
                        <a:rPr lang="en-GB" sz="1050" kern="1200" dirty="0">
                          <a:solidFill>
                            <a:schemeClr val="tx1"/>
                          </a:solidFill>
                          <a:effectLst/>
                          <a:latin typeface="+mn-lt"/>
                          <a:ea typeface="+mn-ea"/>
                          <a:cs typeface="+mn-cs"/>
                        </a:rPr>
                        <a:t>• Perform complex moves that combine strength and stamina gained through gymnastics activities (such as cartwheels or handstands).</a:t>
                      </a: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 Compose creative and imaginative dance sequences.</a:t>
                      </a:r>
                    </a:p>
                    <a:p>
                      <a:r>
                        <a:rPr lang="en-GB" sz="1050" kern="1200" dirty="0">
                          <a:solidFill>
                            <a:schemeClr val="tx1"/>
                          </a:solidFill>
                          <a:effectLst/>
                          <a:latin typeface="+mn-lt"/>
                          <a:ea typeface="+mn-ea"/>
                          <a:cs typeface="+mn-cs"/>
                        </a:rPr>
                        <a:t>• Perform expressively and hold a precise and strong body posture.</a:t>
                      </a:r>
                    </a:p>
                    <a:p>
                      <a:r>
                        <a:rPr lang="en-GB" sz="1050" kern="1200" dirty="0">
                          <a:solidFill>
                            <a:schemeClr val="tx1"/>
                          </a:solidFill>
                          <a:effectLst/>
                          <a:latin typeface="+mn-lt"/>
                          <a:ea typeface="+mn-ea"/>
                          <a:cs typeface="+mn-cs"/>
                        </a:rPr>
                        <a:t>• Perform and create complex sequences.</a:t>
                      </a:r>
                    </a:p>
                    <a:p>
                      <a:r>
                        <a:rPr lang="en-GB" sz="1050" kern="1200" dirty="0">
                          <a:solidFill>
                            <a:schemeClr val="tx1"/>
                          </a:solidFill>
                          <a:effectLst/>
                          <a:latin typeface="+mn-lt"/>
                          <a:ea typeface="+mn-ea"/>
                          <a:cs typeface="+mn-cs"/>
                        </a:rPr>
                        <a:t>• Express an idea in original and imaginative ways.</a:t>
                      </a:r>
                    </a:p>
                    <a:p>
                      <a:r>
                        <a:rPr lang="en-GB" sz="1050" kern="1200" dirty="0">
                          <a:solidFill>
                            <a:schemeClr val="tx1"/>
                          </a:solidFill>
                          <a:effectLst/>
                          <a:latin typeface="+mn-lt"/>
                          <a:ea typeface="+mn-ea"/>
                          <a:cs typeface="+mn-cs"/>
                        </a:rPr>
                        <a:t>• Plan to perform with high energy, slow grace or other themes and maintain this throughout a piece. </a:t>
                      </a:r>
                    </a:p>
                    <a:p>
                      <a:r>
                        <a:rPr lang="en-GB" sz="1050" kern="1200" dirty="0">
                          <a:solidFill>
                            <a:schemeClr val="tx1"/>
                          </a:solidFill>
                          <a:effectLst/>
                          <a:latin typeface="+mn-lt"/>
                          <a:ea typeface="+mn-ea"/>
                          <a:cs typeface="+mn-cs"/>
                        </a:rPr>
                        <a:t>• Perform complex moves that combine strength and stamina gained through gymnastics activities (such as cartwheels or handstands).</a:t>
                      </a:r>
                    </a:p>
                    <a:p>
                      <a:r>
                        <a:rPr lang="en-GB" sz="1050" kern="1200" dirty="0">
                          <a:solidFill>
                            <a:schemeClr val="tx1"/>
                          </a:solidFill>
                          <a:effectLst/>
                          <a:latin typeface="+mn-lt"/>
                          <a:ea typeface="+mn-ea"/>
                          <a:cs typeface="+mn-cs"/>
                        </a:rPr>
                        <a:t>• Practise and refine the gymnastic techniques used in performances (listed above).</a:t>
                      </a:r>
                    </a:p>
                    <a:p>
                      <a:r>
                        <a:rPr lang="en-GB" sz="1050" kern="1200" dirty="0">
                          <a:solidFill>
                            <a:schemeClr val="tx1"/>
                          </a:solidFill>
                          <a:effectLst/>
                          <a:latin typeface="+mn-lt"/>
                          <a:ea typeface="+mn-ea"/>
                          <a:cs typeface="+mn-cs"/>
                        </a:rPr>
                        <a:t>• Demonstrate good kinaesthetic awareness (placement and alignment of body parts is usually good in well-rehearsed actions).</a:t>
                      </a:r>
                    </a:p>
                    <a:p>
                      <a:r>
                        <a:rPr lang="en-GB" sz="1050" kern="1200" dirty="0">
                          <a:solidFill>
                            <a:schemeClr val="tx1"/>
                          </a:solidFill>
                          <a:effectLst/>
                          <a:latin typeface="+mn-lt"/>
                          <a:ea typeface="+mn-ea"/>
                          <a:cs typeface="+mn-cs"/>
                        </a:rPr>
                        <a:t>• Use equipment to vault and to swing (remaining upright).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 Combine sprinting with low hurdles over 60 metres.</a:t>
                      </a:r>
                    </a:p>
                    <a:p>
                      <a:r>
                        <a:rPr lang="en-GB" sz="1050" kern="1200" dirty="0">
                          <a:solidFill>
                            <a:schemeClr val="tx1"/>
                          </a:solidFill>
                          <a:effectLst/>
                          <a:latin typeface="+mn-lt"/>
                          <a:ea typeface="+mn-ea"/>
                          <a:cs typeface="+mn-cs"/>
                        </a:rPr>
                        <a:t>• Choose the best place for running over a variety of distances.</a:t>
                      </a:r>
                    </a:p>
                    <a:p>
                      <a:r>
                        <a:rPr lang="en-GB" sz="1050" kern="1200" dirty="0">
                          <a:solidFill>
                            <a:schemeClr val="tx1"/>
                          </a:solidFill>
                          <a:effectLst/>
                          <a:latin typeface="+mn-lt"/>
                          <a:ea typeface="+mn-ea"/>
                          <a:cs typeface="+mn-cs"/>
                        </a:rPr>
                        <a:t>• Throw accurately and refine performance by analysing technique and body shape.</a:t>
                      </a:r>
                    </a:p>
                    <a:p>
                      <a:r>
                        <a:rPr lang="en-GB" sz="1050" kern="1200" dirty="0">
                          <a:solidFill>
                            <a:schemeClr val="tx1"/>
                          </a:solidFill>
                          <a:effectLst/>
                          <a:latin typeface="+mn-lt"/>
                          <a:ea typeface="+mn-ea"/>
                          <a:cs typeface="+mn-cs"/>
                        </a:rPr>
                        <a:t>• Show control in take off and landings when jumping.</a:t>
                      </a:r>
                    </a:p>
                    <a:p>
                      <a:r>
                        <a:rPr lang="en-GB" sz="1050" kern="1200" dirty="0">
                          <a:solidFill>
                            <a:schemeClr val="tx1"/>
                          </a:solidFill>
                          <a:effectLst/>
                          <a:latin typeface="+mn-lt"/>
                          <a:ea typeface="+mn-ea"/>
                          <a:cs typeface="+mn-cs"/>
                        </a:rPr>
                        <a:t>• Compete with others and keep track of personal best performances, setting targets for improvement</a:t>
                      </a: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700" kern="1200" dirty="0">
                          <a:solidFill>
                            <a:schemeClr val="tx1"/>
                          </a:solidFill>
                          <a:effectLst/>
                          <a:latin typeface="+mn-lt"/>
                          <a:ea typeface="+mn-ea"/>
                          <a:cs typeface="+mn-cs"/>
                        </a:rPr>
                        <a:t>• Can review performance and apply learning.</a:t>
                      </a:r>
                    </a:p>
                    <a:p>
                      <a:r>
                        <a:rPr lang="en-GB" sz="700" kern="1200" dirty="0">
                          <a:solidFill>
                            <a:schemeClr val="tx1"/>
                          </a:solidFill>
                          <a:effectLst/>
                          <a:latin typeface="+mn-lt"/>
                          <a:ea typeface="+mn-ea"/>
                          <a:cs typeface="+mn-cs"/>
                        </a:rPr>
                        <a:t>• Can recognise the important role played by all team members.</a:t>
                      </a:r>
                    </a:p>
                    <a:p>
                      <a:r>
                        <a:rPr lang="en-GB" sz="700" kern="1200" dirty="0">
                          <a:solidFill>
                            <a:schemeClr val="tx1"/>
                          </a:solidFill>
                          <a:effectLst/>
                          <a:latin typeface="+mn-lt"/>
                          <a:ea typeface="+mn-ea"/>
                          <a:cs typeface="+mn-cs"/>
                        </a:rPr>
                        <a:t>• Can organise time and resources within a team.</a:t>
                      </a:r>
                    </a:p>
                    <a:p>
                      <a:r>
                        <a:rPr lang="en-GB" sz="700" kern="1200" dirty="0">
                          <a:solidFill>
                            <a:schemeClr val="tx1"/>
                          </a:solidFill>
                          <a:effectLst/>
                          <a:latin typeface="+mn-lt"/>
                          <a:ea typeface="+mn-ea"/>
                          <a:cs typeface="+mn-cs"/>
                        </a:rPr>
                        <a:t>• Can listen attentively, record information accurately and apply strategies for remembering important information.</a:t>
                      </a:r>
                    </a:p>
                    <a:p>
                      <a:r>
                        <a:rPr lang="en-GB" sz="700" kern="1200" dirty="0">
                          <a:solidFill>
                            <a:schemeClr val="tx1"/>
                          </a:solidFill>
                          <a:effectLst/>
                          <a:latin typeface="+mn-lt"/>
                          <a:ea typeface="+mn-ea"/>
                          <a:cs typeface="+mn-cs"/>
                        </a:rPr>
                        <a:t>• I can work effectively as part of a team to solve problems. </a:t>
                      </a:r>
                    </a:p>
                    <a:p>
                      <a:endParaRPr lang="en-GB" sz="7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rgbClr val="FF7C80"/>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4325" y="6193231"/>
            <a:ext cx="464325" cy="6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44839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5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354795"/>
        </p:xfrm>
        <a:graphic>
          <a:graphicData uri="http://schemas.openxmlformats.org/drawingml/2006/table">
            <a:tbl>
              <a:tblPr/>
              <a:tblGrid>
                <a:gridCol w="3225512">
                  <a:extLst>
                    <a:ext uri="{9D8B030D-6E8A-4147-A177-3AD203B41FA5}">
                      <a16:colId xmlns:a16="http://schemas.microsoft.com/office/drawing/2014/main" val="210943694"/>
                    </a:ext>
                  </a:extLst>
                </a:gridCol>
                <a:gridCol w="2694432">
                  <a:extLst>
                    <a:ext uri="{9D8B030D-6E8A-4147-A177-3AD203B41FA5}">
                      <a16:colId xmlns:a16="http://schemas.microsoft.com/office/drawing/2014/main" val="864309712"/>
                    </a:ext>
                  </a:extLst>
                </a:gridCol>
                <a:gridCol w="2189194">
                  <a:extLst>
                    <a:ext uri="{9D8B030D-6E8A-4147-A177-3AD203B41FA5}">
                      <a16:colId xmlns:a16="http://schemas.microsoft.com/office/drawing/2014/main" val="3913203569"/>
                    </a:ext>
                  </a:extLst>
                </a:gridCol>
              </a:tblGrid>
              <a:tr h="425029">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Geography</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44666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Places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Patterns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Geographically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2170195882"/>
                  </a:ext>
                </a:extLst>
              </a:tr>
              <a:tr h="3447260">
                <a:tc>
                  <a:txBody>
                    <a:bodyPr/>
                    <a:lstStyle/>
                    <a:p>
                      <a:r>
                        <a:rPr lang="en-GB" sz="1400" kern="1200" dirty="0">
                          <a:solidFill>
                            <a:schemeClr val="tx1"/>
                          </a:solidFill>
                          <a:effectLst/>
                          <a:latin typeface="+mn-lt"/>
                          <a:ea typeface="MS PGothic" panose="020B0600070205080204" pitchFamily="34" charset="-128"/>
                          <a:cs typeface="+mn-cs"/>
                        </a:rPr>
                        <a:t>• Identify and describe how the physical features affect the human activity within a location.</a:t>
                      </a:r>
                    </a:p>
                    <a:p>
                      <a:r>
                        <a:rPr lang="en-GB" sz="1400" kern="1200" dirty="0">
                          <a:solidFill>
                            <a:schemeClr val="tx1"/>
                          </a:solidFill>
                          <a:effectLst/>
                          <a:latin typeface="+mn-lt"/>
                          <a:ea typeface="MS PGothic" panose="020B0600070205080204" pitchFamily="34" charset="-128"/>
                          <a:cs typeface="+mn-cs"/>
                        </a:rPr>
                        <a:t>• Use a range of geographical resources to give detailed descriptions and opinions of the characteristic features of a location.</a:t>
                      </a:r>
                    </a:p>
                    <a:p>
                      <a:pPr>
                        <a:buFont typeface="Arial" panose="020B0604020202020204" pitchFamily="34" charset="0"/>
                        <a:buChar char="•"/>
                      </a:pPr>
                      <a:r>
                        <a:rPr lang="en-GB" sz="1400" kern="1200" dirty="0">
                          <a:solidFill>
                            <a:schemeClr val="tx1"/>
                          </a:solidFill>
                          <a:effectLst/>
                          <a:latin typeface="+mn-lt"/>
                          <a:ea typeface="MS PGothic" panose="020B0600070205080204" pitchFamily="34" charset="-128"/>
                          <a:cs typeface="+mn-cs"/>
                        </a:rPr>
                        <a:t>Use information</a:t>
                      </a:r>
                      <a:r>
                        <a:rPr lang="en-GB" sz="1400" kern="1200" baseline="0" dirty="0">
                          <a:solidFill>
                            <a:schemeClr val="tx1"/>
                          </a:solidFill>
                          <a:effectLst/>
                          <a:latin typeface="+mn-lt"/>
                          <a:ea typeface="MS PGothic" panose="020B0600070205080204" pitchFamily="34" charset="-128"/>
                          <a:cs typeface="+mn-cs"/>
                        </a:rPr>
                        <a:t> to explain how a particular settlement has been established. </a:t>
                      </a:r>
                      <a:endParaRPr lang="en-GB" sz="1400" kern="1200" dirty="0">
                        <a:solidFill>
                          <a:schemeClr val="tx1"/>
                        </a:solidFill>
                        <a:effectLst/>
                        <a:latin typeface="+mn-lt"/>
                        <a:ea typeface="MS PGothic" panose="020B0600070205080204" pitchFamily="34" charset="-128"/>
                        <a:cs typeface="+mn-cs"/>
                      </a:endParaRP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GB" sz="1400" kern="1200" dirty="0">
                          <a:solidFill>
                            <a:schemeClr val="tx1"/>
                          </a:solidFill>
                          <a:effectLst/>
                          <a:latin typeface="+mn-lt"/>
                          <a:ea typeface="MS PGothic" panose="020B0600070205080204" pitchFamily="34" charset="-128"/>
                          <a:cs typeface="+mn-cs"/>
                        </a:rPr>
                        <a:t>• Collect and analyse statistics and other information in order to draw clear conclusions about locations.</a:t>
                      </a:r>
                    </a:p>
                    <a:p>
                      <a:r>
                        <a:rPr lang="en-GB" sz="1400" kern="1200" dirty="0">
                          <a:solidFill>
                            <a:schemeClr val="tx1"/>
                          </a:solidFill>
                          <a:effectLst/>
                          <a:latin typeface="+mn-lt"/>
                          <a:ea typeface="MS PGothic" panose="020B0600070205080204" pitchFamily="34" charset="-128"/>
                          <a:cs typeface="+mn-cs"/>
                        </a:rPr>
                        <a:t>• Use fieldwork to</a:t>
                      </a:r>
                      <a:r>
                        <a:rPr lang="en-GB" sz="1400" kern="1200" baseline="0" dirty="0">
                          <a:solidFill>
                            <a:schemeClr val="tx1"/>
                          </a:solidFill>
                          <a:effectLst/>
                          <a:latin typeface="+mn-lt"/>
                          <a:ea typeface="MS PGothic" panose="020B0600070205080204" pitchFamily="34" charset="-128"/>
                          <a:cs typeface="+mn-cs"/>
                        </a:rPr>
                        <a:t> predict how the world’s geography will change in the future</a:t>
                      </a:r>
                      <a:endParaRPr lang="en-GB" sz="1400" kern="1200" dirty="0">
                        <a:solidFill>
                          <a:schemeClr val="tx1"/>
                        </a:solidFill>
                        <a:effectLst/>
                        <a:latin typeface="+mn-lt"/>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•Through</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investigating other places, look how people are using initiative to be sustainable. </a:t>
                      </a:r>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Understand some of the reasons for geographical similarities and differences between countries.</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Describe how locations around the world are changing and explain some of the reasons for change.</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r>
                        <a:rPr lang="en-GB" sz="1100" kern="1200" dirty="0">
                          <a:solidFill>
                            <a:schemeClr val="tx1"/>
                          </a:solidFill>
                          <a:effectLst/>
                          <a:latin typeface="Calibri" panose="020F0502020204030204" pitchFamily="34" charset="0"/>
                          <a:ea typeface="MS PGothic" panose="020B0600070205080204" pitchFamily="34" charset="-128"/>
                          <a:cs typeface="+mn-cs"/>
                        </a:rPr>
                        <a:t>• Describe and understand key aspects of: </a:t>
                      </a:r>
                    </a:p>
                    <a:p>
                      <a:pPr algn="l"/>
                      <a:r>
                        <a:rPr lang="en-GB" sz="1100" kern="1200" dirty="0">
                          <a:solidFill>
                            <a:schemeClr val="tx1"/>
                          </a:solidFill>
                          <a:effectLst/>
                          <a:latin typeface="Calibri" panose="020F0502020204030204" pitchFamily="34" charset="0"/>
                          <a:ea typeface="MS PGothic" panose="020B0600070205080204" pitchFamily="34" charset="-128"/>
                          <a:cs typeface="+mn-cs"/>
                        </a:rPr>
                        <a:t>• </a:t>
                      </a:r>
                      <a:r>
                        <a:rPr lang="en-GB" sz="1100" b="1" kern="1200" dirty="0">
                          <a:solidFill>
                            <a:schemeClr val="tx1"/>
                          </a:solidFill>
                          <a:effectLst/>
                          <a:latin typeface="Calibri" panose="020F0502020204030204" pitchFamily="34" charset="0"/>
                          <a:ea typeface="MS PGothic" panose="020B0600070205080204" pitchFamily="34" charset="-128"/>
                          <a:cs typeface="+mn-cs"/>
                        </a:rPr>
                        <a:t>Physical geography</a:t>
                      </a:r>
                      <a:r>
                        <a:rPr lang="en-GB" sz="1100" kern="1200" dirty="0">
                          <a:solidFill>
                            <a:schemeClr val="tx1"/>
                          </a:solidFill>
                          <a:effectLst/>
                          <a:latin typeface="Calibri" panose="020F0502020204030204" pitchFamily="34" charset="0"/>
                          <a:ea typeface="MS PGothic" panose="020B0600070205080204" pitchFamily="34" charset="-128"/>
                          <a:cs typeface="+mn-cs"/>
                        </a:rPr>
                        <a:t>, including: climate zones, biomes and vegetation belts, rivers, mountains, volcanoes and earthquakes and the water cycle. </a:t>
                      </a:r>
                    </a:p>
                    <a:p>
                      <a:endParaRPr lang="en-GB" sz="11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nvPr>
        </p:nvGraphicFramePr>
        <p:xfrm>
          <a:off x="416933" y="869005"/>
          <a:ext cx="8301986" cy="3868566"/>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459419">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39008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and Interpreting the Past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Building an Overview of World 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Chronology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Historically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401920483"/>
                  </a:ext>
                </a:extLst>
              </a:tr>
              <a:tr h="2926641">
                <a:tc>
                  <a:txBody>
                    <a:bodyPr/>
                    <a:lstStyle/>
                    <a:p>
                      <a:r>
                        <a:rPr lang="en-GB" sz="1200" kern="1200" dirty="0">
                          <a:solidFill>
                            <a:schemeClr val="tx1"/>
                          </a:solidFill>
                          <a:effectLst/>
                          <a:latin typeface="+mn-lt"/>
                          <a:ea typeface="+mn-ea"/>
                          <a:cs typeface="+mn-cs"/>
                        </a:rPr>
                        <a:t>• Use sources of evidence to deduce information about the past.</a:t>
                      </a:r>
                    </a:p>
                    <a:p>
                      <a:r>
                        <a:rPr lang="en-GB" sz="1200" kern="1200" dirty="0">
                          <a:solidFill>
                            <a:schemeClr val="tx1"/>
                          </a:solidFill>
                          <a:effectLst/>
                          <a:latin typeface="+mn-lt"/>
                          <a:ea typeface="+mn-ea"/>
                          <a:cs typeface="+mn-cs"/>
                        </a:rPr>
                        <a:t>• Show an awareness of the concept of bias and how historians must understand the social context of evidence studied.</a:t>
                      </a:r>
                    </a:p>
                    <a:p>
                      <a:r>
                        <a:rPr lang="en-GB" sz="1200" kern="1200" dirty="0">
                          <a:solidFill>
                            <a:schemeClr val="tx1"/>
                          </a:solidFill>
                          <a:effectLst/>
                          <a:latin typeface="+mn-lt"/>
                          <a:ea typeface="+mn-ea"/>
                          <a:cs typeface="+mn-cs"/>
                        </a:rPr>
                        <a:t>• Understand that no single source of evidence gives the full answer to questions about the past</a:t>
                      </a:r>
                      <a:endPar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200" kern="1200" dirty="0">
                          <a:solidFill>
                            <a:schemeClr val="tx1"/>
                          </a:solidFill>
                          <a:effectLst/>
                          <a:latin typeface="+mn-lt"/>
                          <a:ea typeface="+mn-ea"/>
                          <a:cs typeface="+mn-cs"/>
                        </a:rPr>
                        <a:t>• Give a broad overview of life in Britain from medieval until the Anglo Saxon times until medieval times.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Compare different</a:t>
                      </a:r>
                      <a:r>
                        <a:rPr lang="en-GB" sz="1200" kern="1200" baseline="0" dirty="0">
                          <a:solidFill>
                            <a:schemeClr val="tx1"/>
                          </a:solidFill>
                          <a:effectLst/>
                          <a:latin typeface="+mn-lt"/>
                          <a:ea typeface="+mn-ea"/>
                          <a:cs typeface="+mn-cs"/>
                        </a:rPr>
                        <a:t> eras in Britain and describe similarities and differences.</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Describe the different monarchs in Britain and evaluate</a:t>
                      </a:r>
                      <a:r>
                        <a:rPr lang="en-GB" sz="1200" kern="1200" baseline="0" dirty="0">
                          <a:solidFill>
                            <a:schemeClr val="tx1"/>
                          </a:solidFill>
                          <a:effectLst/>
                          <a:latin typeface="+mn-lt"/>
                          <a:ea typeface="+mn-ea"/>
                          <a:cs typeface="+mn-cs"/>
                        </a:rPr>
                        <a:t> their reigns. </a:t>
                      </a:r>
                      <a:endParaRPr lang="en-GB" sz="1200" kern="1200" dirty="0">
                        <a:solidFill>
                          <a:schemeClr val="tx1"/>
                        </a:solidFill>
                        <a:effectLst/>
                        <a:latin typeface="+mn-lt"/>
                        <a:ea typeface="+mn-ea"/>
                        <a:cs typeface="+mn-cs"/>
                      </a:endParaRP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200" kern="1200" dirty="0">
                          <a:solidFill>
                            <a:schemeClr val="tx1"/>
                          </a:solidFill>
                          <a:effectLst/>
                          <a:latin typeface="+mn-lt"/>
                          <a:ea typeface="+mn-ea"/>
                          <a:cs typeface="+mn-cs"/>
                        </a:rPr>
                        <a:t>• Describe the main changes in a period of history (using terms such as: social, religious, political, technological and cultural).</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Use dates and terms accurately in describing events.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200" kern="1200" dirty="0">
                          <a:solidFill>
                            <a:schemeClr val="tx1"/>
                          </a:solidFill>
                          <a:effectLst/>
                          <a:latin typeface="+mn-lt"/>
                          <a:ea typeface="+mn-ea"/>
                          <a:cs typeface="+mn-cs"/>
                        </a:rPr>
                        <a:t>• Describe the main changes in a period of history (using terms such as: social, religious, political, technological and cultural).</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Use dates and terms accurately in describing events.</a:t>
                      </a:r>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2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2">
              <a:lumMod val="40000"/>
              <a:lumOff val="60000"/>
            </a:schemeClr>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sp>
        <p:nvSpPr>
          <p:cNvPr id="3" name="Footer Placeholder 2"/>
          <p:cNvSpPr>
            <a:spLocks noGrp="1"/>
          </p:cNvSpPr>
          <p:nvPr>
            <p:ph type="ftr" sz="quarter" idx="11"/>
          </p:nvPr>
        </p:nvSpPr>
        <p:spPr>
          <a:xfrm>
            <a:off x="2912483" y="6173787"/>
            <a:ext cx="3086100" cy="365125"/>
          </a:xfrm>
        </p:spPr>
        <p:txBody>
          <a:bodyPr/>
          <a:lstStyle/>
          <a:p>
            <a:endParaRPr lang="en-GB" dirty="0"/>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87209C8D-7356-87D9-E7C0-922D76561DFD}"/>
              </a:ext>
            </a:extLst>
          </p:cNvPr>
          <p:cNvGraphicFramePr>
            <a:graphicFrameLocks noGrp="1"/>
          </p:cNvGraphicFramePr>
          <p:nvPr>
            <p:ph idx="1"/>
            <p:extLst/>
          </p:nvPr>
        </p:nvGraphicFramePr>
        <p:xfrm>
          <a:off x="521505" y="1213961"/>
          <a:ext cx="8100989" cy="4255192"/>
        </p:xfrm>
        <a:graphic>
          <a:graphicData uri="http://schemas.openxmlformats.org/drawingml/2006/table">
            <a:tbl>
              <a:tblPr/>
              <a:tblGrid>
                <a:gridCol w="1892511">
                  <a:extLst>
                    <a:ext uri="{9D8B030D-6E8A-4147-A177-3AD203B41FA5}">
                      <a16:colId xmlns:a16="http://schemas.microsoft.com/office/drawing/2014/main" val="441704380"/>
                    </a:ext>
                  </a:extLst>
                </a:gridCol>
                <a:gridCol w="4279392">
                  <a:extLst>
                    <a:ext uri="{9D8B030D-6E8A-4147-A177-3AD203B41FA5}">
                      <a16:colId xmlns:a16="http://schemas.microsoft.com/office/drawing/2014/main" val="1307485077"/>
                    </a:ext>
                  </a:extLst>
                </a:gridCol>
                <a:gridCol w="1929086">
                  <a:extLst>
                    <a:ext uri="{9D8B030D-6E8A-4147-A177-3AD203B41FA5}">
                      <a16:colId xmlns:a16="http://schemas.microsoft.com/office/drawing/2014/main" val="4072427205"/>
                    </a:ext>
                  </a:extLst>
                </a:gridCol>
              </a:tblGrid>
              <a:tr h="35512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Art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50196"/>
                      </a:srgb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7248599"/>
                  </a:ext>
                </a:extLst>
              </a:tr>
              <a:tr h="43816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Theoretical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Disciplinary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extLst>
                  <a:ext uri="{0D108BD9-81ED-4DB2-BD59-A6C34878D82A}">
                    <a16:rowId xmlns:a16="http://schemas.microsoft.com/office/drawing/2014/main" val="3826453826"/>
                  </a:ext>
                </a:extLst>
              </a:tr>
              <a:tr h="338162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1200" kern="1200" dirty="0">
                          <a:solidFill>
                            <a:schemeClr val="tx1"/>
                          </a:solidFill>
                          <a:effectLst/>
                          <a:latin typeface="Calibri" panose="020F0502020204030204" pitchFamily="34" charset="0"/>
                          <a:ea typeface="MS PGothic" panose="020B0600070205080204" pitchFamily="34" charset="-128"/>
                          <a:cs typeface="+mn-cs"/>
                        </a:rPr>
                        <a:t>• Collect information, sketches and resources and present ideas imaginatively in a sketch book.</a:t>
                      </a:r>
                    </a:p>
                    <a:p>
                      <a:br>
                        <a:rPr lang="en-GB" sz="1200" kern="1200" dirty="0">
                          <a:solidFill>
                            <a:schemeClr val="tx1"/>
                          </a:solidFill>
                          <a:effectLst/>
                          <a:latin typeface="Calibri" panose="020F0502020204030204" pitchFamily="34" charset="0"/>
                          <a:ea typeface="MS PGothic" panose="020B0600070205080204" pitchFamily="34" charset="-128"/>
                          <a:cs typeface="+mn-cs"/>
                        </a:rPr>
                      </a:br>
                      <a:r>
                        <a:rPr lang="en-GB" sz="1200" kern="1200" dirty="0">
                          <a:solidFill>
                            <a:schemeClr val="tx1"/>
                          </a:solidFill>
                          <a:effectLst/>
                          <a:latin typeface="Calibri" panose="020F0502020204030204" pitchFamily="34" charset="0"/>
                          <a:ea typeface="MS PGothic" panose="020B0600070205080204" pitchFamily="34" charset="-128"/>
                          <a:cs typeface="+mn-cs"/>
                        </a:rPr>
                        <a:t>• Use the qualities of materials to enhance ideas.</a:t>
                      </a:r>
                    </a:p>
                    <a:p>
                      <a:br>
                        <a:rPr lang="en-GB" sz="1200" kern="1200" dirty="0">
                          <a:solidFill>
                            <a:schemeClr val="tx1"/>
                          </a:solidFill>
                          <a:effectLst/>
                          <a:latin typeface="Calibri" panose="020F0502020204030204" pitchFamily="34" charset="0"/>
                          <a:ea typeface="MS PGothic" panose="020B0600070205080204" pitchFamily="34" charset="-128"/>
                          <a:cs typeface="+mn-cs"/>
                        </a:rPr>
                      </a:br>
                      <a:r>
                        <a:rPr lang="en-GB" sz="1200" kern="1200" dirty="0">
                          <a:solidFill>
                            <a:schemeClr val="tx1"/>
                          </a:solidFill>
                          <a:effectLst/>
                          <a:latin typeface="Calibri" panose="020F0502020204030204" pitchFamily="34" charset="0"/>
                          <a:ea typeface="MS PGothic" panose="020B0600070205080204" pitchFamily="34" charset="-128"/>
                          <a:cs typeface="+mn-cs"/>
                        </a:rPr>
                        <a:t>• Comment on artworks with more fluency. </a:t>
                      </a:r>
                    </a:p>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endPar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kern="1200" dirty="0">
                          <a:solidFill>
                            <a:schemeClr val="tx1"/>
                          </a:solidFill>
                          <a:effectLst/>
                          <a:latin typeface="+mn-lt"/>
                          <a:ea typeface="+mn-ea"/>
                          <a:cs typeface="+mn-cs"/>
                        </a:rPr>
                        <a:t>Drawing</a:t>
                      </a: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To know how to sketch using shade with observation.</a:t>
                      </a: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Make a drawing appear 3D.</a:t>
                      </a:r>
                      <a:r>
                        <a:rPr lang="en-GB" sz="1200" b="0" kern="1200" baseline="0" dirty="0">
                          <a:solidFill>
                            <a:schemeClr val="tx1"/>
                          </a:solidFill>
                          <a:effectLst/>
                          <a:latin typeface="+mn-lt"/>
                          <a:ea typeface="+mn-ea"/>
                          <a:cs typeface="+mn-cs"/>
                        </a:rPr>
                        <a:t> </a:t>
                      </a:r>
                    </a:p>
                    <a:p>
                      <a:pPr marL="171450" indent="-171450">
                        <a:buFont typeface="Arial" panose="020B0604020202020204" pitchFamily="34" charset="0"/>
                        <a:buChar char="•"/>
                      </a:pPr>
                      <a:r>
                        <a:rPr lang="en-GB" sz="1200" b="0" kern="1200" baseline="0" dirty="0">
                          <a:solidFill>
                            <a:schemeClr val="tx1"/>
                          </a:solidFill>
                          <a:effectLst/>
                          <a:latin typeface="+mn-lt"/>
                          <a:ea typeface="+mn-ea"/>
                          <a:cs typeface="+mn-cs"/>
                        </a:rPr>
                        <a:t>Develop sketching techniques. </a:t>
                      </a:r>
                      <a:endParaRPr lang="en-GB" sz="1200" b="0" kern="1200" dirty="0">
                        <a:solidFill>
                          <a:schemeClr val="tx1"/>
                        </a:solidFill>
                        <a:effectLst/>
                        <a:latin typeface="+mn-lt"/>
                        <a:ea typeface="+mn-ea"/>
                        <a:cs typeface="+mn-cs"/>
                      </a:endParaRPr>
                    </a:p>
                    <a:p>
                      <a:endParaRPr lang="en-GB" sz="1200" dirty="0"/>
                    </a:p>
                    <a:p>
                      <a:r>
                        <a:rPr lang="en-GB" sz="1200" b="1" kern="1200" dirty="0">
                          <a:solidFill>
                            <a:schemeClr val="tx1"/>
                          </a:solidFill>
                          <a:effectLst/>
                          <a:latin typeface="+mn-lt"/>
                          <a:ea typeface="+mn-ea"/>
                          <a:cs typeface="+mn-cs"/>
                        </a:rPr>
                        <a:t>Painting</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Use some different brush techniques to create texture.</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Use watercolour to create interesting pieces.</a:t>
                      </a:r>
                      <a:br>
                        <a:rPr lang="en-GB" sz="1200" kern="1200" dirty="0">
                          <a:solidFill>
                            <a:schemeClr val="tx1"/>
                          </a:solidFill>
                          <a:effectLst/>
                          <a:latin typeface="+mn-lt"/>
                          <a:ea typeface="+mn-ea"/>
                          <a:cs typeface="+mn-cs"/>
                        </a:rPr>
                      </a:b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Start developing a personal style of painting, drawing upon ideas from other artists.</a:t>
                      </a:r>
                    </a:p>
                    <a:p>
                      <a:endParaRPr lang="en-GB" sz="1200" dirty="0"/>
                    </a:p>
                    <a:p>
                      <a:r>
                        <a:rPr kumimoji="0" lang="en-GB" altLang="en-US" sz="1200" b="1"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Printmaking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Know how to make a pattern with printing.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Make a print with a stamp.</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Create their own repeated pattern inspired by an artist.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Give details about the style of some artists and designers and begin to express opinion.</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Show how the work of those studied was influential.</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Create original pieces that show a range of influences and styles.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19805240"/>
                  </a:ext>
                </a:extLst>
              </a:tr>
            </a:tbl>
          </a:graphicData>
        </a:graphic>
      </p:graphicFrame>
      <p:sp>
        <p:nvSpPr>
          <p:cNvPr id="8" name="Title 1">
            <a:extLst>
              <a:ext uri="{FF2B5EF4-FFF2-40B4-BE49-F238E27FC236}">
                <a16:creationId xmlns:a16="http://schemas.microsoft.com/office/drawing/2014/main" id="{4B06319F-2F14-5C98-FBED-560CDE615093}"/>
              </a:ext>
            </a:extLst>
          </p:cNvPr>
          <p:cNvSpPr>
            <a:spLocks noGrp="1"/>
          </p:cNvSpPr>
          <p:nvPr>
            <p:ph type="title"/>
          </p:nvPr>
        </p:nvSpPr>
        <p:spPr>
          <a:xfrm>
            <a:off x="259395" y="194037"/>
            <a:ext cx="8626569" cy="624720"/>
          </a:xfrm>
          <a:solidFill>
            <a:srgbClr val="FF0000">
              <a:alpha val="74118"/>
            </a:srgbClr>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BFF6CF5-4CF9-C2D4-C784-FFDB32BA6813}"/>
              </a:ext>
            </a:extLst>
          </p:cNvPr>
          <p:cNvGraphicFramePr>
            <a:graphicFrameLocks noGrp="1"/>
          </p:cNvGraphicFramePr>
          <p:nvPr>
            <p:ph idx="1"/>
            <p:extLst/>
          </p:nvPr>
        </p:nvGraphicFramePr>
        <p:xfrm>
          <a:off x="159133" y="1157681"/>
          <a:ext cx="8726152" cy="4532644"/>
        </p:xfrm>
        <a:graphic>
          <a:graphicData uri="http://schemas.openxmlformats.org/drawingml/2006/table">
            <a:tbl>
              <a:tblPr/>
              <a:tblGrid>
                <a:gridCol w="3803267">
                  <a:extLst>
                    <a:ext uri="{9D8B030D-6E8A-4147-A177-3AD203B41FA5}">
                      <a16:colId xmlns:a16="http://schemas.microsoft.com/office/drawing/2014/main" val="1708824382"/>
                    </a:ext>
                  </a:extLst>
                </a:gridCol>
                <a:gridCol w="1658112">
                  <a:extLst>
                    <a:ext uri="{9D8B030D-6E8A-4147-A177-3AD203B41FA5}">
                      <a16:colId xmlns:a16="http://schemas.microsoft.com/office/drawing/2014/main" val="3245300809"/>
                    </a:ext>
                  </a:extLst>
                </a:gridCol>
                <a:gridCol w="1926336">
                  <a:extLst>
                    <a:ext uri="{9D8B030D-6E8A-4147-A177-3AD203B41FA5}">
                      <a16:colId xmlns:a16="http://schemas.microsoft.com/office/drawing/2014/main" val="1859629020"/>
                    </a:ext>
                  </a:extLst>
                </a:gridCol>
                <a:gridCol w="1338437">
                  <a:extLst>
                    <a:ext uri="{9D8B030D-6E8A-4147-A177-3AD203B41FA5}">
                      <a16:colId xmlns:a16="http://schemas.microsoft.com/office/drawing/2014/main" val="3123478278"/>
                    </a:ext>
                  </a:extLst>
                </a:gridCol>
              </a:tblGrid>
              <a:tr h="41602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Music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713844407"/>
                  </a:ext>
                </a:extLst>
              </a:tr>
              <a:tr h="37275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Musicianship and Performing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Composing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Appraising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Singing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3254026563"/>
                  </a:ext>
                </a:extLst>
              </a:tr>
              <a:tr h="336342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800" b="1" kern="1200" dirty="0">
                          <a:solidFill>
                            <a:schemeClr val="tx1"/>
                          </a:solidFill>
                          <a:effectLst/>
                          <a:latin typeface="Calibri" panose="020F0502020204030204" pitchFamily="34" charset="0"/>
                          <a:ea typeface="MS PGothic" panose="020B0600070205080204" pitchFamily="34" charset="-128"/>
                          <a:cs typeface="+mn-cs"/>
                        </a:rPr>
                        <a:t>Pulse and Rhythm</a:t>
                      </a:r>
                      <a:endParaRPr lang="en-GB" sz="800" kern="1200" dirty="0">
                        <a:solidFill>
                          <a:schemeClr val="tx1"/>
                        </a:solidFill>
                        <a:effectLst/>
                        <a:latin typeface="Calibri" panose="020F0502020204030204" pitchFamily="34" charset="0"/>
                        <a:ea typeface="MS PGothic" panose="020B0600070205080204" pitchFamily="34" charset="-128"/>
                        <a:cs typeface="+mn-cs"/>
                      </a:endParaRPr>
                    </a:p>
                    <a:p>
                      <a:r>
                        <a:rPr lang="en-GB" sz="800" kern="1200" dirty="0">
                          <a:solidFill>
                            <a:schemeClr val="tx1"/>
                          </a:solidFill>
                          <a:effectLst/>
                          <a:latin typeface="Calibri" panose="020F0502020204030204" pitchFamily="34" charset="0"/>
                          <a:ea typeface="MS PGothic" panose="020B0600070205080204" pitchFamily="34" charset="-128"/>
                          <a:cs typeface="+mn-cs"/>
                        </a:rPr>
                        <a:t>• Play or sing a rhythmic pattern or melody and maintain it as part of a multi-layered ensemble piece, keeping a strong sense of pulse</a:t>
                      </a:r>
                    </a:p>
                    <a:p>
                      <a:r>
                        <a:rPr lang="en-GB" sz="800" b="1" kern="1200" dirty="0">
                          <a:solidFill>
                            <a:schemeClr val="tx1"/>
                          </a:solidFill>
                          <a:effectLst/>
                          <a:latin typeface="Calibri" panose="020F0502020204030204" pitchFamily="34" charset="0"/>
                          <a:ea typeface="MS PGothic" panose="020B0600070205080204" pitchFamily="34" charset="-128"/>
                          <a:cs typeface="+mn-cs"/>
                        </a:rPr>
                        <a:t>Pitch</a:t>
                      </a:r>
                      <a:endParaRPr lang="en-GB" sz="800" kern="1200" dirty="0">
                        <a:solidFill>
                          <a:schemeClr val="tx1"/>
                        </a:solidFill>
                        <a:effectLst/>
                        <a:latin typeface="Calibri" panose="020F0502020204030204" pitchFamily="34" charset="0"/>
                        <a:ea typeface="MS PGothic" panose="020B0600070205080204" pitchFamily="34" charset="-128"/>
                        <a:cs typeface="+mn-cs"/>
                      </a:endParaRPr>
                    </a:p>
                    <a:p>
                      <a:r>
                        <a:rPr lang="en-GB" sz="800" kern="1200" dirty="0">
                          <a:solidFill>
                            <a:schemeClr val="tx1"/>
                          </a:solidFill>
                          <a:effectLst/>
                          <a:latin typeface="Calibri" panose="020F0502020204030204" pitchFamily="34" charset="0"/>
                          <a:ea typeface="MS PGothic" panose="020B0600070205080204" pitchFamily="34" charset="-128"/>
                          <a:cs typeface="+mn-cs"/>
                        </a:rPr>
                        <a:t>• Play melodies and/or a bassline on tuned percussion or melodic instruments, following staff notation with developing control.</a:t>
                      </a:r>
                    </a:p>
                    <a:p>
                      <a:r>
                        <a:rPr lang="en-GB" sz="800" kern="1200" dirty="0">
                          <a:solidFill>
                            <a:schemeClr val="tx1"/>
                          </a:solidFill>
                          <a:effectLst/>
                          <a:latin typeface="Calibri" panose="020F0502020204030204" pitchFamily="34" charset="0"/>
                          <a:ea typeface="MS PGothic" panose="020B0600070205080204" pitchFamily="34" charset="-128"/>
                          <a:cs typeface="+mn-cs"/>
                        </a:rPr>
                        <a:t>• Understand how chords are formed, and collaboratively play them on tuned percussion or melodic instruments, or using music software, to accompany familiar songs.</a:t>
                      </a:r>
                    </a:p>
                    <a:p>
                      <a:r>
                        <a:rPr lang="en-GB" sz="800" kern="1200" dirty="0">
                          <a:solidFill>
                            <a:schemeClr val="tx1"/>
                          </a:solidFill>
                          <a:effectLst/>
                          <a:latin typeface="Calibri" panose="020F0502020204030204" pitchFamily="34" charset="0"/>
                          <a:ea typeface="MS PGothic" panose="020B0600070205080204" pitchFamily="34" charset="-128"/>
                          <a:cs typeface="+mn-cs"/>
                        </a:rPr>
                        <a:t>• Develop the skill of playing by ear on tuned instruments, copying longer phrases and familiar melodies. </a:t>
                      </a:r>
                    </a:p>
                    <a:p>
                      <a:r>
                        <a:rPr lang="en-GB" sz="800" b="1" kern="1200" dirty="0">
                          <a:solidFill>
                            <a:schemeClr val="tx1"/>
                          </a:solidFill>
                          <a:effectLst/>
                          <a:latin typeface="Calibri" panose="020F0502020204030204" pitchFamily="34" charset="0"/>
                          <a:ea typeface="MS PGothic" panose="020B0600070205080204" pitchFamily="34" charset="-128"/>
                          <a:cs typeface="+mn-cs"/>
                        </a:rPr>
                        <a:t>Reading Notation </a:t>
                      </a:r>
                      <a:endParaRPr lang="en-GB" sz="800" kern="1200" dirty="0">
                        <a:solidFill>
                          <a:schemeClr val="tx1"/>
                        </a:solidFill>
                        <a:effectLst/>
                        <a:latin typeface="Calibri" panose="020F0502020204030204" pitchFamily="34" charset="0"/>
                        <a:ea typeface="MS PGothic" panose="020B0600070205080204" pitchFamily="34" charset="-128"/>
                        <a:cs typeface="+mn-cs"/>
                      </a:endParaRPr>
                    </a:p>
                    <a:p>
                      <a:r>
                        <a:rPr lang="en-GB" sz="800" kern="1200" dirty="0">
                          <a:solidFill>
                            <a:schemeClr val="tx1"/>
                          </a:solidFill>
                          <a:effectLst/>
                          <a:latin typeface="Calibri" panose="020F0502020204030204" pitchFamily="34" charset="0"/>
                          <a:ea typeface="MS PGothic" panose="020B0600070205080204" pitchFamily="34" charset="-128"/>
                          <a:cs typeface="+mn-cs"/>
                        </a:rPr>
                        <a:t>• Begin to understand the differences between semibreves, minims, crotchets and crotchet rests, quavers and semiquavers. </a:t>
                      </a:r>
                    </a:p>
                    <a:p>
                      <a:r>
                        <a:rPr lang="en-GB" sz="800" kern="1200" dirty="0">
                          <a:solidFill>
                            <a:schemeClr val="tx1"/>
                          </a:solidFill>
                          <a:effectLst/>
                          <a:latin typeface="Calibri" panose="020F0502020204030204" pitchFamily="34" charset="0"/>
                          <a:ea typeface="MS PGothic" panose="020B0600070205080204" pitchFamily="34" charset="-128"/>
                          <a:cs typeface="+mn-cs"/>
                        </a:rPr>
                        <a:t>• Understand the differences between 2/4, 3/4 and 4/4 time signatures. </a:t>
                      </a:r>
                    </a:p>
                    <a:p>
                      <a:r>
                        <a:rPr lang="en-GB" sz="800" kern="1200" dirty="0">
                          <a:solidFill>
                            <a:schemeClr val="tx1"/>
                          </a:solidFill>
                          <a:effectLst/>
                          <a:latin typeface="Calibri" panose="020F0502020204030204" pitchFamily="34" charset="0"/>
                          <a:ea typeface="MS PGothic" panose="020B0600070205080204" pitchFamily="34" charset="-128"/>
                          <a:cs typeface="+mn-cs"/>
                        </a:rPr>
                        <a:t>• Read and play short rhythmic phrases (e.g. from a flashcard) that contains semibreves, minims, crotchets and crotchet rests, quavers and semiquavers.</a:t>
                      </a:r>
                    </a:p>
                    <a:p>
                      <a:r>
                        <a:rPr lang="en-GB" sz="800" kern="1200" dirty="0">
                          <a:solidFill>
                            <a:schemeClr val="tx1"/>
                          </a:solidFill>
                          <a:effectLst/>
                          <a:latin typeface="Calibri" panose="020F0502020204030204" pitchFamily="34" charset="0"/>
                          <a:ea typeface="MS PGothic" panose="020B0600070205080204" pitchFamily="34" charset="-128"/>
                          <a:cs typeface="+mn-cs"/>
                        </a:rPr>
                        <a:t>• Follow pitch notation on the stave with developing control. </a:t>
                      </a:r>
                    </a:p>
                    <a:p>
                      <a:r>
                        <a:rPr lang="en-GB" sz="800" b="1" kern="1200" dirty="0">
                          <a:solidFill>
                            <a:schemeClr val="tx1"/>
                          </a:solidFill>
                          <a:effectLst/>
                          <a:latin typeface="Calibri" panose="020F0502020204030204" pitchFamily="34" charset="0"/>
                          <a:ea typeface="MS PGothic" panose="020B0600070205080204" pitchFamily="34" charset="-128"/>
                          <a:cs typeface="+mn-cs"/>
                        </a:rPr>
                        <a:t>Performing</a:t>
                      </a:r>
                      <a:endParaRPr lang="en-GB" sz="800" kern="1200" dirty="0">
                        <a:solidFill>
                          <a:schemeClr val="tx1"/>
                        </a:solidFill>
                        <a:effectLst/>
                        <a:latin typeface="Calibri" panose="020F0502020204030204" pitchFamily="34" charset="0"/>
                        <a:ea typeface="MS PGothic" panose="020B0600070205080204" pitchFamily="34" charset="-128"/>
                        <a:cs typeface="+mn-cs"/>
                      </a:endParaRPr>
                    </a:p>
                    <a:p>
                      <a:r>
                        <a:rPr lang="en-GB" sz="800" kern="1200" dirty="0">
                          <a:solidFill>
                            <a:schemeClr val="tx1"/>
                          </a:solidFill>
                          <a:effectLst/>
                          <a:latin typeface="Calibri" panose="020F0502020204030204" pitchFamily="34" charset="0"/>
                          <a:ea typeface="MS PGothic" panose="020B0600070205080204" pitchFamily="34" charset="-128"/>
                          <a:cs typeface="+mn-cs"/>
                        </a:rPr>
                        <a:t>• Play and perform in solo and ensemble contexts, playing and singing with increasing accuracy, fluency, control and expression.</a:t>
                      </a:r>
                    </a:p>
                    <a:p>
                      <a:r>
                        <a:rPr lang="en-GB" sz="800" kern="1200" dirty="0">
                          <a:solidFill>
                            <a:schemeClr val="tx1"/>
                          </a:solidFill>
                          <a:effectLst/>
                          <a:latin typeface="Calibri" panose="020F0502020204030204" pitchFamily="34" charset="0"/>
                          <a:ea typeface="MS PGothic" panose="020B0600070205080204" pitchFamily="34" charset="-128"/>
                          <a:cs typeface="+mn-cs"/>
                        </a:rPr>
                        <a:t>• Conform to the etiquette of performance situations as a musician and as an audience member.</a:t>
                      </a:r>
                    </a:p>
                    <a:p>
                      <a:pPr marL="171450" marR="0" lvl="0" indent="-171450" algn="l" defTabSz="520700" rtl="0" eaLnBrk="1" fontAlgn="base" latinLnBrk="0" hangingPunct="1">
                        <a:lnSpc>
                          <a:spcPct val="115000"/>
                        </a:lnSpc>
                        <a:spcBef>
                          <a:spcPct val="0"/>
                        </a:spcBef>
                        <a:spcAft>
                          <a:spcPct val="0"/>
                        </a:spcAft>
                        <a:buClrTx/>
                        <a:buSzTx/>
                        <a:buFont typeface="Arial" panose="020B0604020202020204" pitchFamily="34" charset="0"/>
                        <a:buChar char="•"/>
                        <a:tabLst/>
                      </a:pPr>
                      <a:endParaRPr kumimoji="0" lang="en-GB" altLang="en-US" sz="8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800" kern="1200" dirty="0">
                          <a:solidFill>
                            <a:schemeClr val="tx1"/>
                          </a:solidFill>
                          <a:effectLst/>
                          <a:latin typeface="+mn-lt"/>
                          <a:ea typeface="+mn-ea"/>
                          <a:cs typeface="+mn-cs"/>
                        </a:rPr>
                        <a:t>• Improvise freely, (e.g. over a simple groove), responding to the beat, developing a sense of shape and character, (using voice, body percussion and instruments). </a:t>
                      </a:r>
                    </a:p>
                    <a:p>
                      <a:r>
                        <a:rPr lang="en-GB" sz="800" kern="1200" dirty="0">
                          <a:solidFill>
                            <a:schemeClr val="tx1"/>
                          </a:solidFill>
                          <a:effectLst/>
                          <a:latin typeface="+mn-lt"/>
                          <a:ea typeface="+mn-ea"/>
                          <a:cs typeface="+mn-cs"/>
                        </a:rPr>
                        <a:t>• Compose music for a range of purposes, confidently and appropriately using the inter-related dimensions of music to create specific effects, moods, atmospheres and ideas.</a:t>
                      </a:r>
                    </a:p>
                    <a:p>
                      <a:r>
                        <a:rPr lang="en-GB" sz="800" kern="1200" dirty="0">
                          <a:solidFill>
                            <a:schemeClr val="tx1"/>
                          </a:solidFill>
                          <a:effectLst/>
                          <a:latin typeface="+mn-lt"/>
                          <a:ea typeface="+mn-ea"/>
                          <a:cs typeface="+mn-cs"/>
                        </a:rPr>
                        <a:t>• Plan and compose an 8 beat melodic phrase using the pentatonic scale (e.g. C, D, E, G, A) and incorporate rhythmic variety and interest. Play this melody on tuned percussion and/or melodic instruments. </a:t>
                      </a:r>
                    </a:p>
                    <a:p>
                      <a:r>
                        <a:rPr lang="en-GB" sz="800" kern="1200" dirty="0">
                          <a:solidFill>
                            <a:schemeClr val="tx1"/>
                          </a:solidFill>
                          <a:effectLst/>
                          <a:latin typeface="+mn-lt"/>
                          <a:ea typeface="+mn-ea"/>
                          <a:cs typeface="+mn-cs"/>
                        </a:rPr>
                        <a:t>• Combine short compositions to create a class piece, exploring different structures e.g. ternary (ABA), rondo (ABACAD etc)</a:t>
                      </a:r>
                    </a:p>
                    <a:p>
                      <a:r>
                        <a:rPr lang="en-GB" sz="800" kern="1200" dirty="0">
                          <a:solidFill>
                            <a:schemeClr val="tx1"/>
                          </a:solidFill>
                          <a:effectLst/>
                          <a:latin typeface="+mn-lt"/>
                          <a:ea typeface="+mn-ea"/>
                          <a:cs typeface="+mn-cs"/>
                        </a:rPr>
                        <a:t>• Capture and record creative ideas in different ways e.g.: graphic symbols, rhythm notation, staff notation and music technology.</a:t>
                      </a:r>
                    </a:p>
                    <a:p>
                      <a:r>
                        <a:rPr lang="en-GB" sz="800" kern="1200" dirty="0">
                          <a:solidFill>
                            <a:schemeClr val="tx1"/>
                          </a:solidFill>
                          <a:effectLst/>
                          <a:latin typeface="+mn-lt"/>
                          <a:ea typeface="+mn-ea"/>
                          <a:cs typeface="+mn-cs"/>
                        </a:rPr>
                        <a:t>• Make improvements to my own work, giving reasons using appropriate musical vocabulary.</a:t>
                      </a:r>
                      <a:r>
                        <a:rPr lang="en-GB" sz="800" dirty="0">
                          <a:effectLst/>
                        </a:rPr>
                        <a:t> </a:t>
                      </a:r>
                      <a:endParaRPr lang="en-GB" sz="800" dirty="0">
                        <a:latin typeface="+mn-lt"/>
                      </a:endParaRPr>
                    </a:p>
                    <a:p>
                      <a:endParaRPr lang="en-GB" sz="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800" kern="1200" dirty="0">
                          <a:solidFill>
                            <a:schemeClr val="tx1"/>
                          </a:solidFill>
                          <a:effectLst/>
                          <a:latin typeface="+mn-lt"/>
                          <a:ea typeface="+mn-ea"/>
                          <a:cs typeface="+mn-cs"/>
                        </a:rPr>
                        <a:t>• Listen with attention to detail and recall sounds with increasing aural memory.</a:t>
                      </a:r>
                    </a:p>
                    <a:p>
                      <a:r>
                        <a:rPr lang="en-GB" sz="800" kern="1200" dirty="0">
                          <a:solidFill>
                            <a:schemeClr val="tx1"/>
                          </a:solidFill>
                          <a:effectLst/>
                          <a:latin typeface="+mn-lt"/>
                          <a:ea typeface="+mn-ea"/>
                          <a:cs typeface="+mn-cs"/>
                        </a:rPr>
                        <a:t>• Appreciate and understand a wide range of live and recorded music drawn from different traditions and historical periods and from great composers and musicians.</a:t>
                      </a:r>
                    </a:p>
                    <a:p>
                      <a:r>
                        <a:rPr lang="en-GB" sz="800" kern="1200" dirty="0">
                          <a:solidFill>
                            <a:schemeClr val="tx1"/>
                          </a:solidFill>
                          <a:effectLst/>
                          <a:latin typeface="+mn-lt"/>
                          <a:ea typeface="+mn-ea"/>
                          <a:cs typeface="+mn-cs"/>
                        </a:rPr>
                        <a:t>• Recognise and name a growing number of individual instruments within instrumental families. </a:t>
                      </a:r>
                    </a:p>
                    <a:p>
                      <a:r>
                        <a:rPr lang="en-GB" sz="800" kern="1200" dirty="0">
                          <a:solidFill>
                            <a:schemeClr val="tx1"/>
                          </a:solidFill>
                          <a:effectLst/>
                          <a:latin typeface="+mn-lt"/>
                          <a:ea typeface="+mn-ea"/>
                          <a:cs typeface="+mn-cs"/>
                        </a:rPr>
                        <a:t>• Describe, compare and evaluate different pieces of music using appropriate musical vocabulary.</a:t>
                      </a:r>
                    </a:p>
                    <a:p>
                      <a:r>
                        <a:rPr lang="en-GB" sz="800" kern="1200" dirty="0">
                          <a:solidFill>
                            <a:schemeClr val="tx1"/>
                          </a:solidFill>
                          <a:effectLst/>
                          <a:latin typeface="+mn-lt"/>
                          <a:ea typeface="+mn-ea"/>
                          <a:cs typeface="+mn-cs"/>
                        </a:rPr>
                        <a:t>• Begin to relate music across time to other factors e.g. world events and develop idea of a musical timeline.</a:t>
                      </a:r>
                      <a:r>
                        <a:rPr lang="en-GB" sz="800" dirty="0">
                          <a:effectLst/>
                        </a:rPr>
                        <a:t> </a:t>
                      </a:r>
                      <a:endParaRPr lang="en-GB" sz="800" dirty="0">
                        <a:latin typeface="+mn-lt"/>
                      </a:endParaRPr>
                    </a:p>
                    <a:p>
                      <a:endParaRPr lang="en-GB" sz="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800" kern="1200" dirty="0">
                          <a:solidFill>
                            <a:schemeClr val="tx1"/>
                          </a:solidFill>
                          <a:effectLst/>
                          <a:latin typeface="+mn-lt"/>
                          <a:ea typeface="+mn-ea"/>
                          <a:cs typeface="+mn-cs"/>
                        </a:rPr>
                        <a:t>• Sing within an appropriate vocal range with clear diction, accurate tuning, control of breathing and phrasing and communicating an awareness of style.</a:t>
                      </a:r>
                    </a:p>
                    <a:p>
                      <a:r>
                        <a:rPr lang="en-GB" sz="800" kern="1200" dirty="0">
                          <a:solidFill>
                            <a:schemeClr val="tx1"/>
                          </a:solidFill>
                          <a:effectLst/>
                          <a:latin typeface="+mn-lt"/>
                          <a:ea typeface="+mn-ea"/>
                          <a:cs typeface="+mn-cs"/>
                        </a:rPr>
                        <a:t>• Sing three-part rounds, partner songs, and songs with different structures and begin to show an awareness of how the parts fit together.</a:t>
                      </a:r>
                    </a:p>
                    <a:p>
                      <a:r>
                        <a:rPr lang="en-GB" sz="800" kern="1200" dirty="0">
                          <a:solidFill>
                            <a:schemeClr val="tx1"/>
                          </a:solidFill>
                          <a:effectLst/>
                          <a:latin typeface="+mn-lt"/>
                          <a:ea typeface="+mn-ea"/>
                          <a:cs typeface="+mn-cs"/>
                        </a:rPr>
                        <a:t>• Confidently and appropriately make use of dynamics, tempo and articulation when performing, following physical signals and written symbols (pp p </a:t>
                      </a:r>
                      <a:r>
                        <a:rPr lang="en-GB" sz="800" kern="1200" dirty="0" err="1">
                          <a:solidFill>
                            <a:schemeClr val="tx1"/>
                          </a:solidFill>
                          <a:effectLst/>
                          <a:latin typeface="+mn-lt"/>
                          <a:ea typeface="+mn-ea"/>
                          <a:cs typeface="+mn-cs"/>
                        </a:rPr>
                        <a:t>mp</a:t>
                      </a:r>
                      <a:r>
                        <a:rPr lang="en-GB" sz="800" kern="1200" dirty="0">
                          <a:solidFill>
                            <a:schemeClr val="tx1"/>
                          </a:solidFill>
                          <a:effectLst/>
                          <a:latin typeface="+mn-lt"/>
                          <a:ea typeface="+mn-ea"/>
                          <a:cs typeface="+mn-cs"/>
                        </a:rPr>
                        <a:t> mf f ff  &lt;  &gt; accelerando, rallentando, staccato, legato)</a:t>
                      </a:r>
                      <a:endParaRPr lang="en-GB" sz="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2441852"/>
                  </a:ext>
                </a:extLst>
              </a:tr>
            </a:tbl>
          </a:graphicData>
        </a:graphic>
      </p:graphicFrame>
      <p:sp>
        <p:nvSpPr>
          <p:cNvPr id="8" name="Title 1">
            <a:extLst>
              <a:ext uri="{FF2B5EF4-FFF2-40B4-BE49-F238E27FC236}">
                <a16:creationId xmlns:a16="http://schemas.microsoft.com/office/drawing/2014/main" id="{AA889202-A46C-B563-F3F0-6D3E3F4BBD8E}"/>
              </a:ext>
            </a:extLst>
          </p:cNvPr>
          <p:cNvSpPr>
            <a:spLocks noGrp="1"/>
          </p:cNvSpPr>
          <p:nvPr>
            <p:ph type="title"/>
          </p:nvPr>
        </p:nvSpPr>
        <p:spPr>
          <a:xfrm>
            <a:off x="258715" y="171450"/>
            <a:ext cx="8626569" cy="624720"/>
          </a:xfrm>
          <a:solidFill>
            <a:schemeClr val="accent6">
              <a:lumMod val="20000"/>
              <a:lumOff val="80000"/>
            </a:schemeClr>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259395" y="976295"/>
          <a:ext cx="8363099" cy="4822173"/>
        </p:xfrm>
        <a:graphic>
          <a:graphicData uri="http://schemas.openxmlformats.org/drawingml/2006/table">
            <a:tbl>
              <a:tblPr/>
              <a:tblGrid>
                <a:gridCol w="4605213">
                  <a:extLst>
                    <a:ext uri="{9D8B030D-6E8A-4147-A177-3AD203B41FA5}">
                      <a16:colId xmlns:a16="http://schemas.microsoft.com/office/drawing/2014/main" val="1003302530"/>
                    </a:ext>
                  </a:extLst>
                </a:gridCol>
                <a:gridCol w="1706880">
                  <a:extLst>
                    <a:ext uri="{9D8B030D-6E8A-4147-A177-3AD203B41FA5}">
                      <a16:colId xmlns:a16="http://schemas.microsoft.com/office/drawing/2014/main" val="478540876"/>
                    </a:ext>
                  </a:extLst>
                </a:gridCol>
                <a:gridCol w="2051006">
                  <a:extLst>
                    <a:ext uri="{9D8B030D-6E8A-4147-A177-3AD203B41FA5}">
                      <a16:colId xmlns:a16="http://schemas.microsoft.com/office/drawing/2014/main" val="1426055967"/>
                    </a:ext>
                  </a:extLst>
                </a:gridCol>
              </a:tblGrid>
              <a:tr h="404003">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Design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7523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Skills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Designing, Making and Evaluating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496808766"/>
                  </a:ext>
                </a:extLst>
              </a:tr>
              <a:tr h="3935664">
                <a:tc>
                  <a:txBody>
                    <a:bodyPr/>
                    <a:lstStyle/>
                    <a:p>
                      <a:r>
                        <a:rPr lang="en-GB" sz="1200" b="1" kern="1200" dirty="0">
                          <a:solidFill>
                            <a:schemeClr val="tx1"/>
                          </a:solidFill>
                          <a:effectLst/>
                          <a:latin typeface="+mn-lt"/>
                          <a:ea typeface="+mn-ea"/>
                          <a:cs typeface="+mn-cs"/>
                        </a:rPr>
                        <a:t>Food</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Understand the importance of correct storage and handling of ingredients for food hygiene</a:t>
                      </a:r>
                    </a:p>
                    <a:p>
                      <a:r>
                        <a:rPr lang="en-GB" sz="1200" kern="1200" dirty="0">
                          <a:solidFill>
                            <a:schemeClr val="tx1"/>
                          </a:solidFill>
                          <a:effectLst/>
                          <a:latin typeface="+mn-lt"/>
                          <a:ea typeface="+mn-ea"/>
                          <a:cs typeface="+mn-cs"/>
                        </a:rPr>
                        <a:t>• Demonstrate a range of baking and cooking techniques.</a:t>
                      </a:r>
                    </a:p>
                    <a:p>
                      <a:r>
                        <a:rPr lang="en-GB" sz="1200" kern="1200" dirty="0">
                          <a:solidFill>
                            <a:schemeClr val="tx1"/>
                          </a:solidFill>
                          <a:effectLst/>
                          <a:latin typeface="+mn-lt"/>
                          <a:ea typeface="+mn-ea"/>
                          <a:cs typeface="+mn-cs"/>
                        </a:rPr>
                        <a:t>• Create and refine recipes, including ingredients, and the amount of cooking times given.</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Mechanics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Convert rotary motion to linear using cams.</a:t>
                      </a:r>
                    </a:p>
                    <a:p>
                      <a:r>
                        <a:rPr lang="en-GB" sz="1200" kern="1200" dirty="0">
                          <a:solidFill>
                            <a:schemeClr val="tx1"/>
                          </a:solidFill>
                          <a:effectLst/>
                          <a:latin typeface="+mn-lt"/>
                          <a:ea typeface="+mn-ea"/>
                          <a:cs typeface="+mn-cs"/>
                        </a:rPr>
                        <a:t>• Choose the cams based on the motion required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  Adapt the products made busing knowledge of cams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Textiles/Materials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Create objects (such as a cushion) that employ a seam allowance.</a:t>
                      </a:r>
                    </a:p>
                    <a:p>
                      <a:r>
                        <a:rPr lang="en-GB" sz="1200" kern="1200" dirty="0">
                          <a:solidFill>
                            <a:schemeClr val="tx1"/>
                          </a:solidFill>
                          <a:effectLst/>
                          <a:latin typeface="+mn-lt"/>
                          <a:ea typeface="+mn-ea"/>
                          <a:cs typeface="+mn-cs"/>
                        </a:rPr>
                        <a:t>• Join textiles with a combination of stitching techniques (such as back stitch for seams and running stitch to attach decoration). </a:t>
                      </a:r>
                    </a:p>
                    <a:p>
                      <a:r>
                        <a:rPr lang="en-GB" sz="1200" kern="1200" dirty="0">
                          <a:solidFill>
                            <a:schemeClr val="tx1"/>
                          </a:solidFill>
                          <a:effectLst/>
                          <a:latin typeface="+mn-lt"/>
                          <a:ea typeface="+mn-ea"/>
                          <a:cs typeface="+mn-cs"/>
                        </a:rPr>
                        <a:t>• Use the qualities of materials to create suitable visual and tactile effects in the decoration of textiles</a:t>
                      </a:r>
                    </a:p>
                    <a:p>
                      <a:r>
                        <a:rPr lang="en-GB" sz="1200" kern="1200" dirty="0">
                          <a:solidFill>
                            <a:schemeClr val="tx1"/>
                          </a:solidFill>
                          <a:effectLst/>
                          <a:latin typeface="+mn-lt"/>
                          <a:ea typeface="+mn-ea"/>
                          <a:cs typeface="+mn-cs"/>
                        </a:rPr>
                        <a:t>• Measure and mark out to the nearest millimetre.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just"/>
                      <a:r>
                        <a:rPr lang="en-GB" sz="1200" kern="1200" dirty="0">
                          <a:solidFill>
                            <a:schemeClr val="tx1"/>
                          </a:solidFill>
                          <a:effectLst/>
                          <a:latin typeface="+mn-lt"/>
                          <a:ea typeface="+mn-ea"/>
                          <a:cs typeface="+mn-cs"/>
                        </a:rPr>
                        <a:t>• Design with the user in mind.</a:t>
                      </a:r>
                    </a:p>
                    <a:p>
                      <a:pPr algn="just"/>
                      <a:endParaRPr lang="en-GB"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 Ensure products have a high quality finish, using art skills where appropriate.</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kern="1200" dirty="0">
                          <a:solidFill>
                            <a:schemeClr val="tx1"/>
                          </a:solidFill>
                          <a:effectLst/>
                          <a:latin typeface="+mn-lt"/>
                          <a:ea typeface="+mn-ea"/>
                          <a:cs typeface="+mn-cs"/>
                        </a:rPr>
                        <a:t>• Combine elements of design from a range of inspirational designers throughout history, giving reasons for choices.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Create innovative designs that improve upon existing products.</a:t>
                      </a:r>
                    </a:p>
                    <a:p>
                      <a:endParaRPr lang="en-US" sz="1200" dirty="0"/>
                    </a:p>
                    <a:p>
                      <a:r>
                        <a:rPr lang="en-GB" sz="1200" kern="1200" dirty="0">
                          <a:solidFill>
                            <a:schemeClr val="tx1"/>
                          </a:solidFill>
                          <a:effectLst/>
                          <a:latin typeface="+mn-lt"/>
                          <a:ea typeface="+mn-ea"/>
                          <a:cs typeface="+mn-cs"/>
                        </a:rPr>
                        <a:t>• Explore objects and designs to identify likes and dislikes of the designs.</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4">
              <a:lumMod val="40000"/>
              <a:lumOff val="60000"/>
            </a:schemeClr>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521505" y="976295"/>
          <a:ext cx="8100989" cy="4005782"/>
        </p:xfrm>
        <a:graphic>
          <a:graphicData uri="http://schemas.openxmlformats.org/drawingml/2006/table">
            <a:tbl>
              <a:tblPr/>
              <a:tblGrid>
                <a:gridCol w="1867370">
                  <a:extLst>
                    <a:ext uri="{9D8B030D-6E8A-4147-A177-3AD203B41FA5}">
                      <a16:colId xmlns:a16="http://schemas.microsoft.com/office/drawing/2014/main" val="1003302530"/>
                    </a:ext>
                  </a:extLst>
                </a:gridCol>
                <a:gridCol w="1943422">
                  <a:extLst>
                    <a:ext uri="{9D8B030D-6E8A-4147-A177-3AD203B41FA5}">
                      <a16:colId xmlns:a16="http://schemas.microsoft.com/office/drawing/2014/main" val="478540876"/>
                    </a:ext>
                  </a:extLst>
                </a:gridCol>
                <a:gridCol w="2077873">
                  <a:extLst>
                    <a:ext uri="{9D8B030D-6E8A-4147-A177-3AD203B41FA5}">
                      <a16:colId xmlns:a16="http://schemas.microsoft.com/office/drawing/2014/main" val="1426055967"/>
                    </a:ext>
                  </a:extLst>
                </a:gridCol>
                <a:gridCol w="2212324">
                  <a:extLst>
                    <a:ext uri="{9D8B030D-6E8A-4147-A177-3AD203B41FA5}">
                      <a16:colId xmlns:a16="http://schemas.microsoft.com/office/drawing/2014/main" val="779650668"/>
                    </a:ext>
                  </a:extLst>
                </a:gridCol>
              </a:tblGrid>
              <a:tr h="340300">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French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25730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Reading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Speaking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Culture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extLst>
                  <a:ext uri="{0D108BD9-81ED-4DB2-BD59-A6C34878D82A}">
                    <a16:rowId xmlns:a16="http://schemas.microsoft.com/office/drawing/2014/main" val="3496808766"/>
                  </a:ext>
                </a:extLst>
              </a:tr>
              <a:tr h="3315090">
                <a:tc>
                  <a:txBody>
                    <a:bodyPr/>
                    <a:lstStyle/>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Read and understand the main points and some of the detail in short written texts.</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Show confidence in reading aloud, and in using reference materials.</a:t>
                      </a:r>
                      <a:endParaRPr lang="en-GB" sz="1400" dirty="0">
                        <a:effectLst/>
                        <a:latin typeface="Times New Roman" panose="02020603050405020304" pitchFamily="18" charset="0"/>
                        <a:ea typeface="Times New Roman" panose="02020603050405020304" pitchFamily="18" charset="0"/>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Write short texts on familiar topics.</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Use knowledge of correct grammar to enhance or change the meaning of phrases. </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Include imaginative and adventurous word choices.</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Convey meaning (although there may be some mistakes).</a:t>
                      </a:r>
                      <a:endParaRPr lang="en-GB" sz="1400" dirty="0">
                        <a:effectLst/>
                        <a:latin typeface="Times New Roman" panose="02020603050405020304" pitchFamily="18" charset="0"/>
                        <a:ea typeface="Times New Roman" panose="02020603050405020304" pitchFamily="18" charset="0"/>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Understand the main points and opinions in spoken passages.</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Give a short prepared talk about themselves.</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Take part in conversations to seek and give information.</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Refer to recent experiences, everyday activities and interests. </a:t>
                      </a:r>
                      <a:endParaRPr lang="en-GB" sz="1400" dirty="0">
                        <a:effectLst/>
                        <a:latin typeface="Times New Roman" panose="02020603050405020304" pitchFamily="18" charset="0"/>
                        <a:ea typeface="Times New Roman" panose="02020603050405020304" pitchFamily="18" charset="0"/>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Give detailed accounts of the some other countries where French is spoken: Belgium, Canada, Cameroon, Madagascar, Vietnam</a:t>
                      </a:r>
                      <a:endParaRPr lang="en-GB" sz="1400" dirty="0">
                        <a:effectLst/>
                        <a:latin typeface="Times New Roman" panose="02020603050405020304" pitchFamily="18" charset="0"/>
                        <a:ea typeface="Times New Roman" panose="02020603050405020304" pitchFamily="18" charset="0"/>
                      </a:endParaRPr>
                    </a:p>
                    <a:p>
                      <a:pPr>
                        <a:spcAft>
                          <a:spcPts val="0"/>
                        </a:spcAft>
                      </a:pPr>
                      <a:r>
                        <a:rPr lang="en-GB" sz="1400" dirty="0">
                          <a:solidFill>
                            <a:srgbClr val="222222"/>
                          </a:solidFill>
                          <a:effectLst/>
                          <a:latin typeface="Calibri" panose="020F0502020204030204" pitchFamily="34" charset="0"/>
                          <a:ea typeface="Times New Roman" panose="02020603050405020304" pitchFamily="18" charset="0"/>
                        </a:rPr>
                        <a:t>• Describe some similarities and differences between countries and communities where the language is spoken and this country.</a:t>
                      </a:r>
                      <a:endParaRPr lang="en-GB" sz="1400" dirty="0">
                        <a:effectLst/>
                        <a:latin typeface="Times New Roman" panose="02020603050405020304" pitchFamily="18" charset="0"/>
                        <a:ea typeface="Times New Roman" panose="02020603050405020304" pitchFamily="18" charset="0"/>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0917" name="Slide Number Placeholder 2">
            <a:extLst>
              <a:ext uri="{FF2B5EF4-FFF2-40B4-BE49-F238E27FC236}">
                <a16:creationId xmlns:a16="http://schemas.microsoft.com/office/drawing/2014/main" id="{AB749C08-A4EC-1900-2596-BE632F54E1C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25B71F1-157E-47C1-A7AB-76C539895E80}" type="slidenum">
              <a:rPr lang="en-GB" altLang="en-US" smtClean="0"/>
              <a:pPr/>
              <a:t>89</a:t>
            </a:fld>
            <a:endParaRPr lang="en-GB" altLang="en-US" dirty="0"/>
          </a:p>
        </p:txBody>
      </p:sp>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8715" y="171450"/>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5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90866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6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18314"/>
          <a:ext cx="8109138" cy="3779238"/>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301147">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Organisational</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21899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800" kern="1200" dirty="0">
                          <a:solidFill>
                            <a:schemeClr val="tx1"/>
                          </a:solidFill>
                          <a:effectLst/>
                          <a:latin typeface="+mn-lt"/>
                          <a:ea typeface="MS PGothic" panose="020B0600070205080204" pitchFamily="34" charset="-128"/>
                          <a:cs typeface="+mn-cs"/>
                        </a:rPr>
                        <a:t>Children can identify which audience they should write for.</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800" kern="1200" dirty="0">
                        <a:solidFill>
                          <a:schemeClr val="tx1"/>
                        </a:solidFill>
                        <a:effectLst/>
                        <a:latin typeface="+mn-lt"/>
                        <a:ea typeface="MS PGothic" panose="020B0600070205080204" pitchFamily="34" charset="-128"/>
                        <a:cs typeface="+mn-cs"/>
                      </a:endParaRP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800" kern="1200" dirty="0">
                          <a:solidFill>
                            <a:schemeClr val="tx1"/>
                          </a:solidFill>
                          <a:effectLst/>
                          <a:latin typeface="+mn-lt"/>
                          <a:ea typeface="MS PGothic" panose="020B0600070205080204" pitchFamily="34" charset="-128"/>
                          <a:cs typeface="+mn-cs"/>
                        </a:rPr>
                        <a:t>Use appropriate organisational devices linked to the genre.</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800" kern="1200" dirty="0">
                        <a:solidFill>
                          <a:schemeClr val="tx1"/>
                        </a:solidFill>
                        <a:effectLst/>
                        <a:latin typeface="+mn-lt"/>
                        <a:ea typeface="MS PGothic" panose="020B0600070205080204" pitchFamily="34" charset="-128"/>
                        <a:cs typeface="+mn-cs"/>
                      </a:endParaRP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1800" kern="1200" dirty="0">
                        <a:solidFill>
                          <a:schemeClr val="tx1"/>
                        </a:solidFill>
                        <a:effectLst/>
                        <a:latin typeface="+mn-lt"/>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800" dirty="0">
                          <a:latin typeface="+mn-lt"/>
                        </a:rPr>
                        <a:t>Write paragraphs that make sense if read alone. </a:t>
                      </a:r>
                    </a:p>
                    <a:p>
                      <a:pPr marL="285750" indent="-285750">
                        <a:buFontTx/>
                        <a:buChar char="-"/>
                      </a:pPr>
                      <a:endParaRPr lang="en-GB" sz="1800" dirty="0">
                        <a:latin typeface="+mn-lt"/>
                      </a:endParaRPr>
                    </a:p>
                    <a:p>
                      <a:pPr marL="285750" indent="-285750">
                        <a:buFontTx/>
                        <a:buChar char="-"/>
                      </a:pPr>
                      <a:r>
                        <a:rPr lang="en-GB" sz="1800" dirty="0">
                          <a:latin typeface="+mn-lt"/>
                        </a:rPr>
                        <a:t>Organise ideas in note form to turn into extended pieces.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800" dirty="0">
                          <a:latin typeface="+mn-lt"/>
                        </a:rPr>
                        <a:t>- Assess the effectiveness of their own and peers’ 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90</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6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294569"/>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3494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Sentence Structure and Grammar</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31927">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527696">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lvl="0"/>
                      <a:r>
                        <a:rPr lang="en-GB" sz="1800" dirty="0"/>
                        <a:t>- Using hyphens to avoid ambiguity.</a:t>
                      </a:r>
                    </a:p>
                    <a:p>
                      <a:pPr lvl="0"/>
                      <a:endParaRPr lang="en-GB" sz="1800" kern="1200" dirty="0">
                        <a:solidFill>
                          <a:schemeClr val="tx1"/>
                        </a:solidFill>
                        <a:effectLst/>
                        <a:latin typeface="Calibri" panose="020F0502020204030204" pitchFamily="34" charset="0"/>
                        <a:ea typeface="MS PGothic" panose="020B0600070205080204" pitchFamily="34" charset="-128"/>
                        <a:cs typeface="+mn-cs"/>
                      </a:endParaRPr>
                    </a:p>
                    <a:p>
                      <a:pPr marL="285750" lvl="0" indent="-285750">
                        <a:buFontTx/>
                        <a:buChar char="-"/>
                      </a:pPr>
                      <a:r>
                        <a:rPr lang="en-GB" sz="1800" kern="1200" dirty="0">
                          <a:solidFill>
                            <a:schemeClr val="tx1"/>
                          </a:solidFill>
                          <a:effectLst/>
                          <a:latin typeface="Calibri" panose="020F0502020204030204" pitchFamily="34" charset="0"/>
                          <a:ea typeface="MS PGothic" panose="020B0600070205080204" pitchFamily="34" charset="-128"/>
                          <a:cs typeface="+mn-cs"/>
                        </a:rPr>
                        <a:t>Write with a clear </a:t>
                      </a:r>
                      <a:r>
                        <a:rPr lang="en-GB" sz="1800" dirty="0"/>
                        <a:t>subject and object </a:t>
                      </a:r>
                    </a:p>
                    <a:p>
                      <a:pPr marL="285750" lvl="0" indent="-285750">
                        <a:buFontTx/>
                        <a:buChar char="-"/>
                      </a:pPr>
                      <a:endParaRPr lang="en-GB" sz="1800" kern="1200" dirty="0">
                        <a:solidFill>
                          <a:schemeClr val="tx1"/>
                        </a:solidFill>
                        <a:effectLst/>
                        <a:latin typeface="Calibri" panose="020F0502020204030204" pitchFamily="34" charset="0"/>
                        <a:ea typeface="MS PGothic" panose="020B0600070205080204" pitchFamily="34" charset="-128"/>
                        <a:cs typeface="+mn-cs"/>
                      </a:endParaRPr>
                    </a:p>
                    <a:p>
                      <a:pPr marL="285750" lvl="0" indent="-285750">
                        <a:buFontTx/>
                        <a:buChar char="-"/>
                      </a:pPr>
                      <a:r>
                        <a:rPr lang="en-GB" sz="1800" kern="1200" dirty="0">
                          <a:solidFill>
                            <a:schemeClr val="tx1"/>
                          </a:solidFill>
                          <a:effectLst/>
                          <a:latin typeface="Calibri" panose="020F0502020204030204" pitchFamily="34" charset="0"/>
                          <a:ea typeface="MS PGothic" panose="020B0600070205080204" pitchFamily="34" charset="-128"/>
                          <a:cs typeface="+mn-cs"/>
                        </a:rPr>
                        <a:t>Know synonyms and antonyms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800" dirty="0"/>
                        <a:t>Using semi-colons, colons or dashes to mark boundaries between independent clauses. </a:t>
                      </a:r>
                    </a:p>
                    <a:p>
                      <a:pPr marL="285750" indent="-285750">
                        <a:buFontTx/>
                        <a:buChar char="-"/>
                      </a:pPr>
                      <a:endParaRPr lang="en-GB" sz="1800" dirty="0"/>
                    </a:p>
                    <a:p>
                      <a:pPr marL="285750" indent="-285750">
                        <a:buFontTx/>
                        <a:buChar char="-"/>
                      </a:pPr>
                      <a:r>
                        <a:rPr lang="en-GB" sz="1800" dirty="0"/>
                        <a:t>Punctuate bullet points consistently</a:t>
                      </a:r>
                    </a:p>
                    <a:p>
                      <a:pPr marL="285750" indent="-285750">
                        <a:buFontTx/>
                        <a:buChar char="-"/>
                      </a:pPr>
                      <a:endParaRPr lang="en-GB" sz="1800" dirty="0"/>
                    </a:p>
                    <a:p>
                      <a:pPr marL="285750" indent="-285750">
                        <a:buFontTx/>
                        <a:buChar char="-"/>
                      </a:pPr>
                      <a:r>
                        <a:rPr lang="en-GB" sz="1800" dirty="0"/>
                        <a:t>Use ellipsis accurately</a:t>
                      </a:r>
                    </a:p>
                    <a:p>
                      <a:pPr marL="285750" indent="-285750">
                        <a:buFontTx/>
                        <a:buChar char="-"/>
                      </a:pPr>
                      <a:endParaRPr lang="en-GB" sz="1800" dirty="0"/>
                    </a:p>
                    <a:p>
                      <a:pPr marL="0" indent="0">
                        <a:buFontTx/>
                        <a:buNone/>
                      </a:pPr>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800" dirty="0"/>
                        <a:t>- Use a mixture of passive and active voice.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91</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51577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5">
              <a:lumMod val="40000"/>
              <a:lumOff val="60000"/>
            </a:schemeClr>
          </a:solidFill>
        </p:spPr>
        <p:txBody>
          <a:bodyPr>
            <a:normAutofit/>
          </a:bodyPr>
          <a:lstStyle/>
          <a:p>
            <a:pPr>
              <a:defRPr/>
            </a:pPr>
            <a:r>
              <a:rPr lang="en-GB" sz="3019" b="1" dirty="0">
                <a:latin typeface="Century Gothic" panose="020B0502020202020204" pitchFamily="34" charset="0"/>
              </a:rPr>
              <a:t>Year 6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517432" y="1033335"/>
          <a:ext cx="8109138" cy="4533395"/>
        </p:xfrm>
        <a:graphic>
          <a:graphicData uri="http://schemas.openxmlformats.org/drawingml/2006/table">
            <a:tbl>
              <a:tblPr/>
              <a:tblGrid>
                <a:gridCol w="2379517">
                  <a:extLst>
                    <a:ext uri="{9D8B030D-6E8A-4147-A177-3AD203B41FA5}">
                      <a16:colId xmlns:a16="http://schemas.microsoft.com/office/drawing/2014/main" val="210943694"/>
                    </a:ext>
                  </a:extLst>
                </a:gridCol>
                <a:gridCol w="2840970">
                  <a:extLst>
                    <a:ext uri="{9D8B030D-6E8A-4147-A177-3AD203B41FA5}">
                      <a16:colId xmlns:a16="http://schemas.microsoft.com/office/drawing/2014/main" val="864309712"/>
                    </a:ext>
                  </a:extLst>
                </a:gridCol>
                <a:gridCol w="2888651">
                  <a:extLst>
                    <a:ext uri="{9D8B030D-6E8A-4147-A177-3AD203B41FA5}">
                      <a16:colId xmlns:a16="http://schemas.microsoft.com/office/drawing/2014/main" val="3913203569"/>
                    </a:ext>
                  </a:extLst>
                </a:gridCol>
              </a:tblGrid>
              <a:tr h="459134">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Spelling</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Autumn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Spring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Summer</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2170195882"/>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pPr>
                      <a:r>
                        <a:rPr lang="en-GB" sz="1800" dirty="0">
                          <a:latin typeface="+mn-lt"/>
                        </a:rPr>
                        <a:t>Know word endings which sound like /</a:t>
                      </a:r>
                      <a:r>
                        <a:rPr lang="en-GB" sz="1800" dirty="0" err="1">
                          <a:latin typeface="+mn-lt"/>
                        </a:rPr>
                        <a:t>ʃəs</a:t>
                      </a:r>
                      <a:r>
                        <a:rPr lang="en-GB" sz="1800" dirty="0">
                          <a:latin typeface="+mn-lt"/>
                        </a:rPr>
                        <a:t>/ spelt –</a:t>
                      </a:r>
                      <a:r>
                        <a:rPr lang="en-GB" sz="1800" dirty="0" err="1">
                          <a:latin typeface="+mn-lt"/>
                        </a:rPr>
                        <a:t>cious</a:t>
                      </a:r>
                      <a:r>
                        <a:rPr lang="en-GB" sz="1800" dirty="0">
                          <a:latin typeface="+mn-lt"/>
                        </a:rPr>
                        <a:t> or –</a:t>
                      </a:r>
                      <a:r>
                        <a:rPr lang="en-GB" sz="1800" dirty="0" err="1">
                          <a:latin typeface="+mn-lt"/>
                        </a:rPr>
                        <a:t>tious</a:t>
                      </a:r>
                      <a:endParaRPr lang="en-GB" sz="1800" dirty="0">
                        <a:latin typeface="+mn-lt"/>
                      </a:endParaRP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800" b="0" i="0" u="none" strike="noStrike" cap="none" normalizeH="0" baseline="0" dirty="0">
                        <a:ln>
                          <a:noFill/>
                        </a:ln>
                        <a:solidFill>
                          <a:srgbClr val="000000"/>
                        </a:solidFill>
                        <a:effectLst/>
                        <a:latin typeface="+mn-lt"/>
                        <a:ea typeface="MS PGothic" panose="020B0600070205080204" pitchFamily="34" charset="-128"/>
                      </a:endParaRPr>
                    </a:p>
                    <a:p>
                      <a:pPr marL="285750" marR="0" lvl="0" indent="-285750" algn="l" defTabSz="520700" rtl="0" eaLnBrk="1" fontAlgn="base" latinLnBrk="0" hangingPunct="1">
                        <a:lnSpc>
                          <a:spcPct val="100000"/>
                        </a:lnSpc>
                        <a:spcBef>
                          <a:spcPct val="0"/>
                        </a:spcBef>
                        <a:spcAft>
                          <a:spcPct val="0"/>
                        </a:spcAft>
                        <a:buClrTx/>
                        <a:buSzTx/>
                        <a:buFontTx/>
                        <a:buChar char="-"/>
                        <a:tabLst/>
                      </a:pPr>
                      <a:r>
                        <a:rPr lang="en-GB" sz="1800" dirty="0">
                          <a:latin typeface="+mn-lt"/>
                        </a:rPr>
                        <a:t>Endings which sound like /</a:t>
                      </a:r>
                      <a:r>
                        <a:rPr lang="en-GB" sz="1800" dirty="0" err="1">
                          <a:latin typeface="+mn-lt"/>
                        </a:rPr>
                        <a:t>ʃəl</a:t>
                      </a:r>
                      <a:r>
                        <a:rPr lang="en-GB" sz="1800" dirty="0">
                          <a:latin typeface="+mn-lt"/>
                        </a:rPr>
                        <a:t> (-</a:t>
                      </a:r>
                      <a:r>
                        <a:rPr lang="en-GB" sz="1800" dirty="0" err="1">
                          <a:latin typeface="+mn-lt"/>
                        </a:rPr>
                        <a:t>cial</a:t>
                      </a:r>
                      <a:r>
                        <a:rPr lang="en-GB" sz="1800" dirty="0">
                          <a:latin typeface="+mn-lt"/>
                        </a:rPr>
                        <a:t> and –</a:t>
                      </a:r>
                      <a:r>
                        <a:rPr lang="en-GB" sz="1800" dirty="0" err="1">
                          <a:latin typeface="+mn-lt"/>
                        </a:rPr>
                        <a:t>tial</a:t>
                      </a:r>
                      <a:r>
                        <a:rPr lang="en-GB" sz="1800" dirty="0">
                          <a:latin typeface="+mn-lt"/>
                        </a:rPr>
                        <a:t>)</a:t>
                      </a:r>
                    </a:p>
                    <a:p>
                      <a:pPr marL="285750" marR="0" lvl="0" indent="-285750" algn="l" defTabSz="520700" rtl="0" eaLnBrk="1" fontAlgn="base" latinLnBrk="0" hangingPunct="1">
                        <a:lnSpc>
                          <a:spcPct val="100000"/>
                        </a:lnSpc>
                        <a:spcBef>
                          <a:spcPct val="0"/>
                        </a:spcBef>
                        <a:spcAft>
                          <a:spcPct val="0"/>
                        </a:spcAft>
                        <a:buClrTx/>
                        <a:buSzTx/>
                        <a:buFontTx/>
                        <a:buChar char="-"/>
                        <a:tabLst/>
                      </a:pPr>
                      <a:endParaRPr kumimoji="0" lang="en-GB" altLang="en-US" sz="1800" b="0" i="0" u="none" strike="noStrike" cap="none" normalizeH="0" baseline="0" dirty="0">
                        <a:ln>
                          <a:noFill/>
                        </a:ln>
                        <a:solidFill>
                          <a:srgbClr val="000000"/>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0" i="0" u="none" strike="noStrike" cap="none" normalizeH="0" baseline="0" dirty="0">
                          <a:ln>
                            <a:noFill/>
                          </a:ln>
                          <a:solidFill>
                            <a:srgbClr val="000000"/>
                          </a:solidFill>
                          <a:effectLst/>
                          <a:latin typeface="+mn-lt"/>
                          <a:ea typeface="MS PGothic" panose="020B0600070205080204" pitchFamily="34" charset="-128"/>
                        </a:rPr>
                        <a:t>- Know how and when to use a hyphen</a:t>
                      </a:r>
                    </a:p>
                    <a:p>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92</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847705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6 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92720" y="1620986"/>
          <a:ext cx="8455413" cy="3380882"/>
        </p:xfrm>
        <a:graphic>
          <a:graphicData uri="http://schemas.openxmlformats.org/drawingml/2006/table">
            <a:tbl>
              <a:tblPr/>
              <a:tblGrid>
                <a:gridCol w="1295972">
                  <a:extLst>
                    <a:ext uri="{9D8B030D-6E8A-4147-A177-3AD203B41FA5}">
                      <a16:colId xmlns:a16="http://schemas.microsoft.com/office/drawing/2014/main" val="210943694"/>
                    </a:ext>
                  </a:extLst>
                </a:gridCol>
                <a:gridCol w="2241753">
                  <a:extLst>
                    <a:ext uri="{9D8B030D-6E8A-4147-A177-3AD203B41FA5}">
                      <a16:colId xmlns:a16="http://schemas.microsoft.com/office/drawing/2014/main" val="864309712"/>
                    </a:ext>
                  </a:extLst>
                </a:gridCol>
                <a:gridCol w="1547231">
                  <a:extLst>
                    <a:ext uri="{9D8B030D-6E8A-4147-A177-3AD203B41FA5}">
                      <a16:colId xmlns:a16="http://schemas.microsoft.com/office/drawing/2014/main" val="3913203569"/>
                    </a:ext>
                  </a:extLst>
                </a:gridCol>
                <a:gridCol w="1357803">
                  <a:extLst>
                    <a:ext uri="{9D8B030D-6E8A-4147-A177-3AD203B41FA5}">
                      <a16:colId xmlns:a16="http://schemas.microsoft.com/office/drawing/2014/main" val="2261204431"/>
                    </a:ext>
                  </a:extLst>
                </a:gridCol>
                <a:gridCol w="2012654">
                  <a:extLst>
                    <a:ext uri="{9D8B030D-6E8A-4147-A177-3AD203B41FA5}">
                      <a16:colId xmlns:a16="http://schemas.microsoft.com/office/drawing/2014/main" val="2212570527"/>
                    </a:ext>
                  </a:extLst>
                </a:gridCol>
              </a:tblGrid>
              <a:tr h="302945">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Autumn</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931202660"/>
                  </a:ext>
                </a:extLst>
              </a:tr>
              <a:tr h="351395">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Place Value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Addition, Subtraction, Multiplication and division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 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 B</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Converting Units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72654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Numbers to 1000,000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Numbers</a:t>
                      </a:r>
                      <a:r>
                        <a:rPr lang="en-GB" sz="900" kern="1200" baseline="0" dirty="0">
                          <a:solidFill>
                            <a:schemeClr val="tx1"/>
                          </a:solidFill>
                          <a:effectLst/>
                          <a:latin typeface="Calibri" panose="020F0502020204030204" pitchFamily="34" charset="0"/>
                          <a:ea typeface="MS PGothic" panose="020B0600070205080204" pitchFamily="34" charset="-128"/>
                          <a:cs typeface="+mn-cs"/>
                        </a:rPr>
                        <a:t> to 10,000,000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Read and write numbers to 10,000,000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Powers of 10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Number line to 10,000,000</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Compare and order any integers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Round any integers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Negative numbers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endParaRPr lang="en-GB" sz="9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Add and subtract integers</a:t>
                      </a:r>
                    </a:p>
                    <a:p>
                      <a:pPr marL="285750" indent="-285750">
                        <a:buFontTx/>
                        <a:buChar char="-"/>
                      </a:pPr>
                      <a:r>
                        <a:rPr lang="en-GB" sz="900" dirty="0"/>
                        <a:t>Common factors</a:t>
                      </a:r>
                    </a:p>
                    <a:p>
                      <a:pPr marL="285750" indent="-285750">
                        <a:buFontTx/>
                        <a:buChar char="-"/>
                      </a:pPr>
                      <a:r>
                        <a:rPr lang="en-GB" sz="900" dirty="0"/>
                        <a:t>Common multiples</a:t>
                      </a:r>
                    </a:p>
                    <a:p>
                      <a:pPr marL="285750" indent="-285750">
                        <a:buFontTx/>
                        <a:buChar char="-"/>
                      </a:pPr>
                      <a:r>
                        <a:rPr lang="en-GB" sz="900" dirty="0"/>
                        <a:t>Rules of Divisibility</a:t>
                      </a:r>
                    </a:p>
                    <a:p>
                      <a:pPr marL="285750" indent="-285750">
                        <a:buFontTx/>
                        <a:buChar char="-"/>
                      </a:pPr>
                      <a:r>
                        <a:rPr lang="en-GB" sz="900" dirty="0"/>
                        <a:t>Primes</a:t>
                      </a:r>
                      <a:r>
                        <a:rPr lang="en-GB" sz="900" baseline="0" dirty="0"/>
                        <a:t> to 100</a:t>
                      </a:r>
                    </a:p>
                    <a:p>
                      <a:pPr marL="285750" indent="-285750">
                        <a:buFontTx/>
                        <a:buChar char="-"/>
                      </a:pPr>
                      <a:r>
                        <a:rPr lang="en-GB" sz="900" baseline="0" dirty="0"/>
                        <a:t>Square and cube numbers</a:t>
                      </a:r>
                    </a:p>
                    <a:p>
                      <a:pPr marL="285750" indent="-285750">
                        <a:buFontTx/>
                        <a:buChar char="-"/>
                      </a:pPr>
                      <a:r>
                        <a:rPr lang="en-GB" sz="900" baseline="0" dirty="0"/>
                        <a:t>Multiply up to a 4 digit number by a 2 digit number</a:t>
                      </a:r>
                    </a:p>
                    <a:p>
                      <a:pPr marL="285750" indent="-285750">
                        <a:buFontTx/>
                        <a:buChar char="-"/>
                      </a:pPr>
                      <a:r>
                        <a:rPr lang="en-GB" sz="900" baseline="0" dirty="0"/>
                        <a:t>Solve problems with multiplication</a:t>
                      </a:r>
                    </a:p>
                    <a:p>
                      <a:pPr marL="285750" indent="-285750">
                        <a:buFontTx/>
                        <a:buChar char="-"/>
                      </a:pPr>
                      <a:r>
                        <a:rPr lang="en-GB" sz="900" baseline="0" dirty="0"/>
                        <a:t>Short division</a:t>
                      </a:r>
                    </a:p>
                    <a:p>
                      <a:pPr marL="285750" indent="-285750">
                        <a:buFontTx/>
                        <a:buChar char="-"/>
                      </a:pPr>
                      <a:r>
                        <a:rPr lang="en-GB" sz="900" baseline="0" dirty="0"/>
                        <a:t>Division using factors</a:t>
                      </a:r>
                    </a:p>
                    <a:p>
                      <a:pPr marL="285750" indent="-285750">
                        <a:buFontTx/>
                        <a:buChar char="-"/>
                      </a:pPr>
                      <a:r>
                        <a:rPr lang="en-GB" sz="900" baseline="0" dirty="0"/>
                        <a:t>Introduction to long division</a:t>
                      </a:r>
                    </a:p>
                    <a:p>
                      <a:pPr marL="285750" indent="-285750">
                        <a:buFontTx/>
                        <a:buChar char="-"/>
                      </a:pPr>
                      <a:r>
                        <a:rPr lang="en-GB" sz="900" baseline="0" dirty="0"/>
                        <a:t>Long division with remainders</a:t>
                      </a:r>
                    </a:p>
                    <a:p>
                      <a:pPr marL="285750" indent="-285750">
                        <a:buFontTx/>
                        <a:buChar char="-"/>
                      </a:pPr>
                      <a:r>
                        <a:rPr lang="en-GB" sz="900" baseline="0" dirty="0"/>
                        <a:t>Solve problems with division</a:t>
                      </a:r>
                    </a:p>
                    <a:p>
                      <a:pPr marL="285750" indent="-285750">
                        <a:buFontTx/>
                        <a:buChar char="-"/>
                      </a:pPr>
                      <a:r>
                        <a:rPr lang="en-GB" sz="900" baseline="0" dirty="0"/>
                        <a:t>Solve multi-step problems</a:t>
                      </a:r>
                    </a:p>
                    <a:p>
                      <a:pPr marL="285750" indent="-285750">
                        <a:buFontTx/>
                        <a:buChar char="-"/>
                      </a:pPr>
                      <a:r>
                        <a:rPr lang="en-GB" sz="900" baseline="0" dirty="0"/>
                        <a:t>Order of operations</a:t>
                      </a:r>
                    </a:p>
                    <a:p>
                      <a:pPr marL="285750" indent="-285750">
                        <a:buFontTx/>
                        <a:buChar char="-"/>
                      </a:pPr>
                      <a:r>
                        <a:rPr lang="en-GB" sz="900" baseline="0" dirty="0"/>
                        <a:t>Mental calculations and estimation</a:t>
                      </a:r>
                    </a:p>
                    <a:p>
                      <a:pPr marL="285750" indent="-285750">
                        <a:buFontTx/>
                        <a:buChar char="-"/>
                      </a:pPr>
                      <a:r>
                        <a:rPr lang="en-GB" sz="900" baseline="0" dirty="0"/>
                        <a:t>Reason from known facts</a:t>
                      </a:r>
                    </a:p>
                    <a:p>
                      <a:pPr marL="285750" indent="-285750">
                        <a:buFontTx/>
                        <a:buChar char="-"/>
                      </a:pP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Equivalent fractions and simplifying</a:t>
                      </a:r>
                    </a:p>
                    <a:p>
                      <a:pPr marL="285750" indent="-285750">
                        <a:buFontTx/>
                        <a:buChar char="-"/>
                      </a:pPr>
                      <a:r>
                        <a:rPr lang="en-GB" sz="900" dirty="0"/>
                        <a:t>Equivalent</a:t>
                      </a:r>
                      <a:r>
                        <a:rPr lang="en-GB" sz="900" baseline="0" dirty="0"/>
                        <a:t> fractions on a number line</a:t>
                      </a:r>
                    </a:p>
                    <a:p>
                      <a:pPr marL="285750" indent="-285750">
                        <a:buFontTx/>
                        <a:buChar char="-"/>
                      </a:pPr>
                      <a:r>
                        <a:rPr lang="en-GB" sz="900" baseline="0" dirty="0"/>
                        <a:t>Compare and order (denominator)</a:t>
                      </a:r>
                    </a:p>
                    <a:p>
                      <a:pPr marL="285750" indent="-285750">
                        <a:buFontTx/>
                        <a:buChar char="-"/>
                      </a:pPr>
                      <a:r>
                        <a:rPr lang="en-GB" sz="900" baseline="0" dirty="0"/>
                        <a:t>Compare and order (numerator)</a:t>
                      </a:r>
                    </a:p>
                    <a:p>
                      <a:pPr marL="285750" indent="-285750">
                        <a:buFontTx/>
                        <a:buChar char="-"/>
                      </a:pPr>
                      <a:r>
                        <a:rPr lang="en-GB" sz="900" baseline="0" dirty="0"/>
                        <a:t>Add and subtract simple fractions</a:t>
                      </a:r>
                    </a:p>
                    <a:p>
                      <a:pPr marL="285750" indent="-285750">
                        <a:buFontTx/>
                        <a:buChar char="-"/>
                      </a:pPr>
                      <a:r>
                        <a:rPr lang="en-GB" sz="900" baseline="0" dirty="0"/>
                        <a:t>Add and subtract any two fractions</a:t>
                      </a:r>
                    </a:p>
                    <a:p>
                      <a:pPr marL="285750" indent="-285750">
                        <a:buFontTx/>
                        <a:buChar char="-"/>
                      </a:pPr>
                      <a:r>
                        <a:rPr lang="en-GB" sz="900" baseline="0" dirty="0"/>
                        <a:t>Add mixed numbers</a:t>
                      </a:r>
                    </a:p>
                    <a:p>
                      <a:pPr marL="285750" indent="-285750">
                        <a:buFontTx/>
                        <a:buChar char="-"/>
                      </a:pPr>
                      <a:r>
                        <a:rPr lang="en-GB" sz="900" baseline="0" dirty="0"/>
                        <a:t>Subtract mixed numbers</a:t>
                      </a:r>
                    </a:p>
                    <a:p>
                      <a:pPr marL="285750" indent="-285750">
                        <a:buFontTx/>
                        <a:buChar char="-"/>
                      </a:pPr>
                      <a:r>
                        <a:rPr lang="en-GB" sz="900" baseline="0" dirty="0"/>
                        <a:t>Multi-step problems</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Multiply fractions by integers</a:t>
                      </a:r>
                    </a:p>
                    <a:p>
                      <a:pPr marL="285750" indent="-285750">
                        <a:buFontTx/>
                        <a:buChar char="-"/>
                      </a:pPr>
                      <a:r>
                        <a:rPr lang="en-GB" sz="900" dirty="0"/>
                        <a:t>Multiply</a:t>
                      </a:r>
                      <a:r>
                        <a:rPr lang="en-GB" sz="900" baseline="0" dirty="0"/>
                        <a:t> fractions by fractions</a:t>
                      </a:r>
                    </a:p>
                    <a:p>
                      <a:pPr marL="285750" indent="-285750">
                        <a:buFontTx/>
                        <a:buChar char="-"/>
                      </a:pPr>
                      <a:r>
                        <a:rPr lang="en-GB" sz="900" baseline="0" dirty="0"/>
                        <a:t>Divide a fraction by an integer</a:t>
                      </a:r>
                    </a:p>
                    <a:p>
                      <a:pPr marL="285750" indent="-285750">
                        <a:buFontTx/>
                        <a:buChar char="-"/>
                      </a:pPr>
                      <a:r>
                        <a:rPr lang="en-GB" sz="900" baseline="0" dirty="0"/>
                        <a:t>Divide any fraction by an integer</a:t>
                      </a:r>
                    </a:p>
                    <a:p>
                      <a:pPr marL="285750" indent="-285750">
                        <a:buFontTx/>
                        <a:buChar char="-"/>
                      </a:pPr>
                      <a:r>
                        <a:rPr lang="en-GB" sz="900" baseline="0" dirty="0"/>
                        <a:t>Mixed questions with fractions</a:t>
                      </a:r>
                    </a:p>
                    <a:p>
                      <a:pPr marL="285750" indent="-285750">
                        <a:buFontTx/>
                        <a:buChar char="-"/>
                      </a:pPr>
                      <a:r>
                        <a:rPr lang="en-GB" sz="900" baseline="0" dirty="0"/>
                        <a:t>Fraction of an amount</a:t>
                      </a:r>
                    </a:p>
                    <a:p>
                      <a:pPr marL="285750" indent="-285750">
                        <a:buFontTx/>
                        <a:buChar char="-"/>
                      </a:pPr>
                      <a:r>
                        <a:rPr lang="en-GB" sz="900" baseline="0" dirty="0"/>
                        <a:t>Fraction of an amount-find the whole</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Metric</a:t>
                      </a:r>
                      <a:r>
                        <a:rPr lang="en-GB" sz="900" baseline="0" dirty="0"/>
                        <a:t> measures</a:t>
                      </a:r>
                    </a:p>
                    <a:p>
                      <a:pPr marL="285750" indent="-285750">
                        <a:buFontTx/>
                        <a:buChar char="-"/>
                      </a:pPr>
                      <a:r>
                        <a:rPr lang="en-GB" sz="900" baseline="0" dirty="0"/>
                        <a:t>Convert metric measures</a:t>
                      </a:r>
                    </a:p>
                    <a:p>
                      <a:pPr marL="285750" indent="-285750">
                        <a:buFontTx/>
                        <a:buChar char="-"/>
                      </a:pPr>
                      <a:r>
                        <a:rPr lang="en-GB" sz="900" baseline="0" dirty="0"/>
                        <a:t>Calculate with metric measures</a:t>
                      </a:r>
                    </a:p>
                    <a:p>
                      <a:pPr marL="285750" indent="-285750">
                        <a:buFontTx/>
                        <a:buChar char="-"/>
                      </a:pPr>
                      <a:r>
                        <a:rPr lang="en-GB" sz="900" baseline="0" dirty="0"/>
                        <a:t>Miles and kilometres</a:t>
                      </a:r>
                    </a:p>
                    <a:p>
                      <a:pPr marL="285750" indent="-285750">
                        <a:buFontTx/>
                        <a:buChar char="-"/>
                      </a:pPr>
                      <a:r>
                        <a:rPr lang="en-GB" sz="900" baseline="0" dirty="0"/>
                        <a:t>Imperial measures</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93</a:t>
            </a:fld>
            <a:endParaRPr lang="en-GB" altLang="en-US" dirty="0"/>
          </a:p>
        </p:txBody>
      </p:sp>
      <p:pic>
        <p:nvPicPr>
          <p:cNvPr id="7" name="Picture 2" descr="Image preview">
            <a:extLst>
              <a:ext uri="{FF2B5EF4-FFF2-40B4-BE49-F238E27FC236}">
                <a16:creationId xmlns:a16="http://schemas.microsoft.com/office/drawing/2014/main" id="{BEAFDCBE-3C47-8E4F-9DC0-7C660C87695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ew Recognition Partner Announcement - White Rose Maths - Tempo Time Credits">
            <a:extLst>
              <a:ext uri="{FF2B5EF4-FFF2-40B4-BE49-F238E27FC236}">
                <a16:creationId xmlns:a16="http://schemas.microsoft.com/office/drawing/2014/main" id="{2DD54FD9-01BC-C34D-AEB0-18D059D5AE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5475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6 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192358" y="1739833"/>
          <a:ext cx="8622680" cy="3617505"/>
        </p:xfrm>
        <a:graphic>
          <a:graphicData uri="http://schemas.openxmlformats.org/drawingml/2006/table">
            <a:tbl>
              <a:tblPr/>
              <a:tblGrid>
                <a:gridCol w="953429">
                  <a:extLst>
                    <a:ext uri="{9D8B030D-6E8A-4147-A177-3AD203B41FA5}">
                      <a16:colId xmlns:a16="http://schemas.microsoft.com/office/drawing/2014/main" val="210943694"/>
                    </a:ext>
                  </a:extLst>
                </a:gridCol>
                <a:gridCol w="1145788">
                  <a:extLst>
                    <a:ext uri="{9D8B030D-6E8A-4147-A177-3AD203B41FA5}">
                      <a16:colId xmlns:a16="http://schemas.microsoft.com/office/drawing/2014/main" val="864309712"/>
                    </a:ext>
                  </a:extLst>
                </a:gridCol>
                <a:gridCol w="1229422">
                  <a:extLst>
                    <a:ext uri="{9D8B030D-6E8A-4147-A177-3AD203B41FA5}">
                      <a16:colId xmlns:a16="http://schemas.microsoft.com/office/drawing/2014/main" val="3913203569"/>
                    </a:ext>
                  </a:extLst>
                </a:gridCol>
                <a:gridCol w="2020129">
                  <a:extLst>
                    <a:ext uri="{9D8B030D-6E8A-4147-A177-3AD203B41FA5}">
                      <a16:colId xmlns:a16="http://schemas.microsoft.com/office/drawing/2014/main" val="2261204431"/>
                    </a:ext>
                  </a:extLst>
                </a:gridCol>
                <a:gridCol w="1636956">
                  <a:extLst>
                    <a:ext uri="{9D8B030D-6E8A-4147-A177-3AD203B41FA5}">
                      <a16:colId xmlns:a16="http://schemas.microsoft.com/office/drawing/2014/main" val="3002055949"/>
                    </a:ext>
                  </a:extLst>
                </a:gridCol>
                <a:gridCol w="1636956">
                  <a:extLst>
                    <a:ext uri="{9D8B030D-6E8A-4147-A177-3AD203B41FA5}">
                      <a16:colId xmlns:a16="http://schemas.microsoft.com/office/drawing/2014/main" val="1698530699"/>
                    </a:ext>
                  </a:extLst>
                </a:gridCol>
              </a:tblGrid>
              <a:tr h="302945">
                <a:tc gridSpan="6">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Spring</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931202660"/>
                  </a:ext>
                </a:extLst>
              </a:tr>
              <a:tr h="36188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8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Ratio</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Algebra</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Decimals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9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Fractions, decimals and percentages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Area, perimeter and volume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0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Statistics</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807900">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Add or multiply?</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dirty="0">
                          <a:solidFill>
                            <a:schemeClr val="tx1"/>
                          </a:solidFill>
                          <a:effectLst/>
                          <a:latin typeface="Calibri" panose="020F0502020204030204" pitchFamily="34" charset="0"/>
                          <a:ea typeface="MS PGothic" panose="020B0600070205080204" pitchFamily="34" charset="-128"/>
                          <a:cs typeface="+mn-cs"/>
                        </a:rPr>
                        <a:t>Use</a:t>
                      </a:r>
                      <a:r>
                        <a:rPr lang="en-GB" sz="900" kern="1200" baseline="0" dirty="0">
                          <a:solidFill>
                            <a:schemeClr val="tx1"/>
                          </a:solidFill>
                          <a:effectLst/>
                          <a:latin typeface="Calibri" panose="020F0502020204030204" pitchFamily="34" charset="0"/>
                          <a:ea typeface="MS PGothic" panose="020B0600070205080204" pitchFamily="34" charset="-128"/>
                          <a:cs typeface="+mn-cs"/>
                        </a:rPr>
                        <a:t> ratio language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Introduction to the ratio symbol</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Ratio and fractions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Scale drawing</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Use scale factors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Similar shapes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Ratio problems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Proportion problems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900" kern="1200" baseline="0" dirty="0">
                          <a:solidFill>
                            <a:schemeClr val="tx1"/>
                          </a:solidFill>
                          <a:effectLst/>
                          <a:latin typeface="Calibri" panose="020F0502020204030204" pitchFamily="34" charset="0"/>
                          <a:ea typeface="MS PGothic" panose="020B0600070205080204" pitchFamily="34" charset="-128"/>
                          <a:cs typeface="+mn-cs"/>
                        </a:rPr>
                        <a:t>Recipes</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1-step function machines</a:t>
                      </a:r>
                    </a:p>
                    <a:p>
                      <a:pPr marL="285750" indent="-285750">
                        <a:buFontTx/>
                        <a:buChar char="-"/>
                      </a:pPr>
                      <a:r>
                        <a:rPr lang="en-GB" sz="900" dirty="0"/>
                        <a:t>2-step function machines</a:t>
                      </a:r>
                    </a:p>
                    <a:p>
                      <a:pPr marL="285750" indent="-285750">
                        <a:buFontTx/>
                        <a:buChar char="-"/>
                      </a:pPr>
                      <a:r>
                        <a:rPr lang="en-GB" sz="900" dirty="0"/>
                        <a:t>Form expressions</a:t>
                      </a:r>
                    </a:p>
                    <a:p>
                      <a:pPr marL="285750" indent="-285750">
                        <a:buFontTx/>
                        <a:buChar char="-"/>
                      </a:pPr>
                      <a:r>
                        <a:rPr lang="en-GB" sz="900" dirty="0"/>
                        <a:t>Substitution</a:t>
                      </a:r>
                    </a:p>
                    <a:p>
                      <a:pPr marL="285750" indent="-285750">
                        <a:buFontTx/>
                        <a:buChar char="-"/>
                      </a:pPr>
                      <a:r>
                        <a:rPr lang="en-GB" sz="900" dirty="0"/>
                        <a:t>Formulae</a:t>
                      </a:r>
                    </a:p>
                    <a:p>
                      <a:pPr marL="285750" indent="-285750">
                        <a:buFontTx/>
                        <a:buChar char="-"/>
                      </a:pPr>
                      <a:r>
                        <a:rPr lang="en-GB" sz="900" dirty="0"/>
                        <a:t>Form</a:t>
                      </a:r>
                      <a:r>
                        <a:rPr lang="en-GB" sz="900" baseline="0" dirty="0"/>
                        <a:t> equations</a:t>
                      </a:r>
                    </a:p>
                    <a:p>
                      <a:pPr marL="285750" indent="-285750">
                        <a:buFontTx/>
                        <a:buChar char="-"/>
                      </a:pPr>
                      <a:r>
                        <a:rPr lang="en-GB" sz="900" baseline="0" dirty="0"/>
                        <a:t>Solve 1-step equations</a:t>
                      </a:r>
                    </a:p>
                    <a:p>
                      <a:pPr marL="285750" indent="-285750">
                        <a:buFontTx/>
                        <a:buChar char="-"/>
                      </a:pPr>
                      <a:r>
                        <a:rPr lang="en-GB" sz="900" baseline="0" dirty="0"/>
                        <a:t>Solve 2-step equations</a:t>
                      </a:r>
                    </a:p>
                    <a:p>
                      <a:pPr marL="285750" indent="-285750">
                        <a:buFontTx/>
                        <a:buChar char="-"/>
                      </a:pPr>
                      <a:r>
                        <a:rPr lang="en-GB" sz="900" baseline="0" dirty="0"/>
                        <a:t>Find pairs of values</a:t>
                      </a:r>
                    </a:p>
                    <a:p>
                      <a:pPr marL="285750" indent="-285750">
                        <a:buFontTx/>
                        <a:buChar char="-"/>
                      </a:pPr>
                      <a:r>
                        <a:rPr lang="en-GB" sz="900" baseline="0" dirty="0"/>
                        <a:t>Solve problems with two unknowns</a:t>
                      </a:r>
                    </a:p>
                    <a:p>
                      <a:pPr marL="285750" indent="-285750">
                        <a:buFontTx/>
                        <a:buChar char="-"/>
                      </a:pP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Place value</a:t>
                      </a:r>
                      <a:r>
                        <a:rPr lang="en-GB" sz="900" baseline="0" dirty="0"/>
                        <a:t> within 1</a:t>
                      </a:r>
                    </a:p>
                    <a:p>
                      <a:pPr marL="285750" indent="-285750">
                        <a:buFontTx/>
                        <a:buChar char="-"/>
                      </a:pPr>
                      <a:r>
                        <a:rPr lang="en-GB" sz="900" baseline="0" dirty="0"/>
                        <a:t>Place value-integers and decimals</a:t>
                      </a:r>
                    </a:p>
                    <a:p>
                      <a:pPr marL="285750" indent="-285750">
                        <a:buFontTx/>
                        <a:buChar char="-"/>
                      </a:pPr>
                      <a:r>
                        <a:rPr lang="en-GB" sz="900" baseline="0" dirty="0"/>
                        <a:t>Round decimals</a:t>
                      </a:r>
                    </a:p>
                    <a:p>
                      <a:pPr marL="285750" indent="-285750">
                        <a:buFontTx/>
                        <a:buChar char="-"/>
                      </a:pPr>
                      <a:r>
                        <a:rPr lang="en-GB" sz="900" baseline="0" dirty="0"/>
                        <a:t>Add and subtract decimals</a:t>
                      </a:r>
                    </a:p>
                    <a:p>
                      <a:pPr marL="285750" indent="-285750">
                        <a:buFontTx/>
                        <a:buChar char="-"/>
                      </a:pPr>
                      <a:r>
                        <a:rPr lang="en-GB" sz="900" baseline="0" dirty="0"/>
                        <a:t>Multiply by 10, 100 and 1,000</a:t>
                      </a:r>
                    </a:p>
                    <a:p>
                      <a:pPr marL="285750" indent="-285750">
                        <a:buFontTx/>
                        <a:buChar char="-"/>
                      </a:pPr>
                      <a:r>
                        <a:rPr lang="en-GB" sz="900" baseline="0" dirty="0"/>
                        <a:t>Divide by 10, 100 and 1,000</a:t>
                      </a:r>
                    </a:p>
                    <a:p>
                      <a:pPr marL="285750" indent="-285750">
                        <a:buFontTx/>
                        <a:buChar char="-"/>
                      </a:pPr>
                      <a:r>
                        <a:rPr lang="en-GB" sz="900" baseline="0" dirty="0"/>
                        <a:t>Multiply decimals by integers</a:t>
                      </a:r>
                    </a:p>
                    <a:p>
                      <a:pPr marL="285750" indent="-285750">
                        <a:buFontTx/>
                        <a:buChar char="-"/>
                      </a:pPr>
                      <a:r>
                        <a:rPr lang="en-GB" sz="900" baseline="0" dirty="0"/>
                        <a:t>Divide decimals by integers</a:t>
                      </a:r>
                    </a:p>
                    <a:p>
                      <a:pPr marL="285750" indent="-285750">
                        <a:buFontTx/>
                        <a:buChar char="-"/>
                      </a:pPr>
                      <a:r>
                        <a:rPr lang="en-GB" sz="900" baseline="0" dirty="0"/>
                        <a:t>Multiply and divide decimals in context</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Decimal and fraction equivalents</a:t>
                      </a:r>
                    </a:p>
                    <a:p>
                      <a:pPr marL="285750" indent="-285750">
                        <a:buFontTx/>
                        <a:buChar char="-"/>
                      </a:pPr>
                      <a:r>
                        <a:rPr lang="en-GB" sz="900" dirty="0"/>
                        <a:t>Fractions as</a:t>
                      </a:r>
                      <a:r>
                        <a:rPr lang="en-GB" sz="900" baseline="0" dirty="0"/>
                        <a:t> division</a:t>
                      </a:r>
                    </a:p>
                    <a:p>
                      <a:pPr marL="285750" indent="-285750">
                        <a:buFontTx/>
                        <a:buChar char="-"/>
                      </a:pPr>
                      <a:r>
                        <a:rPr lang="en-GB" sz="900" baseline="0" dirty="0"/>
                        <a:t>Understand percentages</a:t>
                      </a:r>
                    </a:p>
                    <a:p>
                      <a:pPr marL="285750" indent="-285750">
                        <a:buFontTx/>
                        <a:buChar char="-"/>
                      </a:pPr>
                      <a:r>
                        <a:rPr lang="en-GB" sz="900" baseline="0" dirty="0"/>
                        <a:t>Fractions to percentages</a:t>
                      </a:r>
                    </a:p>
                    <a:p>
                      <a:pPr marL="285750" indent="-285750">
                        <a:buFontTx/>
                        <a:buChar char="-"/>
                      </a:pPr>
                      <a:r>
                        <a:rPr lang="en-GB" sz="900" baseline="0" dirty="0"/>
                        <a:t>Equivalent fractions, decimals and percentages</a:t>
                      </a:r>
                    </a:p>
                    <a:p>
                      <a:pPr marL="285750" indent="-285750">
                        <a:buFontTx/>
                        <a:buChar char="-"/>
                      </a:pPr>
                      <a:r>
                        <a:rPr lang="en-GB" sz="900" baseline="0" dirty="0"/>
                        <a:t>Order fractions, decimals and percentages</a:t>
                      </a:r>
                    </a:p>
                    <a:p>
                      <a:pPr marL="285750" indent="-285750">
                        <a:buFontTx/>
                        <a:buChar char="-"/>
                      </a:pPr>
                      <a:r>
                        <a:rPr lang="en-GB" sz="900" baseline="0" dirty="0"/>
                        <a:t>Percentage of an amount-one step</a:t>
                      </a:r>
                    </a:p>
                    <a:p>
                      <a:pPr marL="285750" indent="-285750">
                        <a:buFontTx/>
                        <a:buChar char="-"/>
                      </a:pPr>
                      <a:r>
                        <a:rPr lang="en-GB" sz="900" baseline="0" dirty="0"/>
                        <a:t>Percentage of an amount-multi-step</a:t>
                      </a:r>
                    </a:p>
                    <a:p>
                      <a:pPr marL="285750" indent="-285750">
                        <a:buFontTx/>
                        <a:buChar char="-"/>
                      </a:pPr>
                      <a:r>
                        <a:rPr lang="en-GB" sz="900" baseline="0" dirty="0"/>
                        <a:t>Percentages-missing values</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Shapes-same area</a:t>
                      </a:r>
                    </a:p>
                    <a:p>
                      <a:pPr marL="285750" indent="-285750">
                        <a:buFontTx/>
                        <a:buChar char="-"/>
                      </a:pPr>
                      <a:r>
                        <a:rPr lang="en-GB" sz="900" dirty="0"/>
                        <a:t>Area and perimeter</a:t>
                      </a:r>
                    </a:p>
                    <a:p>
                      <a:pPr marL="285750" indent="-285750">
                        <a:buFontTx/>
                        <a:buChar char="-"/>
                      </a:pPr>
                      <a:r>
                        <a:rPr lang="en-GB" sz="900" dirty="0"/>
                        <a:t>Area of a triangle-counting squares</a:t>
                      </a:r>
                    </a:p>
                    <a:p>
                      <a:pPr marL="285750" indent="-285750">
                        <a:buFontTx/>
                        <a:buChar char="-"/>
                      </a:pPr>
                      <a:r>
                        <a:rPr lang="en-GB" sz="900" dirty="0"/>
                        <a:t>Area of a right-angled triangle</a:t>
                      </a:r>
                    </a:p>
                    <a:p>
                      <a:pPr marL="285750" indent="-285750">
                        <a:buFontTx/>
                        <a:buChar char="-"/>
                      </a:pPr>
                      <a:r>
                        <a:rPr lang="en-GB" sz="900" dirty="0"/>
                        <a:t>Area of any triangle</a:t>
                      </a:r>
                    </a:p>
                    <a:p>
                      <a:pPr marL="285750" indent="-285750">
                        <a:buFontTx/>
                        <a:buChar char="-"/>
                      </a:pPr>
                      <a:r>
                        <a:rPr lang="en-GB" sz="900" dirty="0"/>
                        <a:t>Area of a parallelogram</a:t>
                      </a:r>
                    </a:p>
                    <a:p>
                      <a:pPr marL="285750" indent="-285750">
                        <a:buFontTx/>
                        <a:buChar char="-"/>
                      </a:pPr>
                      <a:r>
                        <a:rPr lang="en-GB" sz="900" dirty="0"/>
                        <a:t>Volume-counting</a:t>
                      </a:r>
                      <a:r>
                        <a:rPr lang="en-GB" sz="900" baseline="0" dirty="0"/>
                        <a:t> cubes</a:t>
                      </a:r>
                    </a:p>
                    <a:p>
                      <a:pPr marL="285750" indent="-285750">
                        <a:buFontTx/>
                        <a:buChar char="-"/>
                      </a:pPr>
                      <a:r>
                        <a:rPr lang="en-GB" sz="900" baseline="0" dirty="0"/>
                        <a:t>Volume of a cuboid</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900" dirty="0"/>
                        <a:t>Line graphs</a:t>
                      </a:r>
                    </a:p>
                    <a:p>
                      <a:pPr marL="285750" indent="-285750">
                        <a:buFontTx/>
                        <a:buChar char="-"/>
                      </a:pPr>
                      <a:r>
                        <a:rPr lang="en-GB" sz="900" dirty="0"/>
                        <a:t>Dual bar charts</a:t>
                      </a:r>
                    </a:p>
                    <a:p>
                      <a:pPr marL="285750" indent="-285750">
                        <a:buFontTx/>
                        <a:buChar char="-"/>
                      </a:pPr>
                      <a:r>
                        <a:rPr lang="en-GB" sz="900" dirty="0"/>
                        <a:t>Read</a:t>
                      </a:r>
                      <a:r>
                        <a:rPr lang="en-GB" sz="900" baseline="0" dirty="0"/>
                        <a:t> and interpret pie charts</a:t>
                      </a:r>
                    </a:p>
                    <a:p>
                      <a:pPr marL="285750" indent="-285750">
                        <a:buFontTx/>
                        <a:buChar char="-"/>
                      </a:pPr>
                      <a:r>
                        <a:rPr lang="en-GB" sz="900" baseline="0" dirty="0"/>
                        <a:t>Pie charts with percentages</a:t>
                      </a:r>
                    </a:p>
                    <a:p>
                      <a:pPr marL="285750" indent="-285750">
                        <a:buFontTx/>
                        <a:buChar char="-"/>
                      </a:pPr>
                      <a:r>
                        <a:rPr lang="en-GB" sz="900" baseline="0" dirty="0"/>
                        <a:t>Draw pie charts</a:t>
                      </a:r>
                    </a:p>
                    <a:p>
                      <a:pPr marL="285750" indent="-285750">
                        <a:buFontTx/>
                        <a:buChar char="-"/>
                      </a:pPr>
                      <a:r>
                        <a:rPr lang="en-GB" sz="900" baseline="0" dirty="0"/>
                        <a:t>The mean</a:t>
                      </a:r>
                      <a:endParaRPr lang="en-GB" sz="9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94</a:t>
            </a:fld>
            <a:endParaRPr lang="en-GB" altLang="en-US" dirty="0"/>
          </a:p>
        </p:txBody>
      </p:sp>
      <p:pic>
        <p:nvPicPr>
          <p:cNvPr id="7" name="Picture 2" descr="Image preview">
            <a:extLst>
              <a:ext uri="{FF2B5EF4-FFF2-40B4-BE49-F238E27FC236}">
                <a16:creationId xmlns:a16="http://schemas.microsoft.com/office/drawing/2014/main" id="{E063972D-B600-F545-8DA6-23BB8D3D691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New Recognition Partner Announcement - White Rose Maths - Tempo Time Credits">
            <a:extLst>
              <a:ext uri="{FF2B5EF4-FFF2-40B4-BE49-F238E27FC236}">
                <a16:creationId xmlns:a16="http://schemas.microsoft.com/office/drawing/2014/main" id="{21152E40-0000-8B45-AD19-8AC451B098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96924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1337547" y="1002778"/>
            <a:ext cx="6469927" cy="468540"/>
          </a:xfrm>
          <a:solidFill>
            <a:schemeClr val="accent4">
              <a:lumMod val="60000"/>
              <a:lumOff val="40000"/>
            </a:schemeClr>
          </a:solidFill>
        </p:spPr>
        <p:txBody>
          <a:bodyPr>
            <a:normAutofit/>
          </a:bodyPr>
          <a:lstStyle/>
          <a:p>
            <a:pPr>
              <a:defRPr/>
            </a:pPr>
            <a:r>
              <a:rPr lang="en-GB" sz="2264" b="1" dirty="0">
                <a:latin typeface="Century Gothic" panose="020B0502020202020204" pitchFamily="34" charset="0"/>
              </a:rPr>
              <a:t>Year 6 Maths Substantive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267629" y="1620987"/>
          <a:ext cx="8405232" cy="3315843"/>
        </p:xfrm>
        <a:graphic>
          <a:graphicData uri="http://schemas.openxmlformats.org/drawingml/2006/table">
            <a:tbl>
              <a:tblPr/>
              <a:tblGrid>
                <a:gridCol w="3905965">
                  <a:extLst>
                    <a:ext uri="{9D8B030D-6E8A-4147-A177-3AD203B41FA5}">
                      <a16:colId xmlns:a16="http://schemas.microsoft.com/office/drawing/2014/main" val="210943694"/>
                    </a:ext>
                  </a:extLst>
                </a:gridCol>
                <a:gridCol w="4499267">
                  <a:extLst>
                    <a:ext uri="{9D8B030D-6E8A-4147-A177-3AD203B41FA5}">
                      <a16:colId xmlns:a16="http://schemas.microsoft.com/office/drawing/2014/main" val="864309712"/>
                    </a:ext>
                  </a:extLst>
                </a:gridCol>
              </a:tblGrid>
              <a:tr h="356961">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Summer</a:t>
                      </a:r>
                    </a:p>
                  </a:txBody>
                  <a:tcPr marL="64700" marR="64700" marT="32350" marB="32350"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hMerge="1">
                  <a:txBody>
                    <a:bodyPr/>
                    <a:lstStyle/>
                    <a:p>
                      <a:endParaRPr lang="en-GB"/>
                    </a:p>
                  </a:txBody>
                  <a:tcPr/>
                </a:tc>
                <a:extLst>
                  <a:ext uri="{0D108BD9-81ED-4DB2-BD59-A6C34878D82A}">
                    <a16:rowId xmlns:a16="http://schemas.microsoft.com/office/drawing/2014/main" val="3931202660"/>
                  </a:ext>
                </a:extLst>
              </a:tr>
              <a:tr h="22472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9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Shape</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1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Position and Direction</a:t>
                      </a: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a16="http://schemas.microsoft.com/office/drawing/2014/main" val="2170195882"/>
                  </a:ext>
                </a:extLst>
              </a:tr>
              <a:tr h="272654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Measure and classify angles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Calculate angles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dirty="0">
                          <a:solidFill>
                            <a:schemeClr val="tx1"/>
                          </a:solidFill>
                          <a:effectLst/>
                          <a:latin typeface="Calibri" panose="020F0502020204030204" pitchFamily="34" charset="0"/>
                          <a:ea typeface="MS PGothic" panose="020B0600070205080204" pitchFamily="34" charset="-128"/>
                          <a:cs typeface="+mn-cs"/>
                        </a:rPr>
                        <a:t>Vertically</a:t>
                      </a:r>
                      <a:r>
                        <a:rPr lang="en-GB" sz="1200" kern="1200" baseline="0" dirty="0">
                          <a:solidFill>
                            <a:schemeClr val="tx1"/>
                          </a:solidFill>
                          <a:effectLst/>
                          <a:latin typeface="Calibri" panose="020F0502020204030204" pitchFamily="34" charset="0"/>
                          <a:ea typeface="MS PGothic" panose="020B0600070205080204" pitchFamily="34" charset="-128"/>
                          <a:cs typeface="+mn-cs"/>
                        </a:rPr>
                        <a:t> opposite angles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Angles in a triangle</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Angles in a triangle-special cases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Angles in a triangle-missing angles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Angles in quadrilaterals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Angles in polygons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Circles</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Draw shapes accurately</a:t>
                      </a:r>
                    </a:p>
                    <a:p>
                      <a:pPr marL="285750" marR="0" lvl="0" indent="-285750" algn="l" defTabSz="520700" rtl="0" eaLnBrk="1" fontAlgn="base" latinLnBrk="0" hangingPunct="1">
                        <a:lnSpc>
                          <a:spcPct val="100000"/>
                        </a:lnSpc>
                        <a:spcBef>
                          <a:spcPct val="0"/>
                        </a:spcBef>
                        <a:spcAft>
                          <a:spcPct val="0"/>
                        </a:spcAft>
                        <a:buClrTx/>
                        <a:buSzTx/>
                        <a:buFontTx/>
                        <a:buChar char="-"/>
                        <a:tabLst/>
                        <a:defRPr/>
                      </a:pPr>
                      <a:r>
                        <a:rPr lang="en-GB" sz="1200" kern="1200" baseline="0" dirty="0">
                          <a:solidFill>
                            <a:schemeClr val="tx1"/>
                          </a:solidFill>
                          <a:effectLst/>
                          <a:latin typeface="Calibri" panose="020F0502020204030204" pitchFamily="34" charset="0"/>
                          <a:ea typeface="MS PGothic" panose="020B0600070205080204" pitchFamily="34" charset="-128"/>
                          <a:cs typeface="+mn-cs"/>
                        </a:rPr>
                        <a:t>Nets of 3-D shapes</a:t>
                      </a:r>
                      <a:endParaRPr lang="en-GB" sz="1200" kern="1200" dirty="0">
                        <a:solidFill>
                          <a:schemeClr val="tx1"/>
                        </a:solidFill>
                        <a:effectLst/>
                        <a:latin typeface="Calibri" panose="020F0502020204030204" pitchFamily="34" charset="0"/>
                        <a:ea typeface="MS PGothic" panose="020B0600070205080204" pitchFamily="34" charset="-128"/>
                        <a:cs typeface="+mn-cs"/>
                      </a:endParaRPr>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Tx/>
                        <a:buChar char="-"/>
                      </a:pPr>
                      <a:r>
                        <a:rPr lang="en-GB" sz="1200" dirty="0"/>
                        <a:t>The first quadrant</a:t>
                      </a:r>
                    </a:p>
                    <a:p>
                      <a:pPr marL="285750" indent="-285750">
                        <a:buFontTx/>
                        <a:buChar char="-"/>
                      </a:pPr>
                      <a:r>
                        <a:rPr lang="en-GB" sz="1200" dirty="0"/>
                        <a:t>Read and plot points</a:t>
                      </a:r>
                      <a:r>
                        <a:rPr lang="en-GB" sz="1200" baseline="0" dirty="0"/>
                        <a:t> in four quadrants</a:t>
                      </a:r>
                    </a:p>
                    <a:p>
                      <a:pPr marL="285750" indent="-285750">
                        <a:buFontTx/>
                        <a:buChar char="-"/>
                      </a:pPr>
                      <a:r>
                        <a:rPr lang="en-GB" sz="1200" baseline="0" dirty="0"/>
                        <a:t>Solve problems with coordinates</a:t>
                      </a:r>
                    </a:p>
                    <a:p>
                      <a:pPr marL="285750" indent="-285750">
                        <a:buFontTx/>
                        <a:buChar char="-"/>
                      </a:pPr>
                      <a:r>
                        <a:rPr lang="en-GB" sz="1200" baseline="0" dirty="0"/>
                        <a:t>Translations</a:t>
                      </a:r>
                    </a:p>
                    <a:p>
                      <a:pPr marL="285750" indent="-285750">
                        <a:buFontTx/>
                        <a:buChar char="-"/>
                      </a:pPr>
                      <a:r>
                        <a:rPr lang="en-GB" sz="1200" baseline="0" dirty="0"/>
                        <a:t>Reflections</a:t>
                      </a:r>
                      <a:endParaRPr lang="en-GB" sz="1200" dirty="0"/>
                    </a:p>
                  </a:txBody>
                  <a:tcPr marL="64700" marR="64700" marT="32350" marB="32350"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95</a:t>
            </a:fld>
            <a:endParaRPr lang="en-GB" altLang="en-US" dirty="0"/>
          </a:p>
        </p:txBody>
      </p:sp>
      <p:pic>
        <p:nvPicPr>
          <p:cNvPr id="7" name="Picture 2" descr="Image preview">
            <a:extLst>
              <a:ext uri="{FF2B5EF4-FFF2-40B4-BE49-F238E27FC236}">
                <a16:creationId xmlns:a16="http://schemas.microsoft.com/office/drawing/2014/main" id="{A49DECD7-63FA-0849-8BA5-92924E7B28B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950" y="5379244"/>
            <a:ext cx="386700" cy="5191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New Recognition Partner Announcement - White Rose Maths - Tempo Time Credits">
            <a:extLst>
              <a:ext uri="{FF2B5EF4-FFF2-40B4-BE49-F238E27FC236}">
                <a16:creationId xmlns:a16="http://schemas.microsoft.com/office/drawing/2014/main" id="{BB58040D-E45A-3A47-B98D-5896086F6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5396086"/>
            <a:ext cx="519114" cy="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948329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E5E46A9-B0DC-2F9F-B043-1337CB3036F7}"/>
              </a:ext>
            </a:extLst>
          </p:cNvPr>
          <p:cNvGraphicFramePr>
            <a:graphicFrameLocks noGrp="1"/>
          </p:cNvGraphicFramePr>
          <p:nvPr>
            <p:ph idx="1"/>
            <p:extLst/>
          </p:nvPr>
        </p:nvGraphicFramePr>
        <p:xfrm>
          <a:off x="159133" y="1127721"/>
          <a:ext cx="8825734" cy="4836762"/>
        </p:xfrm>
        <a:graphic>
          <a:graphicData uri="http://schemas.openxmlformats.org/drawingml/2006/table">
            <a:tbl>
              <a:tblPr/>
              <a:tblGrid>
                <a:gridCol w="2985693">
                  <a:extLst>
                    <a:ext uri="{9D8B030D-6E8A-4147-A177-3AD203B41FA5}">
                      <a16:colId xmlns:a16="http://schemas.microsoft.com/office/drawing/2014/main" val="488170885"/>
                    </a:ext>
                  </a:extLst>
                </a:gridCol>
                <a:gridCol w="5840041">
                  <a:extLst>
                    <a:ext uri="{9D8B030D-6E8A-4147-A177-3AD203B41FA5}">
                      <a16:colId xmlns:a16="http://schemas.microsoft.com/office/drawing/2014/main" val="3928805418"/>
                    </a:ext>
                  </a:extLst>
                </a:gridCol>
              </a:tblGrid>
              <a:tr h="242903">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Science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4032983145"/>
                  </a:ext>
                </a:extLst>
              </a:tr>
              <a:tr h="208315">
                <a:tc gridSpan="2">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Working Scientifically Progression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28587128"/>
                  </a:ext>
                </a:extLst>
              </a:tr>
              <a:tr h="425762">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Asking and Answering Questions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Pose/select the most appropriate line of enquiry to investigate scientific questions.</a:t>
                      </a:r>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455328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Make predictions and give a reason using scientific vocabulary. Base predictions on findings from previous investigations.</a:t>
                      </a:r>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8608290"/>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Making Observations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Make their own decisions about which observations to make, using test results and observations to make predictions or set up further comparative or fair tests</a:t>
                      </a:r>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0526467"/>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Equipment and Measurements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effectLst/>
                          <a:latin typeface="Calibri" panose="020F0502020204030204" pitchFamily="34" charset="0"/>
                          <a:ea typeface="Calibri" panose="020F0502020204030204" pitchFamily="34" charset="0"/>
                          <a:cs typeface="Times New Roman" panose="02020603050405020304" pitchFamily="18" charset="0"/>
                        </a:rPr>
                        <a:t>Choose the most appropriate equipment in order to take measurements, explaining how to use it accurately. Decide how long to take measurements for, checking Science Working Scientifically Skills Progression results with additional readings.</a:t>
                      </a:r>
                    </a:p>
                    <a:p>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2452499"/>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Identifying and Classifying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spcAft>
                          <a:spcPts val="0"/>
                        </a:spcAft>
                      </a:pPr>
                      <a:r>
                        <a:rPr lang="en-GB" sz="1050" kern="1200" dirty="0">
                          <a:solidFill>
                            <a:schemeClr val="tx1"/>
                          </a:solidFill>
                          <a:effectLst/>
                          <a:latin typeface="+mn-lt"/>
                          <a:ea typeface="+mn-ea"/>
                          <a:cs typeface="+mn-cs"/>
                        </a:rPr>
                        <a:t>Identify and explain patterns seen in the natural environment.</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56479341"/>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Engaging in Practical Enquiry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Select and plan the most suitable line of enquiry, explaining which variables need to be controlled and why, in a variety of comparative and fair tests</a:t>
                      </a:r>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62176923"/>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Recording and Reporting Findings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Choose the most effective approach to record and report results, linking to mathematical knowledge.</a:t>
                      </a:r>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68153316"/>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Drawing Conclusions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Identify validity of conclusion and required improvement to methodology. Discuss how scientific ideas develop over time.</a:t>
                      </a:r>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38906374"/>
                  </a:ext>
                </a:extLst>
              </a:tr>
              <a:tr h="425762">
                <a:tc>
                  <a:txBody>
                    <a:bodyPr/>
                    <a:lstStyle/>
                    <a:p>
                      <a:pPr marL="0" marR="0" lvl="0" indent="0" algn="l" defTabSz="520700" rtl="0" eaLnBrk="1" fontAlgn="base" latinLnBrk="0" hangingPunct="1">
                        <a:lnSpc>
                          <a:spcPct val="115000"/>
                        </a:lnSpc>
                        <a:spcBef>
                          <a:spcPct val="0"/>
                        </a:spcBef>
                        <a:spcAft>
                          <a:spcPct val="0"/>
                        </a:spcAft>
                        <a:buClrTx/>
                        <a:buSzTx/>
                        <a:buFont typeface="Arial" panose="020B0604020202020204" pitchFamily="34" charset="0"/>
                        <a:buNone/>
                        <a:tabLst/>
                      </a:pPr>
                      <a:r>
                        <a:rPr kumimoji="0" lang="en-GB"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Analysing Data: Evaluating and raising further questions and predictions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50" kern="1200" dirty="0">
                          <a:solidFill>
                            <a:schemeClr val="tx1"/>
                          </a:solidFill>
                          <a:effectLst/>
                          <a:latin typeface="+mn-lt"/>
                          <a:ea typeface="+mn-ea"/>
                          <a:cs typeface="+mn-cs"/>
                        </a:rPr>
                        <a:t>Identify and explain causal relationships in data and identify evidence that supports or refutes their findings, selecting fact from opinion.</a:t>
                      </a:r>
                      <a:endParaRPr lang="en-GB" sz="105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80196380"/>
                  </a:ext>
                </a:extLst>
              </a:tr>
            </a:tbl>
          </a:graphicData>
        </a:graphic>
      </p:graphicFrame>
      <p:sp>
        <p:nvSpPr>
          <p:cNvPr id="8" name="Title 1">
            <a:extLst>
              <a:ext uri="{FF2B5EF4-FFF2-40B4-BE49-F238E27FC236}">
                <a16:creationId xmlns:a16="http://schemas.microsoft.com/office/drawing/2014/main" id="{ABD6D7A3-83D5-9B23-B327-AF1512B473B7}"/>
              </a:ext>
            </a:extLst>
          </p:cNvPr>
          <p:cNvSpPr>
            <a:spLocks noGrp="1"/>
          </p:cNvSpPr>
          <p:nvPr>
            <p:ph type="title"/>
          </p:nvPr>
        </p:nvSpPr>
        <p:spPr>
          <a:xfrm>
            <a:off x="258715" y="171450"/>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3" y="976295"/>
          <a:ext cx="8826372" cy="4705177"/>
        </p:xfrm>
        <a:graphic>
          <a:graphicData uri="http://schemas.openxmlformats.org/drawingml/2006/table">
            <a:tbl>
              <a:tblPr/>
              <a:tblGrid>
                <a:gridCol w="2034579">
                  <a:extLst>
                    <a:ext uri="{9D8B030D-6E8A-4147-A177-3AD203B41FA5}">
                      <a16:colId xmlns:a16="http://schemas.microsoft.com/office/drawing/2014/main" val="1003302530"/>
                    </a:ext>
                  </a:extLst>
                </a:gridCol>
                <a:gridCol w="2117441">
                  <a:extLst>
                    <a:ext uri="{9D8B030D-6E8A-4147-A177-3AD203B41FA5}">
                      <a16:colId xmlns:a16="http://schemas.microsoft.com/office/drawing/2014/main" val="478540876"/>
                    </a:ext>
                  </a:extLst>
                </a:gridCol>
                <a:gridCol w="2263931">
                  <a:extLst>
                    <a:ext uri="{9D8B030D-6E8A-4147-A177-3AD203B41FA5}">
                      <a16:colId xmlns:a16="http://schemas.microsoft.com/office/drawing/2014/main" val="1426055967"/>
                    </a:ext>
                  </a:extLst>
                </a:gridCol>
                <a:gridCol w="2410421">
                  <a:extLst>
                    <a:ext uri="{9D8B030D-6E8A-4147-A177-3AD203B41FA5}">
                      <a16:colId xmlns:a16="http://schemas.microsoft.com/office/drawing/2014/main" val="779650668"/>
                    </a:ext>
                  </a:extLst>
                </a:gridCol>
              </a:tblGrid>
              <a:tr h="39582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Computing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4533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Computer Science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Information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Digital Literacy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E-Safety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extLst>
                  <a:ext uri="{0D108BD9-81ED-4DB2-BD59-A6C34878D82A}">
                    <a16:rowId xmlns:a16="http://schemas.microsoft.com/office/drawing/2014/main" val="3496808766"/>
                  </a:ext>
                </a:extLst>
              </a:tr>
              <a:tr h="3855976">
                <a:tc>
                  <a:txBody>
                    <a:bodyPr/>
                    <a:lstStyle/>
                    <a:p>
                      <a:r>
                        <a:rPr lang="en-GB" sz="1200" kern="1200" dirty="0">
                          <a:solidFill>
                            <a:schemeClr val="tx1"/>
                          </a:solidFill>
                          <a:effectLst/>
                          <a:latin typeface="+mn-lt"/>
                          <a:ea typeface="+mn-ea"/>
                          <a:cs typeface="+mn-cs"/>
                        </a:rPr>
                        <a:t>Turn a more complex programming task into an algorithm by identifying the important aspects of the task (abstraction) and then decomposing them in a logical way using their knowledge of possible coding structures and applying skills from previous programs.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Coding displays an improving understanding of variables in coding, outputs such as sound and movement, inputs from the user of the program such as button clicks and the value of functions.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dirty="0">
                          <a:latin typeface="+mn-lt"/>
                        </a:rPr>
                        <a:t>Quizzing</a:t>
                      </a:r>
                      <a:endParaRPr lang="en-GB" sz="1200" dirty="0">
                        <a:latin typeface="+mn-lt"/>
                      </a:endParaRPr>
                    </a:p>
                    <a:p>
                      <a:r>
                        <a:rPr lang="en-GB" sz="1200" dirty="0">
                          <a:latin typeface="+mn-lt"/>
                        </a:rPr>
                        <a:t>Know that a multiple choice question can be used to find information</a:t>
                      </a:r>
                    </a:p>
                    <a:p>
                      <a:endParaRPr lang="en-GB" sz="1200" dirty="0">
                        <a:latin typeface="+mn-lt"/>
                      </a:endParaRPr>
                    </a:p>
                    <a:p>
                      <a:r>
                        <a:rPr lang="en-GB" sz="1200" dirty="0">
                          <a:latin typeface="+mn-lt"/>
                        </a:rPr>
                        <a:t>Understand how a quiz can be used</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lgn="l"/>
                      <a:r>
                        <a:rPr lang="en-GB" sz="1200" b="1" dirty="0">
                          <a:latin typeface="+mn-lt"/>
                        </a:rPr>
                        <a:t>Word</a:t>
                      </a:r>
                    </a:p>
                    <a:p>
                      <a:pPr algn="l"/>
                      <a:r>
                        <a:rPr lang="en-GB" sz="1200" dirty="0">
                          <a:latin typeface="+mn-lt"/>
                        </a:rPr>
                        <a:t>Can insert graphs created in excel</a:t>
                      </a:r>
                    </a:p>
                    <a:p>
                      <a:pPr algn="l"/>
                      <a:endParaRPr lang="en-GB" sz="1200" dirty="0">
                        <a:latin typeface="+mn-lt"/>
                      </a:endParaRPr>
                    </a:p>
                    <a:p>
                      <a:pPr algn="l"/>
                      <a:endParaRPr lang="en-GB" sz="1200" dirty="0">
                        <a:latin typeface="+mn-lt"/>
                      </a:endParaRPr>
                    </a:p>
                    <a:p>
                      <a:pPr algn="l"/>
                      <a:r>
                        <a:rPr lang="en-GB" sz="1200" b="1" dirty="0">
                          <a:latin typeface="+mn-lt"/>
                        </a:rPr>
                        <a:t>PowerPoint</a:t>
                      </a:r>
                    </a:p>
                    <a:p>
                      <a:pPr algn="l"/>
                      <a:r>
                        <a:rPr lang="en-GB" sz="1200" b="0" dirty="0">
                          <a:latin typeface="+mn-lt"/>
                        </a:rPr>
                        <a:t>Can effectively edit a presentation</a:t>
                      </a:r>
                    </a:p>
                    <a:p>
                      <a:pPr algn="l"/>
                      <a:r>
                        <a:rPr lang="en-GB" sz="1200" b="0" dirty="0">
                          <a:latin typeface="+mn-lt"/>
                        </a:rPr>
                        <a:t>Know how icons can be used</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dirty="0">
                          <a:latin typeface="+mn-lt"/>
                        </a:rPr>
                        <a:t>Have an understanding of what information is available on the internet</a:t>
                      </a:r>
                    </a:p>
                    <a:p>
                      <a:endParaRPr lang="en-GB" sz="1200" dirty="0">
                        <a:latin typeface="+mn-lt"/>
                      </a:endParaRPr>
                    </a:p>
                    <a:p>
                      <a:r>
                        <a:rPr lang="en-GB" sz="1200" dirty="0">
                          <a:latin typeface="+mn-lt"/>
                        </a:rPr>
                        <a:t>Know the internet keeps a digital footprint</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27605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4" y="976295"/>
          <a:ext cx="8726831" cy="4946801"/>
        </p:xfrm>
        <a:graphic>
          <a:graphicData uri="http://schemas.openxmlformats.org/drawingml/2006/table">
            <a:tbl>
              <a:tblPr/>
              <a:tblGrid>
                <a:gridCol w="1755010">
                  <a:extLst>
                    <a:ext uri="{9D8B030D-6E8A-4147-A177-3AD203B41FA5}">
                      <a16:colId xmlns:a16="http://schemas.microsoft.com/office/drawing/2014/main" val="1003302530"/>
                    </a:ext>
                  </a:extLst>
                </a:gridCol>
                <a:gridCol w="1560576">
                  <a:extLst>
                    <a:ext uri="{9D8B030D-6E8A-4147-A177-3AD203B41FA5}">
                      <a16:colId xmlns:a16="http://schemas.microsoft.com/office/drawing/2014/main" val="478540876"/>
                    </a:ext>
                  </a:extLst>
                </a:gridCol>
                <a:gridCol w="2011680">
                  <a:extLst>
                    <a:ext uri="{9D8B030D-6E8A-4147-A177-3AD203B41FA5}">
                      <a16:colId xmlns:a16="http://schemas.microsoft.com/office/drawing/2014/main" val="1426055967"/>
                    </a:ext>
                  </a:extLst>
                </a:gridCol>
                <a:gridCol w="1682496">
                  <a:extLst>
                    <a:ext uri="{9D8B030D-6E8A-4147-A177-3AD203B41FA5}">
                      <a16:colId xmlns:a16="http://schemas.microsoft.com/office/drawing/2014/main" val="779650668"/>
                    </a:ext>
                  </a:extLst>
                </a:gridCol>
                <a:gridCol w="1717069">
                  <a:extLst>
                    <a:ext uri="{9D8B030D-6E8A-4147-A177-3AD203B41FA5}">
                      <a16:colId xmlns:a16="http://schemas.microsoft.com/office/drawing/2014/main" val="42508591"/>
                    </a:ext>
                  </a:extLst>
                </a:gridCol>
              </a:tblGrid>
              <a:tr h="218521">
                <a:tc gridSpan="5">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mn-lt"/>
                          <a:ea typeface="MS PGothic" panose="020B0600070205080204" pitchFamily="34" charset="-128"/>
                        </a:rPr>
                        <a:t>Physical Education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C00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1600" b="1" i="0" u="none" strike="noStrike" cap="none" normalizeH="0" baseline="0" dirty="0">
                        <a:ln>
                          <a:noFill/>
                        </a:ln>
                        <a:solidFill>
                          <a:schemeClr val="tx1"/>
                        </a:solidFill>
                        <a:effectLst/>
                        <a:latin typeface="+mn-lt"/>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200" b="1" i="0" u="none" strike="noStrike" cap="none" normalizeH="0" baseline="0" dirty="0">
                          <a:ln>
                            <a:noFill/>
                          </a:ln>
                          <a:solidFill>
                            <a:srgbClr val="000000"/>
                          </a:solidFill>
                          <a:effectLst/>
                          <a:latin typeface="+mn-lt"/>
                          <a:ea typeface="MS PGothic" panose="020B0600070205080204" pitchFamily="34" charset="-128"/>
                        </a:rPr>
                        <a:t>Games and 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Dance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Gymnastics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Athletics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tc>
                  <a:txBody>
                    <a:bodyPr/>
                    <a:lstStyle/>
                    <a:p>
                      <a:pPr algn="ctr"/>
                      <a:r>
                        <a:rPr lang="en-GB" sz="1200" b="1" dirty="0">
                          <a:latin typeface="+mn-lt"/>
                        </a:rPr>
                        <a:t>Outdoor and Adventurous Activities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7C80"/>
                    </a:solidFill>
                  </a:tcPr>
                </a:tc>
                <a:extLst>
                  <a:ext uri="{0D108BD9-81ED-4DB2-BD59-A6C34878D82A}">
                    <a16:rowId xmlns:a16="http://schemas.microsoft.com/office/drawing/2014/main" val="3496808766"/>
                  </a:ext>
                </a:extLst>
              </a:tr>
              <a:tr h="4103709">
                <a:tc>
                  <a:txBody>
                    <a:bodyPr/>
                    <a:lstStyle/>
                    <a:p>
                      <a:r>
                        <a:rPr lang="en-GB" sz="1000" kern="1200" dirty="0">
                          <a:solidFill>
                            <a:schemeClr val="tx1"/>
                          </a:solidFill>
                          <a:effectLst/>
                          <a:latin typeface="+mn-lt"/>
                          <a:ea typeface="+mn-ea"/>
                          <a:cs typeface="+mn-cs"/>
                        </a:rPr>
                        <a:t>• Choose and combine techniques in game situations (running, throwing, catching, passing, jumping and kicking, etc.).</a:t>
                      </a:r>
                    </a:p>
                    <a:p>
                      <a:r>
                        <a:rPr lang="en-GB" sz="1000" kern="1200" dirty="0">
                          <a:solidFill>
                            <a:schemeClr val="tx1"/>
                          </a:solidFill>
                          <a:effectLst/>
                          <a:latin typeface="+mn-lt"/>
                          <a:ea typeface="+mn-ea"/>
                          <a:cs typeface="+mn-cs"/>
                        </a:rPr>
                        <a:t>• Work alone, or with team mates in order to gain points or possession.</a:t>
                      </a:r>
                    </a:p>
                    <a:p>
                      <a:r>
                        <a:rPr lang="en-GB" sz="1000" kern="1200" dirty="0">
                          <a:solidFill>
                            <a:schemeClr val="tx1"/>
                          </a:solidFill>
                          <a:effectLst/>
                          <a:latin typeface="+mn-lt"/>
                          <a:ea typeface="+mn-ea"/>
                          <a:cs typeface="+mn-cs"/>
                        </a:rPr>
                        <a:t>• Strike a bowled or volleyed ball with accuracy.</a:t>
                      </a:r>
                    </a:p>
                    <a:p>
                      <a:r>
                        <a:rPr lang="en-GB" sz="1000" kern="1200" dirty="0">
                          <a:solidFill>
                            <a:schemeClr val="tx1"/>
                          </a:solidFill>
                          <a:effectLst/>
                          <a:latin typeface="+mn-lt"/>
                          <a:ea typeface="+mn-ea"/>
                          <a:cs typeface="+mn-cs"/>
                        </a:rPr>
                        <a:t>• Use forehand and backhand when playing racket games.</a:t>
                      </a:r>
                    </a:p>
                    <a:p>
                      <a:r>
                        <a:rPr lang="en-GB" sz="1000" kern="1200" dirty="0">
                          <a:solidFill>
                            <a:schemeClr val="tx1"/>
                          </a:solidFill>
                          <a:effectLst/>
                          <a:latin typeface="+mn-lt"/>
                          <a:ea typeface="+mn-ea"/>
                          <a:cs typeface="+mn-cs"/>
                        </a:rPr>
                        <a:t>• Field, defend and attack tactically by anticipating the direction of play.</a:t>
                      </a:r>
                    </a:p>
                    <a:p>
                      <a:r>
                        <a:rPr lang="en-GB" sz="1000" kern="1200" dirty="0">
                          <a:solidFill>
                            <a:schemeClr val="tx1"/>
                          </a:solidFill>
                          <a:effectLst/>
                          <a:latin typeface="+mn-lt"/>
                          <a:ea typeface="+mn-ea"/>
                          <a:cs typeface="+mn-cs"/>
                        </a:rPr>
                        <a:t>• Choose the most appropriate tactics for a game.</a:t>
                      </a:r>
                    </a:p>
                    <a:p>
                      <a:r>
                        <a:rPr lang="en-GB" sz="1000" kern="1200" dirty="0">
                          <a:solidFill>
                            <a:schemeClr val="tx1"/>
                          </a:solidFill>
                          <a:effectLst/>
                          <a:latin typeface="+mn-lt"/>
                          <a:ea typeface="+mn-ea"/>
                          <a:cs typeface="+mn-cs"/>
                        </a:rPr>
                        <a:t>• Uphold the spirit of fair play and respect in all competitive situations.</a:t>
                      </a:r>
                    </a:p>
                    <a:p>
                      <a:r>
                        <a:rPr lang="en-GB" sz="1000" kern="1200" dirty="0">
                          <a:solidFill>
                            <a:schemeClr val="tx1"/>
                          </a:solidFill>
                          <a:effectLst/>
                          <a:latin typeface="+mn-lt"/>
                          <a:ea typeface="+mn-ea"/>
                          <a:cs typeface="+mn-cs"/>
                        </a:rPr>
                        <a:t>• Lead others when called upon and act as a good role model within a team.</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mn-lt"/>
                          <a:ea typeface="+mn-ea"/>
                          <a:cs typeface="+mn-cs"/>
                        </a:rPr>
                        <a:t>• Compose creative and imaginative dance sequences.</a:t>
                      </a:r>
                    </a:p>
                    <a:p>
                      <a:r>
                        <a:rPr lang="en-GB" sz="1000" kern="1200" dirty="0">
                          <a:solidFill>
                            <a:schemeClr val="tx1"/>
                          </a:solidFill>
                          <a:effectLst/>
                          <a:latin typeface="+mn-lt"/>
                          <a:ea typeface="+mn-ea"/>
                          <a:cs typeface="+mn-cs"/>
                        </a:rPr>
                        <a:t>• Perform expressively and hold a precise and strong body posture.</a:t>
                      </a:r>
                    </a:p>
                    <a:p>
                      <a:r>
                        <a:rPr lang="en-GB" sz="1000" kern="1200" dirty="0">
                          <a:solidFill>
                            <a:schemeClr val="tx1"/>
                          </a:solidFill>
                          <a:effectLst/>
                          <a:latin typeface="+mn-lt"/>
                          <a:ea typeface="+mn-ea"/>
                          <a:cs typeface="+mn-cs"/>
                        </a:rPr>
                        <a:t>• Perform and create complex sequences.</a:t>
                      </a:r>
                    </a:p>
                    <a:p>
                      <a:r>
                        <a:rPr lang="en-GB" sz="1000" kern="1200" dirty="0">
                          <a:solidFill>
                            <a:schemeClr val="tx1"/>
                          </a:solidFill>
                          <a:effectLst/>
                          <a:latin typeface="+mn-lt"/>
                          <a:ea typeface="+mn-ea"/>
                          <a:cs typeface="+mn-cs"/>
                        </a:rPr>
                        <a:t>• Express an idea in original and imaginative ways.</a:t>
                      </a:r>
                    </a:p>
                    <a:p>
                      <a:r>
                        <a:rPr lang="en-GB" sz="1000" kern="1200" dirty="0">
                          <a:solidFill>
                            <a:schemeClr val="tx1"/>
                          </a:solidFill>
                          <a:effectLst/>
                          <a:latin typeface="+mn-lt"/>
                          <a:ea typeface="+mn-ea"/>
                          <a:cs typeface="+mn-cs"/>
                        </a:rPr>
                        <a:t>• Plan to perform with high energy, slow grace or other themes and maintain this throughout a piece. </a:t>
                      </a:r>
                    </a:p>
                    <a:p>
                      <a:r>
                        <a:rPr lang="en-GB" sz="1000" kern="1200" dirty="0">
                          <a:solidFill>
                            <a:schemeClr val="tx1"/>
                          </a:solidFill>
                          <a:effectLst/>
                          <a:latin typeface="+mn-lt"/>
                          <a:ea typeface="+mn-ea"/>
                          <a:cs typeface="+mn-cs"/>
                        </a:rPr>
                        <a:t>• Perform complex moves that combine strength and stamina gained through gymnastics activities (such as cartwheels or handstands).</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mn-lt"/>
                          <a:ea typeface="+mn-ea"/>
                          <a:cs typeface="+mn-cs"/>
                        </a:rPr>
                        <a:t>• Create complex and well-executed sequences that include a full range of movements including: travelling, balances, swinging, springing, flight, vaults, inversions, rotations, bending, stretching and twisting, gestures and linking skills.</a:t>
                      </a:r>
                    </a:p>
                    <a:p>
                      <a:r>
                        <a:rPr lang="en-GB" sz="1000" kern="1200" dirty="0">
                          <a:solidFill>
                            <a:schemeClr val="tx1"/>
                          </a:solidFill>
                          <a:effectLst/>
                          <a:latin typeface="+mn-lt"/>
                          <a:ea typeface="+mn-ea"/>
                          <a:cs typeface="+mn-cs"/>
                        </a:rPr>
                        <a:t>•Hold shapes that are strong, fluent and expressive.</a:t>
                      </a:r>
                    </a:p>
                    <a:p>
                      <a:r>
                        <a:rPr lang="en-GB" sz="1000" kern="1200" dirty="0">
                          <a:solidFill>
                            <a:schemeClr val="tx1"/>
                          </a:solidFill>
                          <a:effectLst/>
                          <a:latin typeface="+mn-lt"/>
                          <a:ea typeface="+mn-ea"/>
                          <a:cs typeface="+mn-cs"/>
                        </a:rPr>
                        <a:t>• Include in a sequence set pieces, choosing the most appropriate linking elements.</a:t>
                      </a:r>
                    </a:p>
                    <a:p>
                      <a:r>
                        <a:rPr lang="en-GB" sz="1000" kern="1200" dirty="0">
                          <a:solidFill>
                            <a:schemeClr val="tx1"/>
                          </a:solidFill>
                          <a:effectLst/>
                          <a:latin typeface="+mn-lt"/>
                          <a:ea typeface="+mn-ea"/>
                          <a:cs typeface="+mn-cs"/>
                        </a:rPr>
                        <a:t>• Vary speed, direction, level and body rotation during floor performances.</a:t>
                      </a:r>
                    </a:p>
                    <a:p>
                      <a:r>
                        <a:rPr lang="en-GB" sz="1000" kern="1200" dirty="0">
                          <a:solidFill>
                            <a:schemeClr val="tx1"/>
                          </a:solidFill>
                          <a:effectLst/>
                          <a:latin typeface="+mn-lt"/>
                          <a:ea typeface="+mn-ea"/>
                          <a:cs typeface="+mn-cs"/>
                        </a:rPr>
                        <a:t>• Practise and refine the gymnastic techniques used in performances (listed above).</a:t>
                      </a:r>
                    </a:p>
                    <a:p>
                      <a:r>
                        <a:rPr lang="en-GB" sz="1000" kern="1200" dirty="0">
                          <a:solidFill>
                            <a:schemeClr val="tx1"/>
                          </a:solidFill>
                          <a:effectLst/>
                          <a:latin typeface="+mn-lt"/>
                          <a:ea typeface="+mn-ea"/>
                          <a:cs typeface="+mn-cs"/>
                        </a:rPr>
                        <a:t>• Demonstrate good kinaesthetic awareness (placement and alignment of body parts is usually good in well-rehearsed actions).</a:t>
                      </a:r>
                    </a:p>
                    <a:p>
                      <a:r>
                        <a:rPr lang="en-GB" sz="1000" kern="1200" dirty="0">
                          <a:solidFill>
                            <a:schemeClr val="tx1"/>
                          </a:solidFill>
                          <a:effectLst/>
                          <a:latin typeface="+mn-lt"/>
                          <a:ea typeface="+mn-ea"/>
                          <a:cs typeface="+mn-cs"/>
                        </a:rPr>
                        <a:t>• Use equipment to vault and to swing (remaining upright).</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mn-lt"/>
                          <a:ea typeface="+mn-ea"/>
                          <a:cs typeface="+mn-cs"/>
                        </a:rPr>
                        <a:t>• Combine sprinting with low hurdles over 60 metres.</a:t>
                      </a:r>
                    </a:p>
                    <a:p>
                      <a:r>
                        <a:rPr lang="en-GB" sz="1000" kern="1200" dirty="0">
                          <a:solidFill>
                            <a:schemeClr val="tx1"/>
                          </a:solidFill>
                          <a:effectLst/>
                          <a:latin typeface="+mn-lt"/>
                          <a:ea typeface="+mn-ea"/>
                          <a:cs typeface="+mn-cs"/>
                        </a:rPr>
                        <a:t>• Choose the best place for running over a variety of distances.</a:t>
                      </a:r>
                    </a:p>
                    <a:p>
                      <a:r>
                        <a:rPr lang="en-GB" sz="1000" kern="1200" dirty="0">
                          <a:solidFill>
                            <a:schemeClr val="tx1"/>
                          </a:solidFill>
                          <a:effectLst/>
                          <a:latin typeface="+mn-lt"/>
                          <a:ea typeface="+mn-ea"/>
                          <a:cs typeface="+mn-cs"/>
                        </a:rPr>
                        <a:t>• Throw accurately and refine performance by analysing technique and body shape.</a:t>
                      </a:r>
                    </a:p>
                    <a:p>
                      <a:r>
                        <a:rPr lang="en-GB" sz="1000" kern="1200" dirty="0">
                          <a:solidFill>
                            <a:schemeClr val="tx1"/>
                          </a:solidFill>
                          <a:effectLst/>
                          <a:latin typeface="+mn-lt"/>
                          <a:ea typeface="+mn-ea"/>
                          <a:cs typeface="+mn-cs"/>
                        </a:rPr>
                        <a:t>• Show control in take off and landings when jumping.</a:t>
                      </a:r>
                    </a:p>
                    <a:p>
                      <a:r>
                        <a:rPr lang="en-GB" sz="1000" kern="1200" dirty="0">
                          <a:solidFill>
                            <a:schemeClr val="tx1"/>
                          </a:solidFill>
                          <a:effectLst/>
                          <a:latin typeface="+mn-lt"/>
                          <a:ea typeface="+mn-ea"/>
                          <a:cs typeface="+mn-cs"/>
                        </a:rPr>
                        <a:t>• Compete with others and keep track of personal best performances, setting targets for improvement</a:t>
                      </a:r>
                    </a:p>
                    <a:p>
                      <a:endParaRPr lang="en-GB" sz="10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000" kern="1200" dirty="0">
                          <a:solidFill>
                            <a:schemeClr val="tx1"/>
                          </a:solidFill>
                          <a:effectLst/>
                          <a:latin typeface="+mn-lt"/>
                          <a:ea typeface="+mn-ea"/>
                          <a:cs typeface="+mn-cs"/>
                        </a:rPr>
                        <a:t>• Select appropriate equipment for outdoor and adventurous activity.</a:t>
                      </a:r>
                    </a:p>
                    <a:p>
                      <a:r>
                        <a:rPr lang="en-GB" sz="1000" kern="1200" dirty="0">
                          <a:solidFill>
                            <a:schemeClr val="tx1"/>
                          </a:solidFill>
                          <a:effectLst/>
                          <a:latin typeface="+mn-lt"/>
                          <a:ea typeface="+mn-ea"/>
                          <a:cs typeface="+mn-cs"/>
                        </a:rPr>
                        <a:t>• Identify possible risks and ways to manage them, asking for and listening carefully to expert advice.</a:t>
                      </a:r>
                    </a:p>
                    <a:p>
                      <a:r>
                        <a:rPr lang="en-GB" sz="1000" kern="1200" dirty="0">
                          <a:solidFill>
                            <a:schemeClr val="tx1"/>
                          </a:solidFill>
                          <a:effectLst/>
                          <a:latin typeface="+mn-lt"/>
                          <a:ea typeface="+mn-ea"/>
                          <a:cs typeface="+mn-cs"/>
                        </a:rPr>
                        <a:t>• Embrace both leadership and team roles and gain the commitment and respect of a team.</a:t>
                      </a:r>
                    </a:p>
                    <a:p>
                      <a:r>
                        <a:rPr lang="en-GB" sz="1000" kern="1200" dirty="0">
                          <a:solidFill>
                            <a:schemeClr val="tx1"/>
                          </a:solidFill>
                          <a:effectLst/>
                          <a:latin typeface="+mn-lt"/>
                          <a:ea typeface="+mn-ea"/>
                          <a:cs typeface="+mn-cs"/>
                        </a:rPr>
                        <a:t>• Empathise with others and offer support without being asked. Seek support from the team and the experts if in any doubt.</a:t>
                      </a:r>
                    </a:p>
                    <a:p>
                      <a:r>
                        <a:rPr lang="en-GB" sz="1000" kern="1200" dirty="0">
                          <a:solidFill>
                            <a:schemeClr val="tx1"/>
                          </a:solidFill>
                          <a:effectLst/>
                          <a:latin typeface="+mn-lt"/>
                          <a:ea typeface="+mn-ea"/>
                          <a:cs typeface="+mn-cs"/>
                        </a:rPr>
                        <a:t>• Remain positive even in the most challenging circumstances, rallying others if need be. </a:t>
                      </a:r>
                    </a:p>
                    <a:p>
                      <a:r>
                        <a:rPr lang="en-GB" sz="1000" kern="1200" dirty="0">
                          <a:solidFill>
                            <a:schemeClr val="tx1"/>
                          </a:solidFill>
                          <a:effectLst/>
                          <a:latin typeface="+mn-lt"/>
                          <a:ea typeface="+mn-ea"/>
                          <a:cs typeface="+mn-cs"/>
                        </a:rPr>
                        <a:t>• Use a range of devices in order to orientate themselves. </a:t>
                      </a:r>
                    </a:p>
                    <a:p>
                      <a:r>
                        <a:rPr lang="en-GB" sz="1000" kern="1200" dirty="0">
                          <a:solidFill>
                            <a:schemeClr val="tx1"/>
                          </a:solidFill>
                          <a:effectLst/>
                          <a:latin typeface="+mn-lt"/>
                          <a:ea typeface="+mn-ea"/>
                          <a:cs typeface="+mn-cs"/>
                        </a:rPr>
                        <a:t>• Quickly assess changing conditions and adapt plans to ensure safety comes first.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rgbClr val="FF7C80"/>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4325" y="6193231"/>
            <a:ext cx="464325" cy="6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47925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chemeClr val="accent6">
              <a:lumMod val="40000"/>
              <a:lumOff val="60000"/>
            </a:schemeClr>
          </a:solidFill>
        </p:spPr>
        <p:txBody>
          <a:bodyPr>
            <a:normAutofit/>
          </a:bodyPr>
          <a:lstStyle/>
          <a:p>
            <a:pPr>
              <a:defRPr/>
            </a:pPr>
            <a:r>
              <a:rPr lang="en-GB" sz="3019" b="1" dirty="0">
                <a:latin typeface="Century Gothic" panose="020B0502020202020204" pitchFamily="34" charset="0"/>
              </a:rPr>
              <a:t>Year 6 Progression in Domains of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nvPr>
        </p:nvGraphicFramePr>
        <p:xfrm>
          <a:off x="159133" y="1033335"/>
          <a:ext cx="8726831" cy="4518761"/>
        </p:xfrm>
        <a:graphic>
          <a:graphicData uri="http://schemas.openxmlformats.org/drawingml/2006/table">
            <a:tbl>
              <a:tblPr/>
              <a:tblGrid>
                <a:gridCol w="3242435">
                  <a:extLst>
                    <a:ext uri="{9D8B030D-6E8A-4147-A177-3AD203B41FA5}">
                      <a16:colId xmlns:a16="http://schemas.microsoft.com/office/drawing/2014/main" val="210943694"/>
                    </a:ext>
                  </a:extLst>
                </a:gridCol>
                <a:gridCol w="2747945">
                  <a:extLst>
                    <a:ext uri="{9D8B030D-6E8A-4147-A177-3AD203B41FA5}">
                      <a16:colId xmlns:a16="http://schemas.microsoft.com/office/drawing/2014/main" val="864309712"/>
                    </a:ext>
                  </a:extLst>
                </a:gridCol>
                <a:gridCol w="2736451">
                  <a:extLst>
                    <a:ext uri="{9D8B030D-6E8A-4147-A177-3AD203B41FA5}">
                      <a16:colId xmlns:a16="http://schemas.microsoft.com/office/drawing/2014/main" val="3913203569"/>
                    </a:ext>
                  </a:extLst>
                </a:gridCol>
              </a:tblGrid>
              <a:tr h="44302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Geography</a:t>
                      </a:r>
                    </a:p>
                  </a:txBody>
                  <a:tcPr marL="86266" marR="86266" marT="43133" marB="43133" horzOverflow="overflow">
                    <a:lnL w="3175" cap="flat" cmpd="sng" algn="ctr">
                      <a:solidFill>
                        <a:schemeClr val="tx1"/>
                      </a:solidFill>
                      <a:prstDash val="solid"/>
                      <a:round/>
                      <a:headEnd type="none" w="med" len="med"/>
                      <a:tailEnd type="none" w="med" len="med"/>
                    </a:lnL>
                    <a:lnT w="3175"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31202660"/>
                  </a:ext>
                </a:extLst>
              </a:tr>
              <a:tr h="46557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Places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Patterns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Geographically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2170195882"/>
                  </a:ext>
                </a:extLst>
              </a:tr>
              <a:tr h="3593229">
                <a:tc>
                  <a:txBody>
                    <a:bodyPr/>
                    <a:lstStyle/>
                    <a:p>
                      <a:r>
                        <a:rPr lang="en-GB" sz="1400" kern="1200" dirty="0">
                          <a:solidFill>
                            <a:schemeClr val="tx1"/>
                          </a:solidFill>
                          <a:effectLst/>
                          <a:latin typeface="+mn-lt"/>
                          <a:ea typeface="MS PGothic" panose="020B0600070205080204" pitchFamily="34" charset="-128"/>
                          <a:cs typeface="+mn-cs"/>
                        </a:rPr>
                        <a:t> Collect and analyse statistics and other information in order to draw clear conclusions about locations.</a:t>
                      </a:r>
                    </a:p>
                    <a:p>
                      <a:pPr>
                        <a:buFont typeface="Arial" panose="020B0604020202020204" pitchFamily="34" charset="0"/>
                        <a:buChar char="•"/>
                      </a:pPr>
                      <a:r>
                        <a:rPr lang="en-GB" sz="1400" kern="1200" dirty="0">
                          <a:solidFill>
                            <a:schemeClr val="tx1"/>
                          </a:solidFill>
                          <a:effectLst/>
                          <a:latin typeface="+mn-lt"/>
                          <a:ea typeface="MS PGothic" panose="020B0600070205080204" pitchFamily="34" charset="-128"/>
                          <a:cs typeface="+mn-cs"/>
                        </a:rPr>
                        <a:t>Carry</a:t>
                      </a:r>
                      <a:r>
                        <a:rPr lang="en-GB" sz="1400" kern="1200" baseline="0" dirty="0">
                          <a:solidFill>
                            <a:schemeClr val="tx1"/>
                          </a:solidFill>
                          <a:effectLst/>
                          <a:latin typeface="+mn-lt"/>
                          <a:ea typeface="MS PGothic" panose="020B0600070205080204" pitchFamily="34" charset="-128"/>
                          <a:cs typeface="+mn-cs"/>
                        </a:rPr>
                        <a:t> out fieldwork using an independently created enquiry and research using appropriate methods.</a:t>
                      </a:r>
                      <a:endParaRPr lang="en-GB" sz="1400" kern="1200" dirty="0">
                        <a:solidFill>
                          <a:schemeClr val="tx1"/>
                        </a:solidFill>
                        <a:effectLst/>
                        <a:latin typeface="+mn-lt"/>
                        <a:ea typeface="MS PGothic" panose="020B0600070205080204" pitchFamily="34" charset="-128"/>
                        <a:cs typeface="+mn-cs"/>
                      </a:endParaRPr>
                    </a:p>
                    <a:p>
                      <a:r>
                        <a:rPr lang="en-GB" sz="1400" kern="1200" dirty="0">
                          <a:solidFill>
                            <a:schemeClr val="tx1"/>
                          </a:solidFill>
                          <a:effectLst/>
                          <a:latin typeface="+mn-lt"/>
                          <a:ea typeface="MS PGothic" panose="020B0600070205080204" pitchFamily="34" charset="-128"/>
                          <a:cs typeface="+mn-cs"/>
                        </a:rPr>
                        <a:t>• Analyse and give views on the effectiveness of different geographical representations of a location (such as aerial images compared with maps and topological maps - as in London’s Tube map).</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altLang="en-US" sz="1400" b="0" i="0" u="none" strike="noStrike" cap="none" normalizeH="0" baseline="0" dirty="0">
                          <a:ln>
                            <a:noFill/>
                          </a:ln>
                          <a:solidFill>
                            <a:schemeClr val="tx1"/>
                          </a:solidFill>
                          <a:effectLst/>
                          <a:latin typeface="+mn-lt"/>
                          <a:ea typeface="MS PGothic" panose="020B0600070205080204" pitchFamily="34" charset="-128"/>
                        </a:rPr>
                        <a:t>Explain changes that have occurred across the world, such as globalisation, and how they have come to shape our world as it now is. </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Use</a:t>
                      </a:r>
                      <a:r>
                        <a:rPr lang="en-GB" sz="1400" kern="1200" baseline="0" dirty="0">
                          <a:solidFill>
                            <a:schemeClr val="tx1"/>
                          </a:solidFill>
                          <a:effectLst/>
                          <a:latin typeface="Calibri" panose="020F0502020204030204" pitchFamily="34" charset="0"/>
                          <a:ea typeface="MS PGothic" panose="020B0600070205080204" pitchFamily="34" charset="-128"/>
                          <a:cs typeface="+mn-cs"/>
                        </a:rPr>
                        <a:t> fieldwork to find patterns and reasons behind geographical phenomena. </a:t>
                      </a:r>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Describe geographical diversity across the world.</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Describe how countries and geographical regions are interconnected and interdependent.</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400" kern="1200" dirty="0">
                          <a:solidFill>
                            <a:schemeClr val="tx1"/>
                          </a:solidFill>
                          <a:effectLst/>
                          <a:latin typeface="Calibri" panose="020F0502020204030204" pitchFamily="34" charset="0"/>
                          <a:ea typeface="MS PGothic" panose="020B0600070205080204" pitchFamily="34" charset="-128"/>
                          <a:cs typeface="+mn-cs"/>
                        </a:rPr>
                        <a:t>• Describe and understand key aspects of:  </a:t>
                      </a:r>
                    </a:p>
                    <a:p>
                      <a:r>
                        <a:rPr lang="en-GB" sz="1400" kern="1200" dirty="0">
                          <a:solidFill>
                            <a:schemeClr val="tx1"/>
                          </a:solidFill>
                          <a:effectLst/>
                          <a:latin typeface="Calibri" panose="020F0502020204030204" pitchFamily="34" charset="0"/>
                          <a:ea typeface="MS PGothic" panose="020B0600070205080204" pitchFamily="34" charset="-128"/>
                          <a:cs typeface="+mn-cs"/>
                        </a:rPr>
                        <a:t>• H</a:t>
                      </a:r>
                      <a:r>
                        <a:rPr lang="en-GB" sz="1400" b="1" kern="1200" dirty="0">
                          <a:solidFill>
                            <a:schemeClr val="tx1"/>
                          </a:solidFill>
                          <a:effectLst/>
                          <a:latin typeface="Calibri" panose="020F0502020204030204" pitchFamily="34" charset="0"/>
                          <a:ea typeface="MS PGothic" panose="020B0600070205080204" pitchFamily="34" charset="-128"/>
                          <a:cs typeface="+mn-cs"/>
                        </a:rPr>
                        <a:t>uman geography</a:t>
                      </a:r>
                      <a:r>
                        <a:rPr lang="en-GB" sz="1400" kern="1200" dirty="0">
                          <a:solidFill>
                            <a:schemeClr val="tx1"/>
                          </a:solidFill>
                          <a:effectLst/>
                          <a:latin typeface="Calibri" panose="020F0502020204030204" pitchFamily="34" charset="0"/>
                          <a:ea typeface="MS PGothic" panose="020B0600070205080204" pitchFamily="34" charset="-128"/>
                          <a:cs typeface="+mn-cs"/>
                        </a:rPr>
                        <a:t>, including: settlements, land use, economic activity including trade links, and the distribution of natural resources including energy, food, minerals, and water supplies.</a:t>
                      </a:r>
                    </a:p>
                    <a:p>
                      <a:endParaRPr lang="en-GB" sz="1400" kern="1200" dirty="0">
                        <a:solidFill>
                          <a:schemeClr val="tx1"/>
                        </a:solidFill>
                        <a:effectLst/>
                        <a:latin typeface="Calibri" panose="020F0502020204030204" pitchFamily="34" charset="0"/>
                        <a:ea typeface="MS PGothic" panose="020B0600070205080204" pitchFamily="34" charset="-128"/>
                        <a:cs typeface="+mn-cs"/>
                      </a:endParaRPr>
                    </a:p>
                    <a:p>
                      <a:r>
                        <a:rPr lang="en-GB" sz="1400" kern="1200" dirty="0">
                          <a:solidFill>
                            <a:schemeClr val="tx1"/>
                          </a:solidFill>
                          <a:effectLst/>
                          <a:latin typeface="Calibri" panose="020F0502020204030204" pitchFamily="34" charset="0"/>
                          <a:ea typeface="MS PGothic" panose="020B0600070205080204" pitchFamily="34" charset="-128"/>
                          <a:cs typeface="+mn-cs"/>
                        </a:rPr>
                        <a:t>• Use the eight points of a compass, four-figure grid references, symbols and a key (that uses standard Ordnance Survey symbols) to communicate knowledge of the United Kingdom and the world.</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44222F6-F35F-9A65-C229-9621D6B52B0F}"/>
              </a:ext>
            </a:extLst>
          </p:cNvPr>
          <p:cNvGraphicFramePr>
            <a:graphicFrameLocks noGrp="1"/>
          </p:cNvGraphicFramePr>
          <p:nvPr>
            <p:ph idx="1"/>
            <p:extLst/>
          </p:nvPr>
        </p:nvGraphicFramePr>
        <p:xfrm>
          <a:off x="416933" y="869005"/>
          <a:ext cx="8301986" cy="4568248"/>
        </p:xfrm>
        <a:graphic>
          <a:graphicData uri="http://schemas.openxmlformats.org/drawingml/2006/table">
            <a:tbl>
              <a:tblPr/>
              <a:tblGrid>
                <a:gridCol w="2075157">
                  <a:extLst>
                    <a:ext uri="{9D8B030D-6E8A-4147-A177-3AD203B41FA5}">
                      <a16:colId xmlns:a16="http://schemas.microsoft.com/office/drawing/2014/main" val="1334577102"/>
                    </a:ext>
                  </a:extLst>
                </a:gridCol>
                <a:gridCol w="2076515">
                  <a:extLst>
                    <a:ext uri="{9D8B030D-6E8A-4147-A177-3AD203B41FA5}">
                      <a16:colId xmlns:a16="http://schemas.microsoft.com/office/drawing/2014/main" val="822642958"/>
                    </a:ext>
                  </a:extLst>
                </a:gridCol>
                <a:gridCol w="2075157">
                  <a:extLst>
                    <a:ext uri="{9D8B030D-6E8A-4147-A177-3AD203B41FA5}">
                      <a16:colId xmlns:a16="http://schemas.microsoft.com/office/drawing/2014/main" val="3806912539"/>
                    </a:ext>
                  </a:extLst>
                </a:gridCol>
                <a:gridCol w="2075157">
                  <a:extLst>
                    <a:ext uri="{9D8B030D-6E8A-4147-A177-3AD203B41FA5}">
                      <a16:colId xmlns:a16="http://schemas.microsoft.com/office/drawing/2014/main" val="3220653417"/>
                    </a:ext>
                  </a:extLst>
                </a:gridCol>
              </a:tblGrid>
              <a:tr h="554352">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3309221"/>
                  </a:ext>
                </a:extLst>
              </a:tr>
              <a:tr h="470693">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Investigating and Interpreting the Past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Building an Overview of World History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Chronology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Communicating Historically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401920483"/>
                  </a:ext>
                </a:extLst>
              </a:tr>
              <a:tr h="3531390">
                <a:tc>
                  <a:txBody>
                    <a:bodyPr/>
                    <a:lstStyle/>
                    <a:p>
                      <a:r>
                        <a:rPr lang="en-GB" sz="1400" kern="1200" dirty="0">
                          <a:solidFill>
                            <a:schemeClr val="tx1"/>
                          </a:solidFill>
                          <a:effectLst/>
                          <a:latin typeface="+mn-lt"/>
                          <a:ea typeface="+mn-ea"/>
                          <a:cs typeface="+mn-cs"/>
                        </a:rPr>
                        <a:t>• Select suitable sources of evidence, giving reasons for choices.</a:t>
                      </a:r>
                    </a:p>
                    <a:p>
                      <a:r>
                        <a:rPr lang="en-GB" sz="1400" kern="1200" dirty="0">
                          <a:solidFill>
                            <a:schemeClr val="tx1"/>
                          </a:solidFill>
                          <a:effectLst/>
                          <a:latin typeface="+mn-lt"/>
                          <a:ea typeface="+mn-ea"/>
                          <a:cs typeface="+mn-cs"/>
                        </a:rPr>
                        <a:t>• Use sources of information to form testable hypotheses about the past.</a:t>
                      </a:r>
                    </a:p>
                    <a:p>
                      <a:r>
                        <a:rPr lang="en-GB" sz="1400" kern="1200" dirty="0">
                          <a:solidFill>
                            <a:schemeClr val="tx1"/>
                          </a:solidFill>
                          <a:effectLst/>
                          <a:latin typeface="+mn-lt"/>
                          <a:ea typeface="+mn-ea"/>
                          <a:cs typeface="+mn-cs"/>
                        </a:rPr>
                        <a:t>• Refine lines of enquiry as appropriate.</a:t>
                      </a:r>
                    </a:p>
                    <a:p>
                      <a:r>
                        <a:rPr lang="en-GB" sz="1400" kern="1200" dirty="0">
                          <a:solidFill>
                            <a:schemeClr val="tx1"/>
                          </a:solidFill>
                          <a:effectLst/>
                          <a:latin typeface="+mn-lt"/>
                          <a:ea typeface="+mn-ea"/>
                          <a:cs typeface="+mn-cs"/>
                        </a:rPr>
                        <a:t>• Seek out and analyse a wide range of evidence in order to justify claims about the past.</a:t>
                      </a: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mn-lt"/>
                          <a:ea typeface="+mn-ea"/>
                          <a:cs typeface="+mn-cs"/>
                        </a:rPr>
                        <a:t>• Identify continuity and change in the history of Blackburn during the industrial</a:t>
                      </a:r>
                      <a:r>
                        <a:rPr lang="en-GB" sz="1400" kern="1200" baseline="0" dirty="0">
                          <a:solidFill>
                            <a:schemeClr val="tx1"/>
                          </a:solidFill>
                          <a:effectLst/>
                          <a:latin typeface="+mn-lt"/>
                          <a:ea typeface="+mn-ea"/>
                          <a:cs typeface="+mn-cs"/>
                        </a:rPr>
                        <a:t> revolution. </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Compare some of the times studied with those of the other areas of interest around the world. </a:t>
                      </a:r>
                    </a:p>
                    <a:p>
                      <a:endParaRPr lang="en-GB" sz="14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400" kern="1200" dirty="0">
                          <a:solidFill>
                            <a:schemeClr val="tx1"/>
                          </a:solidFill>
                          <a:effectLst/>
                          <a:latin typeface="+mn-lt"/>
                          <a:ea typeface="+mn-ea"/>
                          <a:cs typeface="+mn-cs"/>
                        </a:rPr>
                        <a:t>Show</a:t>
                      </a:r>
                      <a:r>
                        <a:rPr lang="en-GB" sz="1400" kern="1200" baseline="0" dirty="0">
                          <a:solidFill>
                            <a:schemeClr val="tx1"/>
                          </a:solidFill>
                          <a:effectLst/>
                          <a:latin typeface="+mn-lt"/>
                          <a:ea typeface="+mn-ea"/>
                          <a:cs typeface="+mn-cs"/>
                        </a:rPr>
                        <a:t> a good understanding of 19</a:t>
                      </a:r>
                      <a:r>
                        <a:rPr lang="en-GB" sz="1400" kern="1200" baseline="30000" dirty="0">
                          <a:solidFill>
                            <a:schemeClr val="tx1"/>
                          </a:solidFill>
                          <a:effectLst/>
                          <a:latin typeface="+mn-lt"/>
                          <a:ea typeface="+mn-ea"/>
                          <a:cs typeface="+mn-cs"/>
                        </a:rPr>
                        <a:t>th</a:t>
                      </a:r>
                      <a:r>
                        <a:rPr lang="en-GB" sz="1400" kern="1200" baseline="0" dirty="0">
                          <a:solidFill>
                            <a:schemeClr val="tx1"/>
                          </a:solidFill>
                          <a:effectLst/>
                          <a:latin typeface="+mn-lt"/>
                          <a:ea typeface="+mn-ea"/>
                          <a:cs typeface="+mn-cs"/>
                        </a:rPr>
                        <a:t> and 20</a:t>
                      </a:r>
                      <a:r>
                        <a:rPr lang="en-GB" sz="1400" kern="1200" baseline="30000" dirty="0">
                          <a:solidFill>
                            <a:schemeClr val="tx1"/>
                          </a:solidFill>
                          <a:effectLst/>
                          <a:latin typeface="+mn-lt"/>
                          <a:ea typeface="+mn-ea"/>
                          <a:cs typeface="+mn-cs"/>
                        </a:rPr>
                        <a:t>th</a:t>
                      </a:r>
                      <a:r>
                        <a:rPr lang="en-GB" sz="1400" kern="1200" baseline="0" dirty="0">
                          <a:solidFill>
                            <a:schemeClr val="tx1"/>
                          </a:solidFill>
                          <a:effectLst/>
                          <a:latin typeface="+mn-lt"/>
                          <a:ea typeface="+mn-ea"/>
                          <a:cs typeface="+mn-cs"/>
                        </a:rPr>
                        <a:t> century world events. </a:t>
                      </a:r>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mn-lt"/>
                          <a:ea typeface="+mn-ea"/>
                          <a:cs typeface="+mn-cs"/>
                        </a:rPr>
                        <a:t>• Identify periods of rapid change in history and explain their development.</a:t>
                      </a:r>
                      <a:r>
                        <a:rPr lang="en-GB" sz="1400" kern="1200" baseline="0" dirty="0">
                          <a:solidFill>
                            <a:schemeClr val="tx1"/>
                          </a:solidFill>
                          <a:effectLst/>
                          <a:latin typeface="+mn-lt"/>
                          <a:ea typeface="+mn-ea"/>
                          <a:cs typeface="+mn-cs"/>
                        </a:rPr>
                        <a:t> </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Understand reasons why societies have changed and evaluate their importance. </a:t>
                      </a: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Describe</a:t>
                      </a:r>
                      <a:r>
                        <a:rPr lang="en-GB" sz="1400" kern="1200" baseline="0" dirty="0">
                          <a:solidFill>
                            <a:schemeClr val="tx1"/>
                          </a:solidFill>
                          <a:effectLst/>
                          <a:latin typeface="+mn-lt"/>
                          <a:ea typeface="+mn-ea"/>
                          <a:cs typeface="+mn-cs"/>
                        </a:rPr>
                        <a:t> how historians build up a sense of the past. </a:t>
                      </a:r>
                      <a:endParaRPr lang="en-GB" sz="1400" kern="1200" dirty="0">
                        <a:solidFill>
                          <a:schemeClr val="tx1"/>
                        </a:solidFill>
                        <a:effectLst/>
                        <a:latin typeface="+mn-lt"/>
                        <a:ea typeface="+mn-ea"/>
                        <a:cs typeface="+mn-cs"/>
                      </a:endParaRPr>
                    </a:p>
                    <a:p>
                      <a:endParaRPr lang="en-GB" sz="14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r>
                        <a:rPr lang="en-GB" sz="1400" kern="1200" dirty="0">
                          <a:solidFill>
                            <a:schemeClr val="tx1"/>
                          </a:solidFill>
                          <a:effectLst/>
                          <a:latin typeface="+mn-lt"/>
                          <a:ea typeface="+mn-ea"/>
                          <a:cs typeface="+mn-cs"/>
                        </a:rPr>
                        <a:t>• Explain how times have changed</a:t>
                      </a:r>
                      <a:r>
                        <a:rPr lang="en-GB" sz="1400" kern="1200" baseline="0" dirty="0">
                          <a:solidFill>
                            <a:schemeClr val="tx1"/>
                          </a:solidFill>
                          <a:effectLst/>
                          <a:latin typeface="+mn-lt"/>
                          <a:ea typeface="+mn-ea"/>
                          <a:cs typeface="+mn-cs"/>
                        </a:rPr>
                        <a:t> in our locality describing relevant features. </a:t>
                      </a:r>
                      <a:endParaRPr lang="en-GB" sz="1400" kern="1200" dirty="0">
                        <a:solidFill>
                          <a:schemeClr val="tx1"/>
                        </a:solidFill>
                        <a:effectLst/>
                        <a:latin typeface="+mn-lt"/>
                        <a:ea typeface="+mn-ea"/>
                        <a:cs typeface="+mn-cs"/>
                      </a:endParaRPr>
                    </a:p>
                    <a:p>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 Use essays to present opinions on historical events backed up by facts and sources.</a:t>
                      </a:r>
                      <a:r>
                        <a:rPr lang="en-GB" sz="1400" kern="1200" baseline="0" dirty="0">
                          <a:solidFill>
                            <a:schemeClr val="tx1"/>
                          </a:solidFill>
                          <a:effectLst/>
                          <a:latin typeface="+mn-lt"/>
                          <a:ea typeface="+mn-ea"/>
                          <a:cs typeface="+mn-cs"/>
                        </a:rPr>
                        <a:t> </a:t>
                      </a:r>
                      <a:endParaRPr lang="en-GB" sz="1400" kern="1200" dirty="0">
                        <a:solidFill>
                          <a:schemeClr val="tx1"/>
                        </a:solidFill>
                        <a:effectLst/>
                        <a:latin typeface="+mn-lt"/>
                        <a:ea typeface="+mn-ea"/>
                        <a:cs typeface="+mn-cs"/>
                      </a:endParaRPr>
                    </a:p>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30189929"/>
                  </a:ext>
                </a:extLst>
              </a:tr>
            </a:tbl>
          </a:graphicData>
        </a:graphic>
      </p:graphicFrame>
      <p:sp>
        <p:nvSpPr>
          <p:cNvPr id="8" name="Title 1">
            <a:extLst>
              <a:ext uri="{FF2B5EF4-FFF2-40B4-BE49-F238E27FC236}">
                <a16:creationId xmlns:a16="http://schemas.microsoft.com/office/drawing/2014/main" id="{82860FE2-B993-1C4E-3310-F035FEBEC4A8}"/>
              </a:ext>
            </a:extLst>
          </p:cNvPr>
          <p:cNvSpPr>
            <a:spLocks noGrp="1"/>
          </p:cNvSpPr>
          <p:nvPr>
            <p:ph type="title"/>
          </p:nvPr>
        </p:nvSpPr>
        <p:spPr>
          <a:xfrm>
            <a:off x="259395" y="194037"/>
            <a:ext cx="8626569" cy="624720"/>
          </a:xfrm>
          <a:solidFill>
            <a:schemeClr val="accent2">
              <a:lumMod val="40000"/>
              <a:lumOff val="60000"/>
            </a:schemeClr>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9"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87209C8D-7356-87D9-E7C0-922D76561DFD}"/>
              </a:ext>
            </a:extLst>
          </p:cNvPr>
          <p:cNvGraphicFramePr>
            <a:graphicFrameLocks noGrp="1"/>
          </p:cNvGraphicFramePr>
          <p:nvPr>
            <p:ph idx="1"/>
            <p:extLst/>
          </p:nvPr>
        </p:nvGraphicFramePr>
        <p:xfrm>
          <a:off x="521505" y="1213961"/>
          <a:ext cx="8100989" cy="4635687"/>
        </p:xfrm>
        <a:graphic>
          <a:graphicData uri="http://schemas.openxmlformats.org/drawingml/2006/table">
            <a:tbl>
              <a:tblPr/>
              <a:tblGrid>
                <a:gridCol w="1892511">
                  <a:extLst>
                    <a:ext uri="{9D8B030D-6E8A-4147-A177-3AD203B41FA5}">
                      <a16:colId xmlns:a16="http://schemas.microsoft.com/office/drawing/2014/main" val="441704380"/>
                    </a:ext>
                  </a:extLst>
                </a:gridCol>
                <a:gridCol w="4279392">
                  <a:extLst>
                    <a:ext uri="{9D8B030D-6E8A-4147-A177-3AD203B41FA5}">
                      <a16:colId xmlns:a16="http://schemas.microsoft.com/office/drawing/2014/main" val="1307485077"/>
                    </a:ext>
                  </a:extLst>
                </a:gridCol>
                <a:gridCol w="1929086">
                  <a:extLst>
                    <a:ext uri="{9D8B030D-6E8A-4147-A177-3AD203B41FA5}">
                      <a16:colId xmlns:a16="http://schemas.microsoft.com/office/drawing/2014/main" val="4072427205"/>
                    </a:ext>
                  </a:extLst>
                </a:gridCol>
              </a:tblGrid>
              <a:tr h="429306">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Art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50196"/>
                      </a:srgb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7248599"/>
                  </a:ext>
                </a:extLst>
              </a:tr>
              <a:tr h="350386">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Theoretical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Disciplinary Knowledge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rgbClr val="FF0000">
                        <a:alpha val="74118"/>
                      </a:srgbClr>
                    </a:solidFill>
                  </a:tcPr>
                </a:tc>
                <a:extLst>
                  <a:ext uri="{0D108BD9-81ED-4DB2-BD59-A6C34878D82A}">
                    <a16:rowId xmlns:a16="http://schemas.microsoft.com/office/drawing/2014/main" val="3826453826"/>
                  </a:ext>
                </a:extLst>
              </a:tr>
              <a:tr h="372387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1600" kern="1200" dirty="0">
                          <a:solidFill>
                            <a:schemeClr val="tx1"/>
                          </a:solidFill>
                          <a:effectLst/>
                          <a:latin typeface="Calibri" panose="020F0502020204030204" pitchFamily="34" charset="0"/>
                          <a:ea typeface="MS PGothic" panose="020B0600070205080204" pitchFamily="34" charset="-128"/>
                          <a:cs typeface="+mn-cs"/>
                        </a:rPr>
                        <a:t>• Develop and imaginatively extend ideas.</a:t>
                      </a:r>
                    </a:p>
                    <a:p>
                      <a:br>
                        <a:rPr lang="en-GB" sz="1600" kern="1200" dirty="0">
                          <a:solidFill>
                            <a:schemeClr val="tx1"/>
                          </a:solidFill>
                          <a:effectLst/>
                          <a:latin typeface="Calibri" panose="020F0502020204030204" pitchFamily="34" charset="0"/>
                          <a:ea typeface="MS PGothic" panose="020B0600070205080204" pitchFamily="34" charset="-128"/>
                          <a:cs typeface="+mn-cs"/>
                        </a:rPr>
                      </a:br>
                      <a:r>
                        <a:rPr lang="en-GB" sz="1600" kern="1200" dirty="0">
                          <a:solidFill>
                            <a:schemeClr val="tx1"/>
                          </a:solidFill>
                          <a:effectLst/>
                          <a:latin typeface="Calibri" panose="020F0502020204030204" pitchFamily="34" charset="0"/>
                          <a:ea typeface="MS PGothic" panose="020B0600070205080204" pitchFamily="34" charset="-128"/>
                          <a:cs typeface="+mn-cs"/>
                        </a:rPr>
                        <a:t>• Comment on artworks with fluency expressing preference with reasons. </a:t>
                      </a:r>
                    </a:p>
                    <a:p>
                      <a:endParaRPr lang="en-GB" sz="1200" kern="1200" dirty="0">
                        <a:solidFill>
                          <a:schemeClr val="tx1"/>
                        </a:solidFill>
                        <a:effectLst/>
                        <a:latin typeface="Calibri" panose="020F0502020204030204" pitchFamily="34" charset="0"/>
                        <a:ea typeface="MS PGothic" panose="020B0600070205080204" pitchFamily="34" charset="-128"/>
                        <a:cs typeface="+mn-cs"/>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1200" b="1" kern="1200" dirty="0">
                          <a:solidFill>
                            <a:schemeClr val="tx1"/>
                          </a:solidFill>
                          <a:effectLst/>
                          <a:latin typeface="+mn-lt"/>
                          <a:ea typeface="+mn-ea"/>
                          <a:cs typeface="+mn-cs"/>
                        </a:rPr>
                        <a:t>Drawing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Use a variety of techniques to add interesting effects (e.g. reflections, shadows, direction of sunlight).</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 Choose a style of drawing suitable for the work (e.g. realistic or impressionistic).</a:t>
                      </a:r>
                      <a:endParaRPr lang="en-GB" sz="1200" dirty="0"/>
                    </a:p>
                    <a:p>
                      <a:r>
                        <a:rPr lang="en-GB" sz="1200" b="1" kern="1200" dirty="0">
                          <a:solidFill>
                            <a:schemeClr val="tx1"/>
                          </a:solidFill>
                          <a:effectLst/>
                          <a:latin typeface="+mn-lt"/>
                          <a:ea typeface="+mn-ea"/>
                          <a:cs typeface="+mn-cs"/>
                        </a:rPr>
                        <a:t>Painting</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Use brush techniques and the qualities of paint to create texture.</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Create a colour palette based upon colours used by an artist.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Use the qualities of watercolour  interesting pieces.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Combine colours, tones and tints to enhance the mood of a piece.</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Develop a personal style of painting, drawing upon ideas from other artists.</a:t>
                      </a:r>
                      <a:endParaRPr lang="en-GB" sz="1200" dirty="0"/>
                    </a:p>
                    <a:p>
                      <a:r>
                        <a:rPr kumimoji="0" lang="en-GB" altLang="en-US" sz="1200" b="1" i="0" u="none" strike="noStrike" cap="none" normalizeH="0" baseline="0" dirty="0">
                          <a:ln>
                            <a:noFill/>
                          </a:ln>
                          <a:solidFill>
                            <a:srgbClr val="000000"/>
                          </a:solidFill>
                          <a:effectLst/>
                          <a:latin typeface="+mn-lt"/>
                          <a:ea typeface="Calibri" panose="020F0502020204030204" pitchFamily="34" charset="0"/>
                          <a:cs typeface="Times New Roman" panose="02020603050405020304" pitchFamily="18" charset="0"/>
                        </a:rPr>
                        <a:t>Printmaking</a:t>
                      </a:r>
                    </a:p>
                    <a:p>
                      <a:pPr marL="285750" indent="-285750">
                        <a:buFont typeface="Arial" panose="020B0604020202020204" pitchFamily="34" charset="0"/>
                        <a:buChar char="•"/>
                      </a:pPr>
                      <a:r>
                        <a:rPr kumimoji="0" lang="en-GB" sz="1200" b="0" i="0" u="none" strike="noStrike" cap="none" normalizeH="0" baseline="0" dirty="0">
                          <a:ln>
                            <a:noFill/>
                          </a:ln>
                          <a:solidFill>
                            <a:srgbClr val="000000"/>
                          </a:solidFill>
                          <a:effectLst/>
                          <a:latin typeface="+mn-lt"/>
                          <a:cs typeface="Times New Roman" panose="02020603050405020304" pitchFamily="18" charset="0"/>
                        </a:rPr>
                        <a:t>Create a repeated pattern with printing.</a:t>
                      </a:r>
                    </a:p>
                    <a:p>
                      <a:pPr marL="285750" indent="-285750">
                        <a:buFont typeface="Arial" panose="020B0604020202020204" pitchFamily="34" charset="0"/>
                        <a:buChar char="•"/>
                      </a:pPr>
                      <a:r>
                        <a:rPr kumimoji="0" lang="en-GB" sz="1200" b="0" i="0" u="none" strike="noStrike" cap="none" normalizeH="0" baseline="0" dirty="0">
                          <a:ln>
                            <a:noFill/>
                          </a:ln>
                          <a:solidFill>
                            <a:srgbClr val="000000"/>
                          </a:solidFill>
                          <a:effectLst/>
                          <a:latin typeface="+mn-lt"/>
                          <a:cs typeface="Times New Roman" panose="02020603050405020304" pitchFamily="18" charset="0"/>
                        </a:rPr>
                        <a:t>Use symmetry to create a pattern. </a:t>
                      </a:r>
                    </a:p>
                    <a:p>
                      <a:pPr marL="285750" indent="-285750">
                        <a:buFont typeface="Arial" panose="020B0604020202020204" pitchFamily="34" charset="0"/>
                        <a:buChar char="•"/>
                      </a:pPr>
                      <a:r>
                        <a:rPr kumimoji="0" lang="en-GB" sz="1200" b="0" i="0" u="none" strike="noStrike" cap="none" normalizeH="0" baseline="0" dirty="0">
                          <a:ln>
                            <a:noFill/>
                          </a:ln>
                          <a:solidFill>
                            <a:srgbClr val="000000"/>
                          </a:solidFill>
                          <a:effectLst/>
                          <a:latin typeface="+mn-lt"/>
                          <a:cs typeface="Times New Roman" panose="02020603050405020304" pitchFamily="18" charset="0"/>
                        </a:rPr>
                        <a:t>Focus on floral pattern inspired by an artist. </a:t>
                      </a:r>
                      <a:endParaRPr lang="en-GB" sz="1200" b="0" dirty="0">
                        <a:latin typeface="+mn-lt"/>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285750" indent="-285750">
                        <a:buFont typeface="Arial" panose="020B0604020202020204" pitchFamily="34" charset="0"/>
                        <a:buChar char="•"/>
                      </a:pPr>
                      <a:r>
                        <a:rPr lang="en-GB" sz="1600" dirty="0"/>
                        <a:t>Use a range of artists to influence</a:t>
                      </a:r>
                      <a:r>
                        <a:rPr lang="en-GB" sz="1600" baseline="0" dirty="0"/>
                        <a:t> the design of their own final piece and explain how.</a:t>
                      </a:r>
                    </a:p>
                    <a:p>
                      <a:pPr marL="285750" indent="-285750">
                        <a:buFont typeface="Arial" panose="020B0604020202020204" pitchFamily="34" charset="0"/>
                        <a:buChar char="•"/>
                      </a:pPr>
                      <a:endParaRPr lang="en-GB" sz="1600" baseline="0" dirty="0"/>
                    </a:p>
                    <a:p>
                      <a:pPr marL="285750" indent="-285750">
                        <a:buFont typeface="Arial" panose="020B0604020202020204" pitchFamily="34" charset="0"/>
                        <a:buChar char="•"/>
                      </a:pPr>
                      <a:r>
                        <a:rPr lang="en-GB" sz="1600" baseline="0" dirty="0"/>
                        <a:t>Describe how artists develop through time.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19805240"/>
                  </a:ext>
                </a:extLst>
              </a:tr>
            </a:tbl>
          </a:graphicData>
        </a:graphic>
      </p:graphicFrame>
      <p:sp>
        <p:nvSpPr>
          <p:cNvPr id="8" name="Title 1">
            <a:extLst>
              <a:ext uri="{FF2B5EF4-FFF2-40B4-BE49-F238E27FC236}">
                <a16:creationId xmlns:a16="http://schemas.microsoft.com/office/drawing/2014/main" id="{4B06319F-2F14-5C98-FBED-560CDE615093}"/>
              </a:ext>
            </a:extLst>
          </p:cNvPr>
          <p:cNvSpPr>
            <a:spLocks noGrp="1"/>
          </p:cNvSpPr>
          <p:nvPr>
            <p:ph type="title"/>
          </p:nvPr>
        </p:nvSpPr>
        <p:spPr>
          <a:xfrm>
            <a:off x="259395" y="194037"/>
            <a:ext cx="8626569" cy="624720"/>
          </a:xfrm>
          <a:solidFill>
            <a:srgbClr val="FF0000">
              <a:alpha val="74118"/>
            </a:srgbClr>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BFF6CF5-4CF9-C2D4-C784-FFDB32BA6813}"/>
              </a:ext>
            </a:extLst>
          </p:cNvPr>
          <p:cNvGraphicFramePr>
            <a:graphicFrameLocks noGrp="1"/>
          </p:cNvGraphicFramePr>
          <p:nvPr>
            <p:ph idx="1"/>
            <p:extLst/>
          </p:nvPr>
        </p:nvGraphicFramePr>
        <p:xfrm>
          <a:off x="159133" y="1157681"/>
          <a:ext cx="8726150" cy="4715524"/>
        </p:xfrm>
        <a:graphic>
          <a:graphicData uri="http://schemas.openxmlformats.org/drawingml/2006/table">
            <a:tbl>
              <a:tblPr/>
              <a:tblGrid>
                <a:gridCol w="3730115">
                  <a:extLst>
                    <a:ext uri="{9D8B030D-6E8A-4147-A177-3AD203B41FA5}">
                      <a16:colId xmlns:a16="http://schemas.microsoft.com/office/drawing/2014/main" val="1708824382"/>
                    </a:ext>
                  </a:extLst>
                </a:gridCol>
                <a:gridCol w="2194560">
                  <a:extLst>
                    <a:ext uri="{9D8B030D-6E8A-4147-A177-3AD203B41FA5}">
                      <a16:colId xmlns:a16="http://schemas.microsoft.com/office/drawing/2014/main" val="3245300809"/>
                    </a:ext>
                  </a:extLst>
                </a:gridCol>
                <a:gridCol w="1365504">
                  <a:extLst>
                    <a:ext uri="{9D8B030D-6E8A-4147-A177-3AD203B41FA5}">
                      <a16:colId xmlns:a16="http://schemas.microsoft.com/office/drawing/2014/main" val="1859629020"/>
                    </a:ext>
                  </a:extLst>
                </a:gridCol>
                <a:gridCol w="1435971">
                  <a:extLst>
                    <a:ext uri="{9D8B030D-6E8A-4147-A177-3AD203B41FA5}">
                      <a16:colId xmlns:a16="http://schemas.microsoft.com/office/drawing/2014/main" val="3123478278"/>
                    </a:ext>
                  </a:extLst>
                </a:gridCol>
              </a:tblGrid>
              <a:tr h="41602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Music</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pPr marL="0" marR="0" lvl="0" indent="0" algn="ctr" defTabSz="520700" rtl="0" eaLnBrk="1" fontAlgn="base" latinLnBrk="0" hangingPunct="1">
                        <a:lnSpc>
                          <a:spcPct val="100000"/>
                        </a:lnSpc>
                        <a:spcBef>
                          <a:spcPct val="0"/>
                        </a:spcBef>
                        <a:spcAft>
                          <a:spcPct val="0"/>
                        </a:spcAft>
                        <a:buClrTx/>
                        <a:buSzTx/>
                        <a:buFontTx/>
                        <a:buNone/>
                        <a:tabLst/>
                      </a:pPr>
                      <a:endPar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713844407"/>
                  </a:ext>
                </a:extLst>
              </a:tr>
              <a:tr h="372751">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Musicianship and Performing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Composing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Appraising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Singing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3254026563"/>
                  </a:ext>
                </a:extLst>
              </a:tr>
              <a:tr h="3363429">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r>
                        <a:rPr lang="en-GB" sz="900" b="1" kern="1200" dirty="0">
                          <a:solidFill>
                            <a:schemeClr val="tx1"/>
                          </a:solidFill>
                          <a:effectLst/>
                          <a:latin typeface="Calibri" panose="020F0502020204030204" pitchFamily="34" charset="0"/>
                          <a:ea typeface="MS PGothic" panose="020B0600070205080204" pitchFamily="34" charset="-128"/>
                          <a:cs typeface="+mn-cs"/>
                        </a:rPr>
                        <a:t>Pulse and Rhythm</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GB" sz="900" kern="1200" dirty="0">
                          <a:solidFill>
                            <a:schemeClr val="tx1"/>
                          </a:solidFill>
                          <a:effectLst/>
                          <a:latin typeface="Calibri" panose="020F0502020204030204" pitchFamily="34" charset="0"/>
                          <a:ea typeface="MS PGothic" panose="020B0600070205080204" pitchFamily="34" charset="-128"/>
                          <a:cs typeface="+mn-cs"/>
                        </a:rPr>
                        <a:t>• Confidently play or sing a rhythmic pattern or melody and maintain it as part of a multi-layered ensemble piece, keeping a strong sense of pulse.</a:t>
                      </a:r>
                    </a:p>
                    <a:p>
                      <a:r>
                        <a:rPr lang="en-GB" sz="900" b="1" kern="1200" dirty="0">
                          <a:solidFill>
                            <a:schemeClr val="tx1"/>
                          </a:solidFill>
                          <a:effectLst/>
                          <a:latin typeface="Calibri" panose="020F0502020204030204" pitchFamily="34" charset="0"/>
                          <a:ea typeface="MS PGothic" panose="020B0600070205080204" pitchFamily="34" charset="-128"/>
                          <a:cs typeface="+mn-cs"/>
                        </a:rPr>
                        <a:t>Pitch</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GB" sz="900" kern="1200" dirty="0">
                          <a:solidFill>
                            <a:schemeClr val="tx1"/>
                          </a:solidFill>
                          <a:effectLst/>
                          <a:latin typeface="Calibri" panose="020F0502020204030204" pitchFamily="34" charset="0"/>
                          <a:ea typeface="MS PGothic" panose="020B0600070205080204" pitchFamily="34" charset="-128"/>
                          <a:cs typeface="+mn-cs"/>
                        </a:rPr>
                        <a:t>• Play melodies and/or a bassline on tuned percussion or melodic instruments, following staff notation with increasing control. </a:t>
                      </a:r>
                    </a:p>
                    <a:p>
                      <a:r>
                        <a:rPr lang="en-GB" sz="900" kern="1200" dirty="0">
                          <a:solidFill>
                            <a:schemeClr val="tx1"/>
                          </a:solidFill>
                          <a:effectLst/>
                          <a:latin typeface="Calibri" panose="020F0502020204030204" pitchFamily="34" charset="0"/>
                          <a:ea typeface="MS PGothic" panose="020B0600070205080204" pitchFamily="34" charset="-128"/>
                          <a:cs typeface="+mn-cs"/>
                        </a:rPr>
                        <a:t>• Accompany melodies using block chords using tuned percussion or melodic instruments, or using music software.</a:t>
                      </a:r>
                    </a:p>
                    <a:p>
                      <a:r>
                        <a:rPr lang="en-GB" sz="900" kern="1200" dirty="0">
                          <a:solidFill>
                            <a:schemeClr val="tx1"/>
                          </a:solidFill>
                          <a:effectLst/>
                          <a:latin typeface="Calibri" panose="020F0502020204030204" pitchFamily="34" charset="0"/>
                          <a:ea typeface="MS PGothic" panose="020B0600070205080204" pitchFamily="34" charset="-128"/>
                          <a:cs typeface="+mn-cs"/>
                        </a:rPr>
                        <a:t>• Further develop the skill of playing by ear on tuned instruments, copying longer phrases and familiar melodies. </a:t>
                      </a:r>
                    </a:p>
                    <a:p>
                      <a:r>
                        <a:rPr lang="en-GB" sz="900" b="1" kern="1200" dirty="0">
                          <a:solidFill>
                            <a:schemeClr val="tx1"/>
                          </a:solidFill>
                          <a:effectLst/>
                          <a:latin typeface="Calibri" panose="020F0502020204030204" pitchFamily="34" charset="0"/>
                          <a:ea typeface="MS PGothic" panose="020B0600070205080204" pitchFamily="34" charset="-128"/>
                          <a:cs typeface="+mn-cs"/>
                        </a:rPr>
                        <a:t>Reading Notation </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GB" sz="900" kern="1200" dirty="0">
                          <a:solidFill>
                            <a:schemeClr val="tx1"/>
                          </a:solidFill>
                          <a:effectLst/>
                          <a:latin typeface="Calibri" panose="020F0502020204030204" pitchFamily="34" charset="0"/>
                          <a:ea typeface="MS PGothic" panose="020B0600070205080204" pitchFamily="34" charset="-128"/>
                          <a:cs typeface="+mn-cs"/>
                        </a:rPr>
                        <a:t>• Further understand the differences between semibreves, minims, crotchets, quavers and semiquavers, and begin to understand their equivalent rests where appropriate.</a:t>
                      </a:r>
                    </a:p>
                    <a:p>
                      <a:r>
                        <a:rPr lang="en-GB" sz="900" kern="1200" dirty="0">
                          <a:solidFill>
                            <a:schemeClr val="tx1"/>
                          </a:solidFill>
                          <a:effectLst/>
                          <a:latin typeface="Calibri" panose="020F0502020204030204" pitchFamily="34" charset="0"/>
                          <a:ea typeface="MS PGothic" panose="020B0600070205080204" pitchFamily="34" charset="-128"/>
                          <a:cs typeface="+mn-cs"/>
                        </a:rPr>
                        <a:t>• Further understand the differences between 2/4, 3/4 and 4/4 time signatures. </a:t>
                      </a:r>
                    </a:p>
                    <a:p>
                      <a:r>
                        <a:rPr lang="en-GB" sz="900" kern="1200" dirty="0">
                          <a:solidFill>
                            <a:schemeClr val="tx1"/>
                          </a:solidFill>
                          <a:effectLst/>
                          <a:latin typeface="Calibri" panose="020F0502020204030204" pitchFamily="34" charset="0"/>
                          <a:ea typeface="MS PGothic" panose="020B0600070205080204" pitchFamily="34" charset="-128"/>
                          <a:cs typeface="+mn-cs"/>
                        </a:rPr>
                        <a:t>• Read and play confidently from rhythm flashcards that contain known rhythms/ notes.</a:t>
                      </a:r>
                    </a:p>
                    <a:p>
                      <a:r>
                        <a:rPr lang="en-GB" sz="900" kern="1200" dirty="0">
                          <a:solidFill>
                            <a:schemeClr val="tx1"/>
                          </a:solidFill>
                          <a:effectLst/>
                          <a:latin typeface="Calibri" panose="020F0502020204030204" pitchFamily="34" charset="0"/>
                          <a:ea typeface="MS PGothic" panose="020B0600070205080204" pitchFamily="34" charset="-128"/>
                          <a:cs typeface="+mn-cs"/>
                        </a:rPr>
                        <a:t>• Further develop the skills to read and perform pitch notation.</a:t>
                      </a:r>
                    </a:p>
                    <a:p>
                      <a:r>
                        <a:rPr lang="en-GB" sz="900" kern="1200" dirty="0">
                          <a:solidFill>
                            <a:schemeClr val="tx1"/>
                          </a:solidFill>
                          <a:effectLst/>
                          <a:latin typeface="Calibri" panose="020F0502020204030204" pitchFamily="34" charset="0"/>
                          <a:ea typeface="MS PGothic" panose="020B0600070205080204" pitchFamily="34" charset="-128"/>
                          <a:cs typeface="+mn-cs"/>
                        </a:rPr>
                        <a:t>x</a:t>
                      </a:r>
                    </a:p>
                    <a:p>
                      <a:r>
                        <a:rPr lang="en-GB" sz="900" b="1" kern="1200" dirty="0">
                          <a:solidFill>
                            <a:schemeClr val="tx1"/>
                          </a:solidFill>
                          <a:effectLst/>
                          <a:latin typeface="Calibri" panose="020F0502020204030204" pitchFamily="34" charset="0"/>
                          <a:ea typeface="MS PGothic" panose="020B0600070205080204" pitchFamily="34" charset="-128"/>
                          <a:cs typeface="+mn-cs"/>
                        </a:rPr>
                        <a:t>Performing</a:t>
                      </a:r>
                      <a:endParaRPr lang="en-GB" sz="900" kern="1200" dirty="0">
                        <a:solidFill>
                          <a:schemeClr val="tx1"/>
                        </a:solidFill>
                        <a:effectLst/>
                        <a:latin typeface="Calibri" panose="020F0502020204030204" pitchFamily="34" charset="0"/>
                        <a:ea typeface="MS PGothic" panose="020B0600070205080204" pitchFamily="34" charset="-128"/>
                        <a:cs typeface="+mn-cs"/>
                      </a:endParaRPr>
                    </a:p>
                    <a:p>
                      <a:r>
                        <a:rPr lang="en-GB" sz="900" kern="1200" dirty="0">
                          <a:solidFill>
                            <a:schemeClr val="tx1"/>
                          </a:solidFill>
                          <a:effectLst/>
                          <a:latin typeface="Calibri" panose="020F0502020204030204" pitchFamily="34" charset="0"/>
                          <a:ea typeface="MS PGothic" panose="020B0600070205080204" pitchFamily="34" charset="-128"/>
                          <a:cs typeface="+mn-cs"/>
                        </a:rPr>
                        <a:t>• Play and perform in solo and ensemble contexts, playing and singing with increasing accuracy, fluency, control and expression.</a:t>
                      </a:r>
                    </a:p>
                    <a:p>
                      <a:r>
                        <a:rPr lang="en-GB" sz="900" kern="1200" dirty="0">
                          <a:solidFill>
                            <a:schemeClr val="tx1"/>
                          </a:solidFill>
                          <a:effectLst/>
                          <a:latin typeface="Calibri" panose="020F0502020204030204" pitchFamily="34" charset="0"/>
                          <a:ea typeface="MS PGothic" panose="020B0600070205080204" pitchFamily="34" charset="-128"/>
                          <a:cs typeface="+mn-cs"/>
                        </a:rPr>
                        <a:t>• Conform to the etiquette of performance situations as a musician and as an audience member.</a:t>
                      </a:r>
                      <a:r>
                        <a:rPr lang="en-GB" sz="900" dirty="0">
                          <a:effectLst/>
                        </a:rPr>
                        <a:t> </a:t>
                      </a:r>
                      <a:endParaRPr kumimoji="0" lang="en-GB" altLang="en-US" sz="9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endParaRP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mn-lt"/>
                          <a:ea typeface="+mn-ea"/>
                          <a:cs typeface="+mn-cs"/>
                        </a:rPr>
                        <a:t>• Continue to improvise freely, responding to the beat, developing a sense of shape and character, (using voice, body percussion and instruments). </a:t>
                      </a:r>
                    </a:p>
                    <a:p>
                      <a:r>
                        <a:rPr lang="en-GB" sz="900" kern="1200" dirty="0">
                          <a:solidFill>
                            <a:schemeClr val="tx1"/>
                          </a:solidFill>
                          <a:effectLst/>
                          <a:latin typeface="+mn-lt"/>
                          <a:ea typeface="+mn-ea"/>
                          <a:cs typeface="+mn-cs"/>
                        </a:rPr>
                        <a:t>• Compose music for a range of purposes, confidently and appropriately using the inter-related dimensions of music to create specific effects, moods, atmospheres and ideas.</a:t>
                      </a:r>
                    </a:p>
                    <a:p>
                      <a:r>
                        <a:rPr lang="en-GB" sz="900" kern="1200" dirty="0">
                          <a:solidFill>
                            <a:schemeClr val="tx1"/>
                          </a:solidFill>
                          <a:effectLst/>
                          <a:latin typeface="+mn-lt"/>
                          <a:ea typeface="+mn-ea"/>
                          <a:cs typeface="+mn-cs"/>
                        </a:rPr>
                        <a:t>• Explore the difference between major and minor by using 5 note set starting on C (major) or D (minor); compose simple question and answer phrases using the note set and play on tuned percussion and/or melodic instruments.</a:t>
                      </a:r>
                    </a:p>
                    <a:p>
                      <a:r>
                        <a:rPr lang="en-GB" sz="900" kern="1200" dirty="0">
                          <a:solidFill>
                            <a:schemeClr val="tx1"/>
                          </a:solidFill>
                          <a:effectLst/>
                          <a:latin typeface="+mn-lt"/>
                          <a:ea typeface="+mn-ea"/>
                          <a:cs typeface="+mn-cs"/>
                        </a:rPr>
                        <a:t>• Capture and record creative ideas in different ways e.g.: graphic symbols, rhythm notation, staff notation and music technology.</a:t>
                      </a:r>
                    </a:p>
                    <a:p>
                      <a:r>
                        <a:rPr lang="en-GB" sz="900" kern="1200" dirty="0">
                          <a:solidFill>
                            <a:schemeClr val="tx1"/>
                          </a:solidFill>
                          <a:effectLst/>
                          <a:latin typeface="+mn-lt"/>
                          <a:ea typeface="+mn-ea"/>
                          <a:cs typeface="+mn-cs"/>
                        </a:rPr>
                        <a:t>• Make improvements to my own work, giving reasons using appropriate musical vocabulary.</a:t>
                      </a:r>
                      <a:r>
                        <a:rPr lang="en-GB" sz="900" dirty="0">
                          <a:effectLst/>
                        </a:rPr>
                        <a:t> </a:t>
                      </a:r>
                      <a:endParaRPr lang="en-GB" sz="900" dirty="0">
                        <a:latin typeface="+mn-lt"/>
                      </a:endParaRPr>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mn-lt"/>
                          <a:ea typeface="+mn-ea"/>
                          <a:cs typeface="+mn-cs"/>
                        </a:rPr>
                        <a:t>• Listen with attention to detail and recall sounds with increasing aural memory.</a:t>
                      </a:r>
                    </a:p>
                    <a:p>
                      <a:r>
                        <a:rPr lang="en-GB" sz="900" kern="1200" dirty="0">
                          <a:solidFill>
                            <a:schemeClr val="tx1"/>
                          </a:solidFill>
                          <a:effectLst/>
                          <a:latin typeface="+mn-lt"/>
                          <a:ea typeface="+mn-ea"/>
                          <a:cs typeface="+mn-cs"/>
                        </a:rPr>
                        <a:t>• Appreciate and understand a wide range of live and recorded music drawn from different traditions and historical periods and from great composers and musicians.</a:t>
                      </a:r>
                    </a:p>
                    <a:p>
                      <a:r>
                        <a:rPr lang="en-GB" sz="900" kern="1200" dirty="0">
                          <a:solidFill>
                            <a:schemeClr val="tx1"/>
                          </a:solidFill>
                          <a:effectLst/>
                          <a:latin typeface="+mn-lt"/>
                          <a:ea typeface="+mn-ea"/>
                          <a:cs typeface="+mn-cs"/>
                        </a:rPr>
                        <a:t>• Recognise and name a growing number of individual instruments within instrumental families. </a:t>
                      </a:r>
                    </a:p>
                    <a:p>
                      <a:r>
                        <a:rPr lang="en-GB" sz="900" kern="1200" dirty="0">
                          <a:solidFill>
                            <a:schemeClr val="tx1"/>
                          </a:solidFill>
                          <a:effectLst/>
                          <a:latin typeface="+mn-lt"/>
                          <a:ea typeface="+mn-ea"/>
                          <a:cs typeface="+mn-cs"/>
                        </a:rPr>
                        <a:t>• Describe, compare and evaluate different pieces of music using appropriate musical vocabulary.</a:t>
                      </a:r>
                    </a:p>
                    <a:p>
                      <a:r>
                        <a:rPr lang="en-GB" sz="900" kern="1200" dirty="0">
                          <a:solidFill>
                            <a:schemeClr val="tx1"/>
                          </a:solidFill>
                          <a:effectLst/>
                          <a:latin typeface="+mn-lt"/>
                          <a:ea typeface="+mn-ea"/>
                          <a:cs typeface="+mn-cs"/>
                        </a:rPr>
                        <a:t>• Begin to relate music across time to other factors e.g. world events and develop idea of a musical timeline.</a:t>
                      </a:r>
                      <a:r>
                        <a:rPr lang="en-GB" sz="900" dirty="0">
                          <a:effectLst/>
                        </a:rPr>
                        <a:t> </a:t>
                      </a:r>
                      <a:endParaRPr lang="en-GB" sz="900" dirty="0">
                        <a:latin typeface="+mn-lt"/>
                      </a:endParaRPr>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r>
                        <a:rPr lang="en-GB" sz="900" kern="1200" dirty="0">
                          <a:solidFill>
                            <a:schemeClr val="tx1"/>
                          </a:solidFill>
                          <a:effectLst/>
                          <a:latin typeface="+mn-lt"/>
                          <a:ea typeface="+mn-ea"/>
                          <a:cs typeface="+mn-cs"/>
                        </a:rPr>
                        <a:t>• Sing a broad range of songs within an appropriate vocal range, with clear diction, accurate tuning, control of breathing and phrasing and communicating an awareness of style.</a:t>
                      </a:r>
                    </a:p>
                    <a:p>
                      <a:r>
                        <a:rPr lang="en-GB" sz="900" kern="1200" dirty="0">
                          <a:solidFill>
                            <a:schemeClr val="tx1"/>
                          </a:solidFill>
                          <a:effectLst/>
                          <a:latin typeface="+mn-lt"/>
                          <a:ea typeface="+mn-ea"/>
                          <a:cs typeface="+mn-cs"/>
                        </a:rPr>
                        <a:t>• Sing three and four part rounds and simple harmony lines, showing an awareness of how the parts fit together.</a:t>
                      </a:r>
                    </a:p>
                    <a:p>
                      <a:r>
                        <a:rPr lang="en-GB" sz="900" kern="1200" dirty="0">
                          <a:solidFill>
                            <a:schemeClr val="tx1"/>
                          </a:solidFill>
                          <a:effectLst/>
                          <a:latin typeface="+mn-lt"/>
                          <a:ea typeface="+mn-ea"/>
                          <a:cs typeface="+mn-cs"/>
                        </a:rPr>
                        <a:t>• Refine use of dynamics, tempo and articulation when performing, following physical signals and written symbols (pp p </a:t>
                      </a:r>
                      <a:r>
                        <a:rPr lang="en-GB" sz="900" kern="1200" dirty="0" err="1">
                          <a:solidFill>
                            <a:schemeClr val="tx1"/>
                          </a:solidFill>
                          <a:effectLst/>
                          <a:latin typeface="+mn-lt"/>
                          <a:ea typeface="+mn-ea"/>
                          <a:cs typeface="+mn-cs"/>
                        </a:rPr>
                        <a:t>mp</a:t>
                      </a:r>
                      <a:r>
                        <a:rPr lang="en-GB" sz="900" kern="1200" dirty="0">
                          <a:solidFill>
                            <a:schemeClr val="tx1"/>
                          </a:solidFill>
                          <a:effectLst/>
                          <a:latin typeface="+mn-lt"/>
                          <a:ea typeface="+mn-ea"/>
                          <a:cs typeface="+mn-cs"/>
                        </a:rPr>
                        <a:t> mf f ff  &lt;  &gt; accelerando, rallentando, staccato, legato). </a:t>
                      </a:r>
                    </a:p>
                    <a:p>
                      <a:endParaRPr lang="en-GB" sz="9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2441852"/>
                  </a:ext>
                </a:extLst>
              </a:tr>
            </a:tbl>
          </a:graphicData>
        </a:graphic>
      </p:graphicFrame>
      <p:sp>
        <p:nvSpPr>
          <p:cNvPr id="8" name="Title 1">
            <a:extLst>
              <a:ext uri="{FF2B5EF4-FFF2-40B4-BE49-F238E27FC236}">
                <a16:creationId xmlns:a16="http://schemas.microsoft.com/office/drawing/2014/main" id="{AA889202-A46C-B563-F3F0-6D3E3F4BBD8E}"/>
              </a:ext>
            </a:extLst>
          </p:cNvPr>
          <p:cNvSpPr>
            <a:spLocks noGrp="1"/>
          </p:cNvSpPr>
          <p:nvPr>
            <p:ph type="title"/>
          </p:nvPr>
        </p:nvSpPr>
        <p:spPr>
          <a:xfrm>
            <a:off x="258715" y="171450"/>
            <a:ext cx="8626569" cy="624720"/>
          </a:xfrm>
          <a:solidFill>
            <a:schemeClr val="accent6">
              <a:lumMod val="20000"/>
              <a:lumOff val="80000"/>
            </a:schemeClr>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259395" y="976295"/>
          <a:ext cx="8363099" cy="4838581"/>
        </p:xfrm>
        <a:graphic>
          <a:graphicData uri="http://schemas.openxmlformats.org/drawingml/2006/table">
            <a:tbl>
              <a:tblPr/>
              <a:tblGrid>
                <a:gridCol w="5336733">
                  <a:extLst>
                    <a:ext uri="{9D8B030D-6E8A-4147-A177-3AD203B41FA5}">
                      <a16:colId xmlns:a16="http://schemas.microsoft.com/office/drawing/2014/main" val="1003302530"/>
                    </a:ext>
                  </a:extLst>
                </a:gridCol>
                <a:gridCol w="1414272">
                  <a:extLst>
                    <a:ext uri="{9D8B030D-6E8A-4147-A177-3AD203B41FA5}">
                      <a16:colId xmlns:a16="http://schemas.microsoft.com/office/drawing/2014/main" val="478540876"/>
                    </a:ext>
                  </a:extLst>
                </a:gridCol>
                <a:gridCol w="1612094">
                  <a:extLst>
                    <a:ext uri="{9D8B030D-6E8A-4147-A177-3AD203B41FA5}">
                      <a16:colId xmlns:a16="http://schemas.microsoft.com/office/drawing/2014/main" val="1426055967"/>
                    </a:ext>
                  </a:extLst>
                </a:gridCol>
              </a:tblGrid>
              <a:tr h="386678">
                <a:tc gridSpan="3">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Design Technology</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624762">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Practical Skills</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Designing, Making and Evaluating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Taking Inspiration</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val="3496808766"/>
                  </a:ext>
                </a:extLst>
              </a:tr>
              <a:tr h="3766889">
                <a:tc>
                  <a:txBody>
                    <a:bodyPr/>
                    <a:lstStyle/>
                    <a:p>
                      <a:r>
                        <a:rPr lang="en-GB" sz="1200" b="1" kern="1200" dirty="0">
                          <a:solidFill>
                            <a:schemeClr val="tx1"/>
                          </a:solidFill>
                          <a:effectLst/>
                          <a:latin typeface="+mn-lt"/>
                          <a:ea typeface="+mn-ea"/>
                          <a:cs typeface="+mn-cs"/>
                        </a:rPr>
                        <a:t>Food</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Measure accurately and calculate ratios of ingredients to produce an appropriate meal</a:t>
                      </a:r>
                    </a:p>
                    <a:p>
                      <a:r>
                        <a:rPr lang="en-GB" sz="1200" kern="1200" dirty="0">
                          <a:solidFill>
                            <a:schemeClr val="tx1"/>
                          </a:solidFill>
                          <a:effectLst/>
                          <a:latin typeface="+mn-lt"/>
                          <a:ea typeface="+mn-ea"/>
                          <a:cs typeface="+mn-cs"/>
                        </a:rPr>
                        <a:t>• Create and refine recipes with seasoning using knowledge of vegetables and spices</a:t>
                      </a:r>
                    </a:p>
                    <a:p>
                      <a:r>
                        <a:rPr lang="en-GB" sz="1200" b="1" kern="1200" dirty="0">
                          <a:solidFill>
                            <a:schemeClr val="tx1"/>
                          </a:solidFill>
                          <a:effectLst/>
                          <a:latin typeface="+mn-lt"/>
                          <a:ea typeface="+mn-ea"/>
                          <a:cs typeface="+mn-cs"/>
                        </a:rPr>
                        <a:t>Construction</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Develop a range of practical skills to create products (such as cutting, drilling and screwing, nailing, gluing, filling and sanding).</a:t>
                      </a:r>
                    </a:p>
                    <a:p>
                      <a:r>
                        <a:rPr lang="en-GB" sz="1200" kern="1200" dirty="0">
                          <a:solidFill>
                            <a:schemeClr val="tx1"/>
                          </a:solidFill>
                          <a:effectLst/>
                          <a:latin typeface="+mn-lt"/>
                          <a:ea typeface="+mn-ea"/>
                          <a:cs typeface="+mn-cs"/>
                        </a:rPr>
                        <a:t>• Cut materials with precision and refine the finish with appropriate tools (such as sanding wood after cutting or a more precise scissor cut after roughly cutting out a shape).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Show an understanding of the qualities of materials to choose appropriate tools to cut and shape (such as the nature of fabric may require sharper scissors than would be used to cut paper).</a:t>
                      </a:r>
                    </a:p>
                    <a:p>
                      <a:r>
                        <a:rPr lang="en-GB" sz="1200" b="1" kern="1200" dirty="0">
                          <a:solidFill>
                            <a:schemeClr val="tx1"/>
                          </a:solidFill>
                          <a:effectLst/>
                          <a:latin typeface="+mn-lt"/>
                          <a:ea typeface="+mn-ea"/>
                          <a:cs typeface="+mn-cs"/>
                        </a:rPr>
                        <a:t>Electronic</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Identify simple circuit components (battery, bulb and switch)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Explain that a series circuit is assembled in a loop to allow the electricity to flow along one path.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Describe a motor as a circuit component that changes electrical energy into movement</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lgn="just">
                        <a:buFont typeface="Arial" panose="020B0604020202020204" pitchFamily="34" charset="0"/>
                        <a:buChar char="•"/>
                      </a:pPr>
                      <a:r>
                        <a:rPr lang="en-GB" sz="1200" kern="1200" dirty="0">
                          <a:solidFill>
                            <a:schemeClr val="tx1"/>
                          </a:solidFill>
                          <a:effectLst/>
                          <a:latin typeface="+mn-lt"/>
                          <a:ea typeface="+mn-ea"/>
                          <a:cs typeface="+mn-cs"/>
                        </a:rPr>
                        <a:t>Make products through stages of prototypes, making continual refinements.</a:t>
                      </a:r>
                    </a:p>
                    <a:p>
                      <a:pPr algn="just"/>
                      <a:endParaRPr lang="en-GB"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 Use prototypes, cross-sectional diagrams and computer aided designs to represent designs.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Compare different inventors, their products and impacts.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State opinions on the designs and designers studied.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Evaluate self-produced products with next steps to improve the final product. </a:t>
                      </a:r>
                    </a:p>
                    <a:p>
                      <a:endParaRPr lang="en-GB" sz="12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9395" y="194037"/>
            <a:ext cx="8626569" cy="624720"/>
          </a:xfrm>
          <a:solidFill>
            <a:schemeClr val="accent4">
              <a:lumMod val="40000"/>
              <a:lumOff val="60000"/>
            </a:schemeClr>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1B38A01C-956F-3ABC-9029-B1BD347B822D}"/>
              </a:ext>
            </a:extLst>
          </p:cNvPr>
          <p:cNvGraphicFramePr>
            <a:graphicFrameLocks noGrp="1"/>
          </p:cNvGraphicFramePr>
          <p:nvPr>
            <p:ph idx="1"/>
            <p:extLst/>
          </p:nvPr>
        </p:nvGraphicFramePr>
        <p:xfrm>
          <a:off x="159133" y="976295"/>
          <a:ext cx="8726151" cy="4843480"/>
        </p:xfrm>
        <a:graphic>
          <a:graphicData uri="http://schemas.openxmlformats.org/drawingml/2006/table">
            <a:tbl>
              <a:tblPr/>
              <a:tblGrid>
                <a:gridCol w="2011477">
                  <a:extLst>
                    <a:ext uri="{9D8B030D-6E8A-4147-A177-3AD203B41FA5}">
                      <a16:colId xmlns:a16="http://schemas.microsoft.com/office/drawing/2014/main" val="1003302530"/>
                    </a:ext>
                  </a:extLst>
                </a:gridCol>
                <a:gridCol w="2093398">
                  <a:extLst>
                    <a:ext uri="{9D8B030D-6E8A-4147-A177-3AD203B41FA5}">
                      <a16:colId xmlns:a16="http://schemas.microsoft.com/office/drawing/2014/main" val="478540876"/>
                    </a:ext>
                  </a:extLst>
                </a:gridCol>
                <a:gridCol w="2238225">
                  <a:extLst>
                    <a:ext uri="{9D8B030D-6E8A-4147-A177-3AD203B41FA5}">
                      <a16:colId xmlns:a16="http://schemas.microsoft.com/office/drawing/2014/main" val="1426055967"/>
                    </a:ext>
                  </a:extLst>
                </a:gridCol>
                <a:gridCol w="2383051">
                  <a:extLst>
                    <a:ext uri="{9D8B030D-6E8A-4147-A177-3AD203B41FA5}">
                      <a16:colId xmlns:a16="http://schemas.microsoft.com/office/drawing/2014/main" val="779650668"/>
                    </a:ext>
                  </a:extLst>
                </a:gridCol>
              </a:tblGrid>
              <a:tr h="421253">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entury Gothic" panose="020B0502020202020204" pitchFamily="34" charset="0"/>
                          <a:ea typeface="MS PGothic" panose="020B0600070205080204" pitchFamily="34" charset="-128"/>
                        </a:rPr>
                        <a:t>French</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8985955"/>
                  </a:ext>
                </a:extLst>
              </a:tr>
              <a:tr h="318518">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Reading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Writing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Speaking</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400" b="1" i="0" u="none" strike="noStrike" cap="none" normalizeH="0" baseline="0" dirty="0">
                          <a:ln>
                            <a:noFill/>
                          </a:ln>
                          <a:solidFill>
                            <a:srgbClr val="000000"/>
                          </a:solidFill>
                          <a:effectLst/>
                          <a:latin typeface="Century Gothic" panose="020B0502020202020204" pitchFamily="34" charset="0"/>
                          <a:ea typeface="MS PGothic" panose="020B0600070205080204" pitchFamily="34" charset="-128"/>
                        </a:rPr>
                        <a:t>Understanding Culture</a:t>
                      </a:r>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extLst>
                  <a:ext uri="{0D108BD9-81ED-4DB2-BD59-A6C34878D82A}">
                    <a16:rowId xmlns:a16="http://schemas.microsoft.com/office/drawing/2014/main" val="3496808766"/>
                  </a:ext>
                </a:extLst>
              </a:tr>
              <a:tr h="4103709">
                <a:tc>
                  <a:txBody>
                    <a:bodyPr/>
                    <a:lstStyle/>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Read and understand the main points using inference to deduce meaning.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latin typeface="Calibri" panose="020F0502020204030204" pitchFamily="34" charset="0"/>
                          <a:ea typeface="Times New Roman" panose="02020603050405020304" pitchFamily="18" charset="0"/>
                        </a:rPr>
                        <a:t>• Be able to read passages aloud with appropriate expression.</a:t>
                      </a:r>
                      <a:endParaRPr lang="en-GB" sz="1800" dirty="0">
                        <a:effectLst/>
                        <a:latin typeface="Times New Roman" panose="02020603050405020304" pitchFamily="18" charset="0"/>
                        <a:ea typeface="Times New Roman" panose="02020603050405020304" pitchFamily="18" charset="0"/>
                      </a:endParaRPr>
                    </a:p>
                    <a:p>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Write a paragraph on familiar topics.</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Use dictionaries or glossaries to check words.</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Refer to recent experiences as well as everyday activities. </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Proofread to check for correct grammar.</a:t>
                      </a:r>
                      <a:endParaRPr lang="en-GB" sz="1800" dirty="0">
                        <a:effectLst/>
                        <a:latin typeface="Times New Roman" panose="02020603050405020304" pitchFamily="18" charset="0"/>
                        <a:ea typeface="Times New Roman" panose="02020603050405020304" pitchFamily="18" charset="0"/>
                      </a:endParaRPr>
                    </a:p>
                    <a:p>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Take part in conversations to seek and give information.</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Vary language and produce extended some responses.</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Be understood with little or no difficulty.</a:t>
                      </a:r>
                      <a:endParaRPr lang="en-GB" sz="1800" dirty="0">
                        <a:effectLst/>
                        <a:latin typeface="Times New Roman" panose="02020603050405020304" pitchFamily="18" charset="0"/>
                        <a:ea typeface="Times New Roman" panose="02020603050405020304" pitchFamily="18" charset="0"/>
                      </a:endParaRPr>
                    </a:p>
                    <a:p>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Give detailed accounts of the history and political structure of France.</a:t>
                      </a:r>
                      <a:endParaRPr lang="en-GB" sz="1800" dirty="0">
                        <a:effectLst/>
                        <a:latin typeface="Times New Roman" panose="02020603050405020304" pitchFamily="18" charset="0"/>
                        <a:ea typeface="Times New Roman" panose="02020603050405020304" pitchFamily="18" charset="0"/>
                      </a:endParaRPr>
                    </a:p>
                    <a:p>
                      <a:pPr>
                        <a:spcAft>
                          <a:spcPts val="0"/>
                        </a:spcAft>
                      </a:pPr>
                      <a:r>
                        <a:rPr lang="en-GB" sz="1800" dirty="0">
                          <a:solidFill>
                            <a:srgbClr val="222222"/>
                          </a:solidFill>
                          <a:effectLst/>
                          <a:latin typeface="Calibri" panose="020F0502020204030204" pitchFamily="34" charset="0"/>
                          <a:ea typeface="Times New Roman" panose="02020603050405020304" pitchFamily="18" charset="0"/>
                        </a:rPr>
                        <a:t>• Describe, with detail, some similarities and differences between France and the United Kingdom.</a:t>
                      </a:r>
                      <a:endParaRPr lang="en-GB" sz="1800" dirty="0">
                        <a:effectLst/>
                        <a:latin typeface="Times New Roman" panose="02020603050405020304" pitchFamily="18" charset="0"/>
                        <a:ea typeface="Times New Roman" panose="02020603050405020304" pitchFamily="18" charset="0"/>
                      </a:endParaRPr>
                    </a:p>
                    <a:p>
                      <a:endParaRPr lang="en-GB" sz="1800" dirty="0"/>
                    </a:p>
                  </a:txBody>
                  <a:tcPr marL="86266" marR="86266" marT="43133" marB="43133"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7668984"/>
                  </a:ext>
                </a:extLst>
              </a:tr>
            </a:tbl>
          </a:graphicData>
        </a:graphic>
      </p:graphicFrame>
      <p:sp>
        <p:nvSpPr>
          <p:cNvPr id="80917" name="Slide Number Placeholder 2">
            <a:extLst>
              <a:ext uri="{FF2B5EF4-FFF2-40B4-BE49-F238E27FC236}">
                <a16:creationId xmlns:a16="http://schemas.microsoft.com/office/drawing/2014/main" id="{AB749C08-A4EC-1900-2596-BE632F54E1C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25B71F1-157E-47C1-A7AB-76C539895E80}" type="slidenum">
              <a:rPr lang="en-GB" altLang="en-US" smtClean="0"/>
              <a:pPr/>
              <a:t>104</a:t>
            </a:fld>
            <a:endParaRPr lang="en-GB" altLang="en-US" dirty="0"/>
          </a:p>
        </p:txBody>
      </p:sp>
      <p:sp>
        <p:nvSpPr>
          <p:cNvPr id="8" name="Title 1">
            <a:extLst>
              <a:ext uri="{FF2B5EF4-FFF2-40B4-BE49-F238E27FC236}">
                <a16:creationId xmlns:a16="http://schemas.microsoft.com/office/drawing/2014/main" id="{C7871A0F-4D88-2B7B-5EB1-D90088DB769D}"/>
              </a:ext>
            </a:extLst>
          </p:cNvPr>
          <p:cNvSpPr>
            <a:spLocks noGrp="1"/>
          </p:cNvSpPr>
          <p:nvPr>
            <p:ph type="title"/>
          </p:nvPr>
        </p:nvSpPr>
        <p:spPr>
          <a:xfrm>
            <a:off x="258715" y="171450"/>
            <a:ext cx="8626569" cy="624720"/>
          </a:xfrm>
          <a:solidFill>
            <a:schemeClr val="accent1">
              <a:lumMod val="40000"/>
              <a:lumOff val="60000"/>
            </a:schemeClr>
          </a:solidFill>
        </p:spPr>
        <p:txBody>
          <a:bodyPr>
            <a:normAutofit/>
          </a:bodyPr>
          <a:lstStyle/>
          <a:p>
            <a:pPr>
              <a:defRPr/>
            </a:pPr>
            <a:r>
              <a:rPr lang="en-GB" sz="3019" b="1" dirty="0">
                <a:latin typeface="Century Gothic" panose="020B0502020202020204" pitchFamily="34" charset="0"/>
              </a:rPr>
              <a:t>Year 6 Progression in Domains of Knowledge</a:t>
            </a:r>
            <a:endParaRPr lang="en-GB" sz="3019" b="1" dirty="0">
              <a:solidFill>
                <a:srgbClr val="FFFDFF"/>
              </a:solidFill>
              <a:latin typeface="Century Gothic" panose="020B0502020202020204" pitchFamily="34" charset="0"/>
            </a:endParaRPr>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7347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1f17a14-8980-460c-8c1f-dd8ff902a239" xsi:nil="true"/>
    <lcf76f155ced4ddcb4097134ff3c332f xmlns="f482e274-dfc4-4f07-b2a2-76753076028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01BD9AC1D9BC449B1FC13D741B76F61" ma:contentTypeVersion="17" ma:contentTypeDescription="Create a new document." ma:contentTypeScope="" ma:versionID="856ce7d22665a31a89717603efceb834">
  <xsd:schema xmlns:xsd="http://www.w3.org/2001/XMLSchema" xmlns:xs="http://www.w3.org/2001/XMLSchema" xmlns:p="http://schemas.microsoft.com/office/2006/metadata/properties" xmlns:ns2="f482e274-dfc4-4f07-b2a2-767530760282" xmlns:ns3="d1f17a14-8980-460c-8c1f-dd8ff902a239" targetNamespace="http://schemas.microsoft.com/office/2006/metadata/properties" ma:root="true" ma:fieldsID="d44ae9770632d249414aae38832060e1" ns2:_="" ns3:_="">
    <xsd:import namespace="f482e274-dfc4-4f07-b2a2-767530760282"/>
    <xsd:import namespace="d1f17a14-8980-460c-8c1f-dd8ff902a239"/>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82e274-dfc4-4f07-b2a2-7675307602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2c60e70-c612-4e7b-bd63-65e617198d1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1f17a14-8980-460c-8c1f-dd8ff902a23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2b93511e-7f96-4c3e-b3ed-c0f57fede495}" ma:internalName="TaxCatchAll" ma:showField="CatchAllData" ma:web="d1f17a14-8980-460c-8c1f-dd8ff902a23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5C4E3D-4314-4CC0-B33C-88FC17F75E19}">
  <ds:schemaRefs>
    <ds:schemaRef ds:uri="http://purl.org/dc/terms/"/>
    <ds:schemaRef ds:uri="http://schemas.microsoft.com/office/2006/documentManagement/types"/>
    <ds:schemaRef ds:uri="http://www.w3.org/XML/1998/namespac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d1f17a14-8980-460c-8c1f-dd8ff902a239"/>
    <ds:schemaRef ds:uri="f482e274-dfc4-4f07-b2a2-767530760282"/>
    <ds:schemaRef ds:uri="http://purl.org/dc/dcmitype/"/>
  </ds:schemaRefs>
</ds:datastoreItem>
</file>

<file path=customXml/itemProps2.xml><?xml version="1.0" encoding="utf-8"?>
<ds:datastoreItem xmlns:ds="http://schemas.openxmlformats.org/officeDocument/2006/customXml" ds:itemID="{73D966B4-1726-489D-881F-8C22774CE2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82e274-dfc4-4f07-b2a2-767530760282"/>
    <ds:schemaRef ds:uri="d1f17a14-8980-460c-8c1f-dd8ff902a23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7DFCDA-6731-4FD7-A9E4-09ECB4E4FA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810</TotalTime>
  <Words>20673</Words>
  <Application>Microsoft Office PowerPoint</Application>
  <PresentationFormat>On-screen Show (4:3)</PresentationFormat>
  <Paragraphs>2836</Paragraphs>
  <Slides>104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104</vt:i4>
      </vt:variant>
    </vt:vector>
  </HeadingPairs>
  <TitlesOfParts>
    <vt:vector size="113" baseType="lpstr">
      <vt:lpstr>MS PGothic</vt:lpstr>
      <vt:lpstr>Arial</vt:lpstr>
      <vt:lpstr>Calibri</vt:lpstr>
      <vt:lpstr>Calibri Light</vt:lpstr>
      <vt:lpstr>Century Gothic</vt:lpstr>
      <vt:lpstr>Neuzeit S LT Std Book</vt:lpstr>
      <vt:lpstr>Times New Roman</vt:lpstr>
      <vt:lpstr>Wingdings</vt:lpstr>
      <vt:lpstr>Office Theme</vt:lpstr>
      <vt:lpstr>EYFS English Disciplinary Knowledge</vt:lpstr>
      <vt:lpstr>EYFS English Disciplinary Knowledge EYFS</vt:lpstr>
      <vt:lpstr>EYFS Maths Substantive Knowledge</vt:lpstr>
      <vt:lpstr>EYFS Maths Substantive Knowledge</vt:lpstr>
      <vt:lpstr>EYFS Maths Substantive Knowledge</vt:lpstr>
      <vt:lpstr>EYFS Progression in Domains of Knowledge</vt:lpstr>
      <vt:lpstr>EYFS Computing Domains of Knowledge</vt:lpstr>
      <vt:lpstr>EYFS Progression in Domains of Knowledge</vt:lpstr>
      <vt:lpstr>EYFS Progression in Domains of Knowledge</vt:lpstr>
      <vt:lpstr>EYFS Progression in Domains of Knowledge</vt:lpstr>
      <vt:lpstr>EYFS Progression in Domains of Knowledge</vt:lpstr>
      <vt:lpstr>EYFS Progression in Domains of Knowledge</vt:lpstr>
      <vt:lpstr>EYFS Progression in Domains of Knowledge</vt:lpstr>
      <vt:lpstr>EYFS French Progression in Domains of Knowledge</vt:lpstr>
      <vt:lpstr>Year 1 Progression in Domains of Knowledge</vt:lpstr>
      <vt:lpstr>Year 1 Progression in Domains of Knowledge</vt:lpstr>
      <vt:lpstr>Year 1 Progression in Domains of Knowledge</vt:lpstr>
      <vt:lpstr>Year 1 Progression in Domains of Knowledge</vt:lpstr>
      <vt:lpstr>Year 1 Progression in Domains of Knowledge1</vt:lpstr>
      <vt:lpstr>Year 1 Progression in Domains of Knowledge</vt:lpstr>
      <vt:lpstr>Year 1 Progression in Domains of Knowledge</vt:lpstr>
      <vt:lpstr>Year 1 Progression in Domains of Knowledge</vt:lpstr>
      <vt:lpstr>Year 1 Progression in Domains of Knowledge</vt:lpstr>
      <vt:lpstr>Year 1 Progression in Domains of Knowledge</vt:lpstr>
      <vt:lpstr>Year 1 Progression in Domains of Knowledge</vt:lpstr>
      <vt:lpstr>Year 1 Progression in Domains of Knowledge</vt:lpstr>
      <vt:lpstr>Year 1 Progression in Domains of Knowledge</vt:lpstr>
      <vt:lpstr>Year 1 Progression in Domains of Knowledge</vt:lpstr>
      <vt:lpstr>Year 1 Progression in Domains of Knowledge</vt:lpstr>
      <vt:lpstr>Year 2 English Disciplinary Knowledge</vt:lpstr>
      <vt:lpstr>Year 2 English Disciplinary Knowledge</vt:lpstr>
      <vt:lpstr>Year 2 English Disciplinary Knowledge</vt:lpstr>
      <vt:lpstr>Year 2 Maths Substantive Knowledge</vt:lpstr>
      <vt:lpstr>Year 2 Maths Substantive Knowledge</vt:lpstr>
      <vt:lpstr>Year 2 Maths Substantive Knowledge</vt:lpstr>
      <vt:lpstr>Year 2 Progression in Domains of Knowledge</vt:lpstr>
      <vt:lpstr>Year 2 Progression in Domains of Knowledge</vt:lpstr>
      <vt:lpstr>Year 2 Progression in Domains of Knowledge</vt:lpstr>
      <vt:lpstr>Year 2 Progression in Domains of Knowledge</vt:lpstr>
      <vt:lpstr>Year 2 Progression in Domains of Knowledge</vt:lpstr>
      <vt:lpstr>Year 2 Progression in Domains of Knowledge</vt:lpstr>
      <vt:lpstr>Year 2 Progression in Domains of Knowledge</vt:lpstr>
      <vt:lpstr>Year 2 Progression in Domains of Knowledge</vt:lpstr>
      <vt:lpstr>Year 2 Progression in Domains of Knowledge</vt:lpstr>
      <vt:lpstr>English Disciplinary Knowledge Year 3</vt:lpstr>
      <vt:lpstr>English Disciplinary Knowledge Year 3</vt:lpstr>
      <vt:lpstr>English Disciplinary Knowledge Year 3</vt:lpstr>
      <vt:lpstr>Maths Substantive Knowledge Year 3</vt:lpstr>
      <vt:lpstr>Maths Substantive Knowledge Year 3</vt:lpstr>
      <vt:lpstr>Maths Substantive Knowledge Year 3</vt:lpstr>
      <vt:lpstr>Year 3 Progression in Domains of Knowledge</vt:lpstr>
      <vt:lpstr>Year 3 Progression in Domains of Knowledge</vt:lpstr>
      <vt:lpstr>Year 3 Progression in Domains of Knowledge</vt:lpstr>
      <vt:lpstr>Year 3 Progression in Domains of Knowledge</vt:lpstr>
      <vt:lpstr>Year 3 Progression in Domains of Knowledge</vt:lpstr>
      <vt:lpstr>Year 3 Progression in Domains of Knowledge</vt:lpstr>
      <vt:lpstr>Year 3 Progression in Domains of Knowledge</vt:lpstr>
      <vt:lpstr>Year 3 Progression in Domains of Knowledge</vt:lpstr>
      <vt:lpstr>Year 3 Progression in Domains of Knowledge</vt:lpstr>
      <vt:lpstr>Year 4 English Disciplinary Knowledge</vt:lpstr>
      <vt:lpstr>Year 4 English Disciplinary Knowledg</vt:lpstr>
      <vt:lpstr>Year 4 English Disciplinary Knowledge</vt:lpstr>
      <vt:lpstr>Year 4Maths Substantive Knowledge</vt:lpstr>
      <vt:lpstr>Year 4 Maths Substantive Knowledge</vt:lpstr>
      <vt:lpstr>Year 4Maths Substantive Knowledge</vt:lpstr>
      <vt:lpstr>Year 4 Progression in Domains of Knowledge</vt:lpstr>
      <vt:lpstr>Year 4 Progression in Domains of Knowledge</vt:lpstr>
      <vt:lpstr>Year 4 Progression in Domains of Knowledge</vt:lpstr>
      <vt:lpstr>Year 4 Progression in Domains of Knowledge</vt:lpstr>
      <vt:lpstr>Year 4 Progression in Domains of Knowledge</vt:lpstr>
      <vt:lpstr>Year 4 Progression in Domains of Knowledge</vt:lpstr>
      <vt:lpstr>Year 4 Progression in Domains of Knowledge</vt:lpstr>
      <vt:lpstr>Year 4 Progression in Domains of Knowledge</vt:lpstr>
      <vt:lpstr>Year 4 Progression in Domains of Knowledge</vt:lpstr>
      <vt:lpstr>Year 5 English Disciplinary Knowledge</vt:lpstr>
      <vt:lpstr>Year 5 English Disciplinary Knowledge</vt:lpstr>
      <vt:lpstr>Year 5 English Disciplinary Knowledge</vt:lpstr>
      <vt:lpstr>Year 5 Maths Substantive Knowledge</vt:lpstr>
      <vt:lpstr>Year 5 Maths Substantive Knowledge</vt:lpstr>
      <vt:lpstr>Year 5 Maths Substantive Knowledge</vt:lpstr>
      <vt:lpstr>Year 5 Progression in Domains of Knowledge</vt:lpstr>
      <vt:lpstr>Year 5 Progression in Domains of Knowledge</vt:lpstr>
      <vt:lpstr>Year 5 Progression in Domains of Knowledge</vt:lpstr>
      <vt:lpstr>Year 5 Progression in Domains of Knowledge</vt:lpstr>
      <vt:lpstr>Year 5 Progression in Domains of Knowledge</vt:lpstr>
      <vt:lpstr>Year 5 Progression in Domains of Knowledge</vt:lpstr>
      <vt:lpstr>Year 5 Progression in Domains of Knowledge</vt:lpstr>
      <vt:lpstr>Year 5 Progression in Domains of Knowledge</vt:lpstr>
      <vt:lpstr>Year 5 Progression in Domains of Knowledge</vt:lpstr>
      <vt:lpstr>Year 6 English Disciplinary Knowledge</vt:lpstr>
      <vt:lpstr>Year 6 English Disciplinary Knowledge</vt:lpstr>
      <vt:lpstr>Year 6 English Disciplinary Knowledge</vt:lpstr>
      <vt:lpstr>Year 6 Maths Substantive Knowledge</vt:lpstr>
      <vt:lpstr>Year 6 Maths Substantive Knowledge</vt:lpstr>
      <vt:lpstr>Year 6 Maths Substantive Knowledge</vt:lpstr>
      <vt:lpstr>Year 6 Progression in Domains of Knowledge</vt:lpstr>
      <vt:lpstr>Year 6 Progression in Domains of Knowledge</vt:lpstr>
      <vt:lpstr>Year 6 Progression in Domains of Knowledge</vt:lpstr>
      <vt:lpstr>Year 6 Progression in Domains of Knowledge</vt:lpstr>
      <vt:lpstr>Year 6 Progression in Domains of Knowledge</vt:lpstr>
      <vt:lpstr>Year 6 Progression in Domains of Knowledge</vt:lpstr>
      <vt:lpstr>Year 6 Progression in Domains of Knowledge</vt:lpstr>
      <vt:lpstr>Year 6 Progression in Domains of Knowledge</vt:lpstr>
      <vt:lpstr>Year 6 Progression in Domains of Knowledge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Davies - Trustee</dc:creator>
  <cp:lastModifiedBy>Sam Smallridge</cp:lastModifiedBy>
  <cp:revision>32</cp:revision>
  <dcterms:created xsi:type="dcterms:W3CDTF">2022-05-19T06:53:53Z</dcterms:created>
  <dcterms:modified xsi:type="dcterms:W3CDTF">2024-09-20T13:37:12Z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0x010100A01BD9AC1D9BC449B1FC13D741B76F61</vt:lpwstr>
  </property>
</Properties>
</file>