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8" r:id="rId4"/>
    <p:sldId id="259" r:id="rId5"/>
    <p:sldId id="260" r:id="rId6"/>
    <p:sldId id="262" r:id="rId7"/>
    <p:sldId id="261" r:id="rId8"/>
    <p:sldId id="265" r:id="rId9"/>
    <p:sldId id="269" r:id="rId10"/>
    <p:sldId id="270" r:id="rId11"/>
    <p:sldId id="267" r:id="rId12"/>
    <p:sldId id="273" r:id="rId13"/>
    <p:sldId id="272" r:id="rId14"/>
    <p:sldId id="274" r:id="rId15"/>
    <p:sldId id="271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0783A291-85D5-4BF7-A03C-8D91184085CD}">
          <p14:sldIdLst>
            <p14:sldId id="256"/>
            <p14:sldId id="282"/>
            <p14:sldId id="258"/>
          </p14:sldIdLst>
        </p14:section>
        <p14:section name="Why?" id="{9B25D507-0559-4ABA-A47D-046710046B6D}">
          <p14:sldIdLst>
            <p14:sldId id="259"/>
            <p14:sldId id="260"/>
            <p14:sldId id="262"/>
            <p14:sldId id="261"/>
          </p14:sldIdLst>
        </p14:section>
        <p14:section name="How" id="{148507AA-E822-432C-85C1-9A153CB53BDA}">
          <p14:sldIdLst>
            <p14:sldId id="265"/>
            <p14:sldId id="269"/>
            <p14:sldId id="270"/>
            <p14:sldId id="267"/>
            <p14:sldId id="273"/>
            <p14:sldId id="272"/>
            <p14:sldId id="274"/>
          </p14:sldIdLst>
        </p14:section>
        <p14:section name="What?" id="{C7E54955-1150-4DDF-BFB7-C1C797B7971E}">
          <p14:sldIdLst>
            <p14:sldId id="271"/>
          </p14:sldIdLst>
        </p14:section>
        <p14:section name="End" id="{6F85AC15-9CE0-BC4A-B8D4-7DFF1BA1D6DD}">
          <p14:sldIdLst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7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0DEAA-79E3-40EA-81F4-264F773B0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F275BC-B84C-471F-AC79-67CD2B98C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9E293-A853-47F5-8DA9-2D567D9FD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1BBC-125E-41E1-A777-70C159E4FAC5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981EC-FDC1-42C3-91E2-C969F13C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A9485-BBA5-48D1-9A8E-58A107482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A022-0F5B-457B-9213-B1699A9BD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72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A613C-E73B-483C-A3B1-068F55EEC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0B282E-444A-41A6-B79A-3B41286C2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58433-5C29-44EC-98F3-7D887EBB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1BBC-125E-41E1-A777-70C159E4FAC5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33246-2D33-4C66-B1A0-C4FBD7E27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C9101-572A-423D-B5DD-A1F11FF1C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A022-0F5B-457B-9213-B1699A9BD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67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15F0B8-933D-4DB8-8102-77E43DBAD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F67921-D2BD-4B51-8271-9DFF9ACFD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ED59C-020E-4263-8BEC-C1C58799C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1BBC-125E-41E1-A777-70C159E4FAC5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67895-D391-4AD3-8AAA-9E5A7EF11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5A074-1A6D-413B-B2A7-CAD03799C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A022-0F5B-457B-9213-B1699A9BD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23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36274-B055-48E9-A6C3-275648837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2613F-694E-45E0-8BC6-88619B92A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F0192-302F-497E-816F-E7B90C4A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1BBC-125E-41E1-A777-70C159E4FAC5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76098-0FBA-43CD-AB1D-4BEBB1D70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36CF9-D713-497C-907F-BBC084BE4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A022-0F5B-457B-9213-B1699A9BD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29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D4800-0A0C-4D41-960C-7D25EFF4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13711-073C-4005-86CC-40D14A728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16A96-3C1D-4E81-9556-332730E2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1BBC-125E-41E1-A777-70C159E4FAC5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E7B49-C188-48AF-8471-F6669F0B4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B5777-67A6-4AB7-8B99-CAFF535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A022-0F5B-457B-9213-B1699A9BD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51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9C840-CBF0-4C1C-8CF3-0B5044270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D570D-F46E-49A7-AD58-4750B1B17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554AF-9E6F-4B0A-918B-86CC12421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4E0D7-9AC4-421D-9221-2D71E7949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1BBC-125E-41E1-A777-70C159E4FAC5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21C7F-0134-46AD-AC14-59520E62B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334B3-7276-4704-B8DF-6281CAA5A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A022-0F5B-457B-9213-B1699A9BD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701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31DA3-4742-4DAB-81E5-A4A8CCE80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660C6-9F51-42BC-830C-92BAE4D36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2AC85-C51B-41EF-A4C0-B326CDA4C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4BA4EA-FFA6-4A32-8D9F-51B4991B0C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F9B5AB-C9C5-47C1-8AA4-A09E7E767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CD0587-C3B9-44D8-84DF-D6C057692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1BBC-125E-41E1-A777-70C159E4FAC5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8FFB89-CD93-4F19-8467-015B99F1A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95FCB5-962B-402F-B8A7-88B6D583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A022-0F5B-457B-9213-B1699A9BD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92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35514-9838-443B-9BD2-CB84F8A92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B1697-05D8-4C2F-A922-182640CEB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1BBC-125E-41E1-A777-70C159E4FAC5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ABDC58-2F6F-4088-BE85-196A8A2C5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A186C-2F53-4B40-93C9-FFF4CE6D2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A022-0F5B-457B-9213-B1699A9BD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89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A9FB5B-B6C1-478E-8917-F6A1EFEA9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1BBC-125E-41E1-A777-70C159E4FAC5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ACE13F-6498-429C-A5A1-B5839310F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10624-20DC-4C3B-A027-53B21C27C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A022-0F5B-457B-9213-B1699A9BD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069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8B645-7466-4DDD-8C20-0D33D493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2977F-C4B3-410A-B237-39DA544D1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4E079-D999-46F0-B037-7E7359925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018CC-E022-401A-A2FD-7B0190124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1BBC-125E-41E1-A777-70C159E4FAC5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88B26-720A-44C9-A5C8-0B59A68F9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23613-6156-4590-AB8F-2CCE02A2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A022-0F5B-457B-9213-B1699A9BD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128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C6DFE-09B2-4686-A8EF-15BDC5BBC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0C0008-D22C-4808-8996-3AC3C0218D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2CB75-C2A0-426D-9B09-216AACE60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B89B7D-C247-464D-A242-CC853B64E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1BBC-125E-41E1-A777-70C159E4FAC5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C55D0-E00A-4580-BD90-1A1B7DF75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CC083-8948-4348-A80E-564E7488B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A022-0F5B-457B-9213-B1699A9BD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565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348252-1050-4459-B5D1-215BE9198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4CAA9-A71A-4816-A76B-E6B5FE4F3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FE360-559A-40BC-97B1-1EEA951655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41BBC-125E-41E1-A777-70C159E4FAC5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E5A18-AF4C-405A-BF8B-1BDC396A2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9DD27-AD8A-4555-9FD6-6F5075DB8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CA022-0F5B-457B-9213-B1699A9BD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38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ssets.publishing.service.gov.uk/government/uploads/system/uploads/attachment_data/file/1090195/Relationships_Education_RSE_and_Health_Education.pdf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1035862/SRE_and_sexual_risk-taking_research_brief_Nov21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6E32E-3CEE-47AF-9EE5-74850F8A4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25048"/>
            <a:ext cx="9144000" cy="749985"/>
          </a:xfrm>
        </p:spPr>
        <p:txBody>
          <a:bodyPr>
            <a:normAutofit/>
          </a:bodyPr>
          <a:lstStyle/>
          <a:p>
            <a:r>
              <a:rPr lang="en-GB" sz="4800" b="1" dirty="0"/>
              <a:t>Changing 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3924F0-2D3C-4E98-AA4B-B95FE8BD6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2792" y="3753040"/>
            <a:ext cx="3478635" cy="508568"/>
          </a:xfrm>
        </p:spPr>
        <p:txBody>
          <a:bodyPr/>
          <a:lstStyle/>
          <a:p>
            <a:r>
              <a:rPr lang="en-GB" b="1" dirty="0"/>
              <a:t>07.06.23</a:t>
            </a:r>
          </a:p>
        </p:txBody>
      </p:sp>
    </p:spTree>
    <p:extLst>
      <p:ext uri="{BB962C8B-B14F-4D97-AF65-F5344CB8AC3E}">
        <p14:creationId xmlns:p14="http://schemas.microsoft.com/office/powerpoint/2010/main" val="169442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66889CE-3FD6-4E16-A718-9B431470F732}"/>
              </a:ext>
            </a:extLst>
          </p:cNvPr>
          <p:cNvSpPr txBox="1"/>
          <p:nvPr/>
        </p:nvSpPr>
        <p:spPr>
          <a:xfrm>
            <a:off x="184559" y="83889"/>
            <a:ext cx="652663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How? – Pedagogy</a:t>
            </a:r>
            <a:endParaRPr lang="en-GB" sz="4800" dirty="0"/>
          </a:p>
          <a:p>
            <a:endParaRPr lang="en-GB" sz="1000" b="1" dirty="0"/>
          </a:p>
          <a:p>
            <a:pPr marL="571500" indent="-571500">
              <a:buFontTx/>
              <a:buChar char="-"/>
            </a:pPr>
            <a:r>
              <a:rPr lang="en-GB" sz="2800" dirty="0"/>
              <a:t>Teach the lesson like any other</a:t>
            </a:r>
          </a:p>
          <a:p>
            <a:pPr marL="571500" indent="-571500">
              <a:buFontTx/>
              <a:buChar char="-"/>
            </a:pPr>
            <a:endParaRPr lang="en-GB" sz="2800" dirty="0"/>
          </a:p>
          <a:p>
            <a:pPr marL="571500" indent="-571500">
              <a:buFontTx/>
              <a:buChar char="-"/>
            </a:pPr>
            <a:r>
              <a:rPr lang="en-GB" sz="2800" dirty="0"/>
              <a:t>Class teacher teaches</a:t>
            </a:r>
          </a:p>
          <a:p>
            <a:pPr marL="571500" indent="-571500">
              <a:buFontTx/>
              <a:buChar char="-"/>
            </a:pPr>
            <a:endParaRPr lang="en-GB" sz="2800" dirty="0"/>
          </a:p>
          <a:p>
            <a:pPr marL="571500" indent="-571500">
              <a:buFontTx/>
              <a:buChar char="-"/>
            </a:pPr>
            <a:r>
              <a:rPr lang="en-GB" sz="2800" dirty="0"/>
              <a:t>Dispassionate like a Science lesson</a:t>
            </a:r>
          </a:p>
          <a:p>
            <a:pPr marL="571500" indent="-571500">
              <a:buFontTx/>
              <a:buChar char="-"/>
            </a:pPr>
            <a:endParaRPr lang="en-GB" sz="2800" dirty="0"/>
          </a:p>
          <a:p>
            <a:pPr marL="571500" indent="-571500">
              <a:buFontTx/>
              <a:buChar char="-"/>
            </a:pPr>
            <a:r>
              <a:rPr lang="en-GB" sz="2800" dirty="0"/>
              <a:t>Speak in facts </a:t>
            </a:r>
          </a:p>
          <a:p>
            <a:pPr marL="571500" indent="-571500">
              <a:buFontTx/>
              <a:buChar char="-"/>
            </a:pPr>
            <a:endParaRPr lang="en-GB" sz="2800" dirty="0"/>
          </a:p>
          <a:p>
            <a:pPr marL="571500" indent="-571500">
              <a:buFontTx/>
              <a:buChar char="-"/>
            </a:pPr>
            <a:r>
              <a:rPr lang="en-GB" sz="2800" dirty="0"/>
              <a:t>Jigsaw appropriate tasks</a:t>
            </a:r>
          </a:p>
          <a:p>
            <a:pPr marL="571500" indent="-571500">
              <a:buFontTx/>
              <a:buChar char="-"/>
            </a:pPr>
            <a:endParaRPr lang="en-GB" sz="2800" dirty="0"/>
          </a:p>
          <a:p>
            <a:pPr marL="571500" indent="-571500">
              <a:buFontTx/>
              <a:buChar char="-"/>
            </a:pPr>
            <a:r>
              <a:rPr lang="en-GB" sz="2800" dirty="0"/>
              <a:t>No cold calling</a:t>
            </a:r>
          </a:p>
        </p:txBody>
      </p:sp>
    </p:spTree>
    <p:extLst>
      <p:ext uri="{BB962C8B-B14F-4D97-AF65-F5344CB8AC3E}">
        <p14:creationId xmlns:p14="http://schemas.microsoft.com/office/powerpoint/2010/main" val="1931995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66889CE-3FD6-4E16-A718-9B431470F732}"/>
              </a:ext>
            </a:extLst>
          </p:cNvPr>
          <p:cNvSpPr txBox="1"/>
          <p:nvPr/>
        </p:nvSpPr>
        <p:spPr>
          <a:xfrm>
            <a:off x="360727" y="503339"/>
            <a:ext cx="889233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How? - Groupings</a:t>
            </a:r>
          </a:p>
          <a:p>
            <a:endParaRPr lang="en-GB" sz="4800" dirty="0"/>
          </a:p>
          <a:p>
            <a:pPr marL="571500" indent="-571500">
              <a:buFontTx/>
              <a:buChar char="-"/>
            </a:pPr>
            <a:r>
              <a:rPr lang="en-GB" sz="3600" dirty="0"/>
              <a:t>Keep all children together</a:t>
            </a:r>
          </a:p>
          <a:p>
            <a:pPr marL="571500" indent="-571500">
              <a:buFontTx/>
              <a:buChar char="-"/>
            </a:pPr>
            <a:endParaRPr lang="en-GB" sz="3600" dirty="0"/>
          </a:p>
          <a:p>
            <a:pPr marL="571500" indent="-571500">
              <a:buFontTx/>
              <a:buChar char="-"/>
            </a:pPr>
            <a:endParaRPr lang="en-GB" sz="3600" dirty="0"/>
          </a:p>
          <a:p>
            <a:pPr marL="571500" indent="-571500">
              <a:buFontTx/>
              <a:buChar char="-"/>
            </a:pPr>
            <a:r>
              <a:rPr lang="en-GB" sz="3600" dirty="0"/>
              <a:t>SLT, PSHE Lead and class teacher to look if anything else is necessary</a:t>
            </a:r>
          </a:p>
        </p:txBody>
      </p:sp>
    </p:spTree>
    <p:extLst>
      <p:ext uri="{BB962C8B-B14F-4D97-AF65-F5344CB8AC3E}">
        <p14:creationId xmlns:p14="http://schemas.microsoft.com/office/powerpoint/2010/main" val="3403309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66889CE-3FD6-4E16-A718-9B431470F732}"/>
              </a:ext>
            </a:extLst>
          </p:cNvPr>
          <p:cNvSpPr txBox="1"/>
          <p:nvPr/>
        </p:nvSpPr>
        <p:spPr>
          <a:xfrm>
            <a:off x="360727" y="503339"/>
            <a:ext cx="10972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How? –  Advice to teachers for questions on the spot</a:t>
            </a:r>
          </a:p>
          <a:p>
            <a:endParaRPr lang="en-GB" b="1" dirty="0"/>
          </a:p>
          <a:p>
            <a:pPr marL="685800" indent="-685800">
              <a:buFontTx/>
              <a:buChar char="-"/>
            </a:pPr>
            <a:r>
              <a:rPr lang="en-GB" sz="3200" dirty="0"/>
              <a:t>Keep answers straight and factual</a:t>
            </a:r>
          </a:p>
          <a:p>
            <a:pPr marL="685800" indent="-685800">
              <a:buFontTx/>
              <a:buChar char="-"/>
            </a:pPr>
            <a:endParaRPr lang="en-GB" sz="3200" dirty="0"/>
          </a:p>
          <a:p>
            <a:pPr marL="685800" indent="-685800">
              <a:buFontTx/>
              <a:buChar char="-"/>
            </a:pPr>
            <a:r>
              <a:rPr lang="en-GB" sz="3200" dirty="0"/>
              <a:t>Age-appropriate answers (guided by the years content)</a:t>
            </a:r>
          </a:p>
          <a:p>
            <a:r>
              <a:rPr lang="en-GB" i="1" dirty="0"/>
              <a:t>“That is something you will discuss later in school”</a:t>
            </a:r>
          </a:p>
          <a:p>
            <a:endParaRPr lang="en-GB" i="1" dirty="0"/>
          </a:p>
          <a:p>
            <a:pPr marL="457200" indent="-457200">
              <a:buFontTx/>
              <a:buChar char="-"/>
            </a:pPr>
            <a:r>
              <a:rPr lang="en-GB" sz="3200" i="1" dirty="0"/>
              <a:t>It’s ok so say you “don’t know.” You can come back to it later</a:t>
            </a:r>
            <a:endParaRPr lang="en-GB" i="1" dirty="0"/>
          </a:p>
          <a:p>
            <a:pPr marL="457200" indent="-457200">
              <a:buFontTx/>
              <a:buChar char="-"/>
            </a:pPr>
            <a:endParaRPr lang="en-GB" sz="3200" i="1" dirty="0"/>
          </a:p>
          <a:p>
            <a:pPr marL="457200" indent="-457200">
              <a:buFontTx/>
              <a:buChar char="-"/>
            </a:pPr>
            <a:r>
              <a:rPr lang="en-GB" sz="3200" i="1" dirty="0"/>
              <a:t>Contact DSL and parents if concerned</a:t>
            </a:r>
          </a:p>
        </p:txBody>
      </p:sp>
    </p:spTree>
    <p:extLst>
      <p:ext uri="{BB962C8B-B14F-4D97-AF65-F5344CB8AC3E}">
        <p14:creationId xmlns:p14="http://schemas.microsoft.com/office/powerpoint/2010/main" val="934505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66889CE-3FD6-4E16-A718-9B431470F732}"/>
              </a:ext>
            </a:extLst>
          </p:cNvPr>
          <p:cNvSpPr txBox="1"/>
          <p:nvPr/>
        </p:nvSpPr>
        <p:spPr>
          <a:xfrm>
            <a:off x="167779" y="167780"/>
            <a:ext cx="11543251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How? – Questions: Ask it Basket</a:t>
            </a:r>
            <a:endParaRPr lang="en-GB" sz="4800" dirty="0"/>
          </a:p>
          <a:p>
            <a:endParaRPr lang="en-GB" sz="4800" b="1" dirty="0"/>
          </a:p>
          <a:p>
            <a:pPr algn="just"/>
            <a:r>
              <a:rPr lang="en-GB" sz="4000" dirty="0"/>
              <a:t>- Basket to be available in class all half term. Teachers should check weekly.</a:t>
            </a:r>
          </a:p>
          <a:p>
            <a:pPr algn="just"/>
            <a:endParaRPr lang="en-GB" sz="4000" dirty="0"/>
          </a:p>
          <a:p>
            <a:pPr algn="just"/>
            <a:r>
              <a:rPr lang="en-GB" sz="4000" dirty="0"/>
              <a:t>- Pupils as questions. Teachers discretion whether a whole class discussion or one-to-one.</a:t>
            </a:r>
          </a:p>
          <a:p>
            <a:pPr algn="just"/>
            <a:endParaRPr lang="en-GB" sz="4000" dirty="0"/>
          </a:p>
          <a:p>
            <a:pPr algn="just"/>
            <a:r>
              <a:rPr lang="en-GB" sz="4000" dirty="0"/>
              <a:t>- Children should write names on post-it-note. </a:t>
            </a:r>
          </a:p>
        </p:txBody>
      </p:sp>
    </p:spTree>
    <p:extLst>
      <p:ext uri="{BB962C8B-B14F-4D97-AF65-F5344CB8AC3E}">
        <p14:creationId xmlns:p14="http://schemas.microsoft.com/office/powerpoint/2010/main" val="1082388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66889CE-3FD6-4E16-A718-9B431470F732}"/>
              </a:ext>
            </a:extLst>
          </p:cNvPr>
          <p:cNvSpPr txBox="1"/>
          <p:nvPr/>
        </p:nvSpPr>
        <p:spPr>
          <a:xfrm>
            <a:off x="360726" y="503339"/>
            <a:ext cx="1171103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How? - Withdrawal</a:t>
            </a:r>
          </a:p>
          <a:p>
            <a:endParaRPr lang="en-GB" sz="4000" dirty="0"/>
          </a:p>
          <a:p>
            <a:r>
              <a:rPr lang="en-GB" sz="4000" dirty="0"/>
              <a:t>Parents can only withdraw from sex education.</a:t>
            </a:r>
          </a:p>
          <a:p>
            <a:endParaRPr lang="en-GB" sz="4000" dirty="0"/>
          </a:p>
          <a:p>
            <a:r>
              <a:rPr lang="en-GB" sz="4000" dirty="0"/>
              <a:t>Therefore, parents cannot withdraw in our school.</a:t>
            </a:r>
          </a:p>
          <a:p>
            <a:endParaRPr lang="en-GB" sz="4000" dirty="0"/>
          </a:p>
          <a:p>
            <a:r>
              <a:rPr lang="en-GB" sz="4000" dirty="0"/>
              <a:t>Any discussions of this nature should be passed to a member of the Senior Leadership Team.</a:t>
            </a:r>
          </a:p>
        </p:txBody>
      </p:sp>
    </p:spTree>
    <p:extLst>
      <p:ext uri="{BB962C8B-B14F-4D97-AF65-F5344CB8AC3E}">
        <p14:creationId xmlns:p14="http://schemas.microsoft.com/office/powerpoint/2010/main" val="2517835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66889CE-3FD6-4E16-A718-9B431470F732}"/>
              </a:ext>
            </a:extLst>
          </p:cNvPr>
          <p:cNvSpPr txBox="1"/>
          <p:nvPr/>
        </p:nvSpPr>
        <p:spPr>
          <a:xfrm>
            <a:off x="117447" y="0"/>
            <a:ext cx="12074553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What? – Content</a:t>
            </a:r>
            <a:endParaRPr lang="en-GB" sz="4800" dirty="0"/>
          </a:p>
          <a:p>
            <a:endParaRPr lang="en-GB" b="1" dirty="0"/>
          </a:p>
          <a:p>
            <a:r>
              <a:rPr lang="en-GB" sz="3600" dirty="0"/>
              <a:t>How do we know what to teach?</a:t>
            </a:r>
          </a:p>
          <a:p>
            <a:endParaRPr lang="en-GB" sz="2400" dirty="0"/>
          </a:p>
          <a:p>
            <a:pPr marL="685800" indent="-685800" algn="just">
              <a:buFontTx/>
              <a:buChar char="-"/>
            </a:pPr>
            <a:r>
              <a:rPr lang="en-GB" sz="2800" b="1" dirty="0"/>
              <a:t>Jigsaw, </a:t>
            </a:r>
            <a:r>
              <a:rPr lang="en-GB" sz="2800" dirty="0"/>
              <a:t>a scheme we have bought into that advises us on how to structure the content.</a:t>
            </a:r>
          </a:p>
          <a:p>
            <a:pPr marL="685800" indent="-685800" algn="just">
              <a:buFontTx/>
              <a:buChar char="-"/>
            </a:pPr>
            <a:endParaRPr lang="en-GB" sz="2800" dirty="0"/>
          </a:p>
          <a:p>
            <a:pPr marL="685800" indent="-685800" algn="just">
              <a:buFontTx/>
              <a:buChar char="-"/>
            </a:pPr>
            <a:r>
              <a:rPr lang="en-GB" sz="2800" b="1" dirty="0"/>
              <a:t>Medium Term Plans, </a:t>
            </a:r>
            <a:r>
              <a:rPr lang="en-GB" sz="2800" dirty="0"/>
              <a:t>we then choose what we think is appropriate and have created Redeemer Medium Term Plans that teachers follow.</a:t>
            </a:r>
          </a:p>
          <a:p>
            <a:pPr marL="685800" indent="-685800" algn="just">
              <a:buFontTx/>
              <a:buChar char="-"/>
            </a:pPr>
            <a:endParaRPr lang="en-GB" sz="2800" dirty="0"/>
          </a:p>
          <a:p>
            <a:pPr marL="685800" indent="-685800" algn="just">
              <a:buFontTx/>
              <a:buChar char="-"/>
            </a:pPr>
            <a:r>
              <a:rPr lang="en-GB" sz="2800" b="1" dirty="0"/>
              <a:t>Knowledge Organisers,</a:t>
            </a:r>
            <a:r>
              <a:rPr lang="en-GB" sz="2800" dirty="0"/>
              <a:t> we have then created documents that are shared with pupils and parents/carers that have the key vocabulary taught and the definitions that the children are introduced to.</a:t>
            </a:r>
          </a:p>
          <a:p>
            <a:pPr marL="685800" indent="-685800" algn="just">
              <a:buFontTx/>
              <a:buChar char="-"/>
            </a:pPr>
            <a:endParaRPr lang="en-GB" sz="2800" dirty="0"/>
          </a:p>
          <a:p>
            <a:pPr algn="ctr"/>
            <a:r>
              <a:rPr lang="en-GB" sz="3200" b="1" dirty="0"/>
              <a:t>These can be views on the RHSE page</a:t>
            </a:r>
          </a:p>
        </p:txBody>
      </p:sp>
    </p:spTree>
    <p:extLst>
      <p:ext uri="{BB962C8B-B14F-4D97-AF65-F5344CB8AC3E}">
        <p14:creationId xmlns:p14="http://schemas.microsoft.com/office/powerpoint/2010/main" val="1705347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66889CE-3FD6-4E16-A718-9B431470F732}"/>
              </a:ext>
            </a:extLst>
          </p:cNvPr>
          <p:cNvSpPr txBox="1"/>
          <p:nvPr/>
        </p:nvSpPr>
        <p:spPr>
          <a:xfrm>
            <a:off x="360727" y="503339"/>
            <a:ext cx="8892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Why? – A Story </a:t>
            </a:r>
          </a:p>
        </p:txBody>
      </p:sp>
      <p:pic>
        <p:nvPicPr>
          <p:cNvPr id="1026" name="Picture 2" descr="Back to School 2022 - School District No. 73">
            <a:extLst>
              <a:ext uri="{FF2B5EF4-FFF2-40B4-BE49-F238E27FC236}">
                <a16:creationId xmlns:a16="http://schemas.microsoft.com/office/drawing/2014/main" id="{592F2890-F9F2-4B4F-8C31-E11A411CF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121" y="1825150"/>
            <a:ext cx="6745758" cy="381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642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3625346-4BBD-403C-9289-F2DBBA276CCE}"/>
              </a:ext>
            </a:extLst>
          </p:cNvPr>
          <p:cNvSpPr txBox="1"/>
          <p:nvPr/>
        </p:nvSpPr>
        <p:spPr>
          <a:xfrm>
            <a:off x="553673" y="713064"/>
            <a:ext cx="109336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Questions</a:t>
            </a:r>
            <a:r>
              <a:rPr lang="en-GB" sz="4000" dirty="0"/>
              <a:t> – Please ask after the presentation (one-to-one) </a:t>
            </a:r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r>
              <a:rPr lang="en-GB" sz="4000" b="1" dirty="0"/>
              <a:t>Materials</a:t>
            </a:r>
            <a:r>
              <a:rPr lang="en-GB" sz="4000" dirty="0"/>
              <a:t> – Available to look at in the corridor after the session </a:t>
            </a:r>
          </a:p>
        </p:txBody>
      </p:sp>
    </p:spTree>
    <p:extLst>
      <p:ext uri="{BB962C8B-B14F-4D97-AF65-F5344CB8AC3E}">
        <p14:creationId xmlns:p14="http://schemas.microsoft.com/office/powerpoint/2010/main" val="2788720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66889CE-3FD6-4E16-A718-9B431470F732}"/>
              </a:ext>
            </a:extLst>
          </p:cNvPr>
          <p:cNvSpPr txBox="1"/>
          <p:nvPr/>
        </p:nvSpPr>
        <p:spPr>
          <a:xfrm>
            <a:off x="218113" y="234892"/>
            <a:ext cx="10947633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Changing Me</a:t>
            </a:r>
          </a:p>
          <a:p>
            <a:endParaRPr lang="en-GB" sz="1000" b="1" dirty="0"/>
          </a:p>
          <a:p>
            <a:endParaRPr lang="en-GB" sz="1000" dirty="0"/>
          </a:p>
          <a:p>
            <a:endParaRPr lang="en-GB" sz="900" dirty="0"/>
          </a:p>
          <a:p>
            <a:pPr marL="685800" indent="-685800" algn="just">
              <a:buFontTx/>
              <a:buChar char="-"/>
            </a:pPr>
            <a:r>
              <a:rPr lang="en-GB" sz="3600" dirty="0"/>
              <a:t>Summer 2; every year group learns about the body</a:t>
            </a:r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marL="685800" indent="-685800" algn="just">
              <a:buFontTx/>
              <a:buChar char="-"/>
            </a:pPr>
            <a:r>
              <a:rPr lang="en-GB" sz="3600" dirty="0"/>
              <a:t>Learning about how we children can be supported during times of change as well as changes in the body – Puberty Changes</a:t>
            </a:r>
          </a:p>
          <a:p>
            <a:pPr marL="685800" indent="-685800" algn="just">
              <a:buFontTx/>
              <a:buChar char="-"/>
            </a:pPr>
            <a:endParaRPr lang="en-GB" sz="1600" dirty="0"/>
          </a:p>
          <a:p>
            <a:pPr marL="685800" indent="-685800" algn="just">
              <a:buFontTx/>
              <a:buChar char="-"/>
            </a:pPr>
            <a:endParaRPr lang="en-GB" sz="1600" dirty="0"/>
          </a:p>
          <a:p>
            <a:pPr marL="685800" indent="-685800" algn="just">
              <a:buFontTx/>
              <a:buChar char="-"/>
            </a:pPr>
            <a:endParaRPr lang="en-GB" sz="1600" dirty="0"/>
          </a:p>
          <a:p>
            <a:pPr marL="685800" indent="-685800" algn="just">
              <a:buFontTx/>
              <a:buChar char="-"/>
            </a:pPr>
            <a:r>
              <a:rPr lang="en-GB" sz="3600" dirty="0"/>
              <a:t>We do not teach sex education</a:t>
            </a:r>
          </a:p>
          <a:p>
            <a:pPr algn="just"/>
            <a:r>
              <a:rPr lang="en-GB" sz="2800" i="1" dirty="0"/>
              <a:t>(No intercourse, pregnancy, conception, birth)</a:t>
            </a:r>
          </a:p>
        </p:txBody>
      </p:sp>
      <p:pic>
        <p:nvPicPr>
          <p:cNvPr id="1028" name="Picture 4" descr="PSHE Primary in England">
            <a:extLst>
              <a:ext uri="{FF2B5EF4-FFF2-40B4-BE49-F238E27FC236}">
                <a16:creationId xmlns:a16="http://schemas.microsoft.com/office/drawing/2014/main" id="{F05CBD6A-E3E4-4749-8AA9-3746D75D3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311" y="93143"/>
            <a:ext cx="1780870" cy="142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361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66889CE-3FD6-4E16-A718-9B431470F732}"/>
              </a:ext>
            </a:extLst>
          </p:cNvPr>
          <p:cNvSpPr txBox="1"/>
          <p:nvPr/>
        </p:nvSpPr>
        <p:spPr>
          <a:xfrm>
            <a:off x="134224" y="0"/>
            <a:ext cx="889233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Why?</a:t>
            </a:r>
          </a:p>
          <a:p>
            <a:endParaRPr lang="en-GB" sz="4800" b="1" dirty="0"/>
          </a:p>
          <a:p>
            <a:r>
              <a:rPr lang="en-GB" sz="4800" dirty="0"/>
              <a:t>No National Curriculum</a:t>
            </a:r>
          </a:p>
          <a:p>
            <a:endParaRPr lang="en-GB" sz="4000" dirty="0"/>
          </a:p>
          <a:p>
            <a:endParaRPr lang="en-GB" sz="4000" dirty="0"/>
          </a:p>
          <a:p>
            <a:r>
              <a:rPr lang="en-GB" sz="4000" dirty="0"/>
              <a:t>RSE Framework</a:t>
            </a:r>
          </a:p>
          <a:p>
            <a:endParaRPr lang="en-GB" sz="4000" dirty="0"/>
          </a:p>
          <a:p>
            <a:endParaRPr lang="en-GB" sz="4800" b="1" dirty="0"/>
          </a:p>
          <a:p>
            <a:r>
              <a:rPr lang="en-GB" sz="2400" dirty="0">
                <a:hlinkClick r:id="rId2"/>
              </a:rPr>
              <a:t>https://assets.publishing.service.gov.uk/government/uploads/system/uploads/attachment_data/file/1090195/Relationships_Education_RSE_and_Health_Education.pdf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92A76E-69C8-4497-9D92-B16E06E82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124" y="453006"/>
            <a:ext cx="3907760" cy="417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04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66889CE-3FD6-4E16-A718-9B431470F732}"/>
              </a:ext>
            </a:extLst>
          </p:cNvPr>
          <p:cNvSpPr txBox="1"/>
          <p:nvPr/>
        </p:nvSpPr>
        <p:spPr>
          <a:xfrm>
            <a:off x="260060" y="142604"/>
            <a:ext cx="756686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Why? - Legal</a:t>
            </a:r>
          </a:p>
          <a:p>
            <a:endParaRPr lang="en-GB" sz="4800" dirty="0"/>
          </a:p>
          <a:p>
            <a:pPr marL="571500" indent="-571500">
              <a:buFontTx/>
              <a:buChar char="-"/>
            </a:pPr>
            <a:r>
              <a:rPr lang="en-GB" sz="2000" i="1" dirty="0"/>
              <a:t>“Primary schools should teach about relationships and health, including puberty” p.23</a:t>
            </a:r>
          </a:p>
          <a:p>
            <a:pPr marL="571500" indent="-571500">
              <a:buFontTx/>
              <a:buChar char="-"/>
            </a:pPr>
            <a:endParaRPr lang="en-GB" sz="2000" i="1" dirty="0"/>
          </a:p>
          <a:p>
            <a:pPr marL="571500" indent="-571500">
              <a:buFontTx/>
              <a:buChar char="-"/>
            </a:pPr>
            <a:r>
              <a:rPr lang="en-GB" sz="2000" i="1" dirty="0"/>
              <a:t>“ensure both boys and girls are prepared for the changes that adolescence brings and – drawing on knowledge of the human life cycle set out in the national curriculum for science –” p.23</a:t>
            </a:r>
          </a:p>
          <a:p>
            <a:pPr marL="571500" indent="-571500">
              <a:buFontTx/>
              <a:buChar char="-"/>
            </a:pPr>
            <a:endParaRPr lang="en-GB" sz="2000" i="1" dirty="0"/>
          </a:p>
          <a:p>
            <a:r>
              <a:rPr lang="en-GB" sz="2000" i="1" dirty="0"/>
              <a:t>P.35</a:t>
            </a:r>
          </a:p>
          <a:p>
            <a:pPr marL="571500" indent="-571500">
              <a:buFontTx/>
              <a:buChar char="-"/>
            </a:pPr>
            <a:endParaRPr lang="en-GB" sz="2000" i="1" dirty="0"/>
          </a:p>
          <a:p>
            <a:pPr marL="571500" indent="-571500">
              <a:buFontTx/>
              <a:buChar char="-"/>
            </a:pPr>
            <a:endParaRPr lang="en-GB" sz="20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A24251-4FA5-4FF3-AD87-690EC592E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680" y="142604"/>
            <a:ext cx="3651379" cy="39008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1BC5AC-9F98-45C0-8120-3E6E92EC6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09" y="4215048"/>
            <a:ext cx="7443570" cy="223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78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66889CE-3FD6-4E16-A718-9B431470F732}"/>
              </a:ext>
            </a:extLst>
          </p:cNvPr>
          <p:cNvSpPr txBox="1"/>
          <p:nvPr/>
        </p:nvSpPr>
        <p:spPr>
          <a:xfrm>
            <a:off x="0" y="189571"/>
            <a:ext cx="11898385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Why? – Moral Duty</a:t>
            </a:r>
          </a:p>
          <a:p>
            <a:endParaRPr lang="en-GB" sz="1100" dirty="0"/>
          </a:p>
          <a:p>
            <a:pPr marL="685800" indent="-685800">
              <a:buFontTx/>
              <a:buChar char="-"/>
            </a:pPr>
            <a:r>
              <a:rPr lang="en-GB" sz="2000" dirty="0"/>
              <a:t>Safeguarding, all children need to know about their bodies (and the correct terms) to keep themselves safe.</a:t>
            </a:r>
          </a:p>
          <a:p>
            <a:pPr marL="685800" indent="-685800">
              <a:buFontTx/>
              <a:buChar char="-"/>
            </a:pPr>
            <a:endParaRPr lang="en-GB" sz="2000" dirty="0"/>
          </a:p>
          <a:p>
            <a:pPr marL="685800" indent="-685800">
              <a:buFontTx/>
              <a:buChar char="-"/>
            </a:pPr>
            <a:r>
              <a:rPr lang="en-GB" sz="2000" dirty="0"/>
              <a:t>We want all children to be safe, happy and healthy and they need to know about their bodies to achieve this</a:t>
            </a:r>
          </a:p>
          <a:p>
            <a:pPr marL="685800" indent="-685800">
              <a:buFontTx/>
              <a:buChar char="-"/>
            </a:pPr>
            <a:endParaRPr lang="en-GB" sz="2000" dirty="0"/>
          </a:p>
          <a:p>
            <a:pPr marL="685800" indent="-685800">
              <a:buFontTx/>
              <a:buChar char="-"/>
            </a:pPr>
            <a:r>
              <a:rPr lang="en-GB" sz="2000" dirty="0"/>
              <a:t>Beat stigma around discussing the body as it can cause children to not express worries or problems they may have to a key adult.</a:t>
            </a:r>
          </a:p>
          <a:p>
            <a:pPr marL="685800" indent="-685800">
              <a:buFontTx/>
              <a:buChar char="-"/>
            </a:pPr>
            <a:endParaRPr lang="en-GB" sz="2000" dirty="0"/>
          </a:p>
          <a:p>
            <a:pPr marL="685800" indent="-685800">
              <a:buFontTx/>
              <a:buChar char="-"/>
            </a:pPr>
            <a:r>
              <a:rPr lang="en-GB" sz="2000" dirty="0"/>
              <a:t>Combating other influences - ‘Children’s heads aren’t empty’ </a:t>
            </a:r>
          </a:p>
          <a:p>
            <a:r>
              <a:rPr lang="en-GB" i="1" dirty="0"/>
              <a:t>			Social Media, Peers, Body Image,  Advertising etc.</a:t>
            </a:r>
          </a:p>
          <a:p>
            <a:endParaRPr lang="en-GB" i="1" dirty="0"/>
          </a:p>
          <a:p>
            <a:r>
              <a:rPr lang="en-GB" dirty="0"/>
              <a:t>- We want our children to be be able to empathise and support all of those around them and now the whole school community is there to support them.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0B58EA-B2DD-4142-BEAC-8B0E43B85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049" y="4994468"/>
            <a:ext cx="2501590" cy="176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97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B9A08A-6631-4D7B-B936-F4754FA55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076" y="770691"/>
            <a:ext cx="5586979" cy="43413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6C548D-03AA-42DE-A1CE-89ECDAE3019A}"/>
              </a:ext>
            </a:extLst>
          </p:cNvPr>
          <p:cNvSpPr/>
          <p:nvPr/>
        </p:nvSpPr>
        <p:spPr>
          <a:xfrm>
            <a:off x="2745997" y="586153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https://assets.publishing.service.gov.uk/government/uploads/system/uploads/attachment_data/file/1035862/SRE_and_sexual_risk-taking_research_brief_Nov21.pdf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13ED2-E9C8-4F99-8B3B-380B00D9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569" y="770691"/>
            <a:ext cx="3573710" cy="44514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16897E-EFB7-4F62-A743-D928C6A2F981}"/>
              </a:ext>
            </a:extLst>
          </p:cNvPr>
          <p:cNvSpPr/>
          <p:nvPr/>
        </p:nvSpPr>
        <p:spPr>
          <a:xfrm>
            <a:off x="72675" y="0"/>
            <a:ext cx="15122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/>
              <a:t>Why? </a:t>
            </a:r>
          </a:p>
        </p:txBody>
      </p:sp>
    </p:spTree>
    <p:extLst>
      <p:ext uri="{BB962C8B-B14F-4D97-AF65-F5344CB8AC3E}">
        <p14:creationId xmlns:p14="http://schemas.microsoft.com/office/powerpoint/2010/main" val="519890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66889CE-3FD6-4E16-A718-9B431470F732}"/>
              </a:ext>
            </a:extLst>
          </p:cNvPr>
          <p:cNvSpPr txBox="1"/>
          <p:nvPr/>
        </p:nvSpPr>
        <p:spPr>
          <a:xfrm>
            <a:off x="243282" y="192947"/>
            <a:ext cx="889233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How? – </a:t>
            </a:r>
            <a:r>
              <a:rPr lang="en-GB" sz="3600" b="1" dirty="0"/>
              <a:t>Integrated Curriculum Drip-Drip</a:t>
            </a:r>
            <a:endParaRPr lang="en-GB" sz="3600" dirty="0"/>
          </a:p>
          <a:p>
            <a:endParaRPr lang="en-GB" sz="4800" b="1" dirty="0"/>
          </a:p>
          <a:p>
            <a:pPr marL="685800" indent="-685800">
              <a:buFontTx/>
              <a:buChar char="-"/>
            </a:pPr>
            <a:r>
              <a:rPr lang="en-GB" sz="2800" dirty="0"/>
              <a:t>We want to keep the discussion low key</a:t>
            </a:r>
          </a:p>
          <a:p>
            <a:pPr marL="685800" indent="-685800">
              <a:buFontTx/>
              <a:buChar char="-"/>
            </a:pPr>
            <a:r>
              <a:rPr lang="en-GB" sz="2800" dirty="0"/>
              <a:t>Normalise it</a:t>
            </a:r>
          </a:p>
          <a:p>
            <a:pPr marL="685800" indent="-685800">
              <a:buFontTx/>
              <a:buChar char="-"/>
            </a:pPr>
            <a:r>
              <a:rPr lang="en-GB" sz="2800" dirty="0"/>
              <a:t>We spiral our curriculum so children revisit key knowledge to strengthen their memory.</a:t>
            </a:r>
          </a:p>
          <a:p>
            <a:pPr marL="685800" indent="-685800">
              <a:buFontTx/>
              <a:buChar char="-"/>
            </a:pPr>
            <a:r>
              <a:rPr lang="en-GB" sz="2800" dirty="0"/>
              <a:t>It also allows children to explore the topic as they mature and allows them to answer any queries they may have</a:t>
            </a:r>
          </a:p>
        </p:txBody>
      </p:sp>
      <p:pic>
        <p:nvPicPr>
          <p:cNvPr id="2050" name="Picture 2" descr="Dripping Tap? Advice From A Plymouth Plumber: Who Better To Ask?">
            <a:extLst>
              <a:ext uri="{FF2B5EF4-FFF2-40B4-BE49-F238E27FC236}">
                <a16:creationId xmlns:a16="http://schemas.microsoft.com/office/drawing/2014/main" id="{EE82D6F1-0A31-4020-8227-B11D64B80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127" y="3670797"/>
            <a:ext cx="2825334" cy="277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229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66889CE-3FD6-4E16-A718-9B431470F732}"/>
              </a:ext>
            </a:extLst>
          </p:cNvPr>
          <p:cNvSpPr txBox="1"/>
          <p:nvPr/>
        </p:nvSpPr>
        <p:spPr>
          <a:xfrm>
            <a:off x="302004" y="357083"/>
            <a:ext cx="11640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How? - Clear expectations in the classroom</a:t>
            </a:r>
          </a:p>
          <a:p>
            <a:endParaRPr lang="en-GB" sz="4800" dirty="0"/>
          </a:p>
          <a:p>
            <a:r>
              <a:rPr lang="en-GB" sz="4000" dirty="0"/>
              <a:t>- It’s ok not to know</a:t>
            </a:r>
          </a:p>
          <a:p>
            <a:r>
              <a:rPr lang="en-GB" sz="4000" dirty="0"/>
              <a:t>- No personal information</a:t>
            </a:r>
          </a:p>
          <a:p>
            <a:r>
              <a:rPr lang="en-GB" sz="4000" dirty="0"/>
              <a:t>- Correct names for body parts</a:t>
            </a:r>
          </a:p>
          <a:p>
            <a:r>
              <a:rPr lang="en-GB" sz="4000" dirty="0"/>
              <a:t>- Respect preferences and beliefs</a:t>
            </a:r>
          </a:p>
          <a:p>
            <a:pPr marL="571500" indent="-571500">
              <a:buFontTx/>
              <a:buChar char="-"/>
            </a:pPr>
            <a:r>
              <a:rPr lang="en-GB" sz="4000" dirty="0"/>
              <a:t>It’s ok to giggle</a:t>
            </a:r>
          </a:p>
          <a:p>
            <a:pPr marL="571500" indent="-571500">
              <a:buFontTx/>
              <a:buChar char="-"/>
            </a:pPr>
            <a:r>
              <a:rPr lang="en-GB" sz="4000" dirty="0"/>
              <a:t>Conversation doesn’t go to the playground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E29FA9-93D3-41D4-B043-0C4B96F6E07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042" y="1468074"/>
            <a:ext cx="3780593" cy="464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1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735</Words>
  <Application>Microsoft Macintosh PowerPoint</Application>
  <PresentationFormat>Widescreen</PresentationFormat>
  <Paragraphs>120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Changing 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Me</dc:title>
  <dc:creator>Sam Smallridge</dc:creator>
  <cp:lastModifiedBy>Sam Smallridge</cp:lastModifiedBy>
  <cp:revision>26</cp:revision>
  <dcterms:created xsi:type="dcterms:W3CDTF">2023-05-17T09:21:49Z</dcterms:created>
  <dcterms:modified xsi:type="dcterms:W3CDTF">2023-06-09T16:41:18Z</dcterms:modified>
</cp:coreProperties>
</file>