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3621" r:id="rId5"/>
    <p:sldId id="3618" r:id="rId6"/>
    <p:sldId id="3624" r:id="rId7"/>
    <p:sldId id="3625" r:id="rId8"/>
    <p:sldId id="3622" r:id="rId9"/>
    <p:sldId id="3634" r:id="rId10"/>
    <p:sldId id="3635" r:id="rId11"/>
    <p:sldId id="3636" r:id="rId12"/>
    <p:sldId id="3648" r:id="rId13"/>
    <p:sldId id="3649" r:id="rId14"/>
    <p:sldId id="3650" r:id="rId15"/>
    <p:sldId id="3663" r:id="rId16"/>
    <p:sldId id="3664" r:id="rId17"/>
    <p:sldId id="3665" r:id="rId18"/>
    <p:sldId id="3678" r:id="rId19"/>
    <p:sldId id="3679" r:id="rId20"/>
    <p:sldId id="3680" r:id="rId21"/>
    <p:sldId id="3693" r:id="rId22"/>
    <p:sldId id="3694" r:id="rId23"/>
    <p:sldId id="369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CC"/>
    <a:srgbClr val="FF9999"/>
    <a:srgbClr val="FF6699"/>
    <a:srgbClr val="FF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22/09/2024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EYFS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Understand the appearance of writing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Begin to recognise appropriate presentation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Describe what is happening in a picture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Describe thoughts on writing/stories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Summarise pictures/stories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Know main and subordinate clauses.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Identify and use prepositions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Identify and use conjunctions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Start to use inverted commas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Develop use of conjunctions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Use the perfect verb form to show the passing of time.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Use subordinate clauses for extra information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Mark directed speech appropriately.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43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623333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716696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769109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that ‘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ou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’ makes the ‘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oo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’ sound. 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Add a double letter when adding –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er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and –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ing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. 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Adding –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ly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can create an adverb. 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‘-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ch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’ makes the ‘k’ sound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Ei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, 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eigh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, 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ey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makes an ‘ay sound’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‘re-’, ‘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il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-’ and ‘</a:t>
                      </a:r>
                      <a:r>
                        <a:rPr kumimoji="0" lang="en-GB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im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-’ change the meaning of words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‘dis-’, ‘mis-’ and ‘in-’ words have negative meanings.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-’-</a:t>
                      </a:r>
                      <a:r>
                        <a:rPr lang="en-GB" sz="1600" dirty="0" err="1">
                          <a:latin typeface="+mn-lt"/>
                        </a:rPr>
                        <a:t>tion</a:t>
                      </a:r>
                      <a:r>
                        <a:rPr lang="en-GB" sz="1600" dirty="0">
                          <a:latin typeface="+mn-lt"/>
                        </a:rPr>
                        <a:t>’ can be added to a root wood that ends in t or e.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600" dirty="0">
                          <a:latin typeface="+mn-lt"/>
                        </a:rPr>
                        <a:t>‘-</a:t>
                      </a:r>
                      <a:r>
                        <a:rPr lang="en-GB" sz="1600" dirty="0" err="1">
                          <a:latin typeface="+mn-lt"/>
                        </a:rPr>
                        <a:t>ation</a:t>
                      </a:r>
                      <a:r>
                        <a:rPr lang="en-GB" sz="1600" dirty="0">
                          <a:latin typeface="+mn-lt"/>
                        </a:rPr>
                        <a:t>’ can be added to verbs to form nouns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6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600" dirty="0">
                          <a:latin typeface="+mn-lt"/>
                        </a:rPr>
                        <a:t>‘-</a:t>
                      </a:r>
                      <a:r>
                        <a:rPr lang="en-GB" sz="1600" dirty="0" err="1">
                          <a:latin typeface="+mn-lt"/>
                        </a:rPr>
                        <a:t>sion</a:t>
                      </a:r>
                      <a:r>
                        <a:rPr lang="en-GB" sz="1600" dirty="0">
                          <a:latin typeface="+mn-lt"/>
                        </a:rPr>
                        <a:t>’ is at the end of words that sound like ‘</a:t>
                      </a:r>
                      <a:r>
                        <a:rPr lang="en-GB" sz="1600" dirty="0" err="1">
                          <a:latin typeface="+mn-lt"/>
                        </a:rPr>
                        <a:t>sh</a:t>
                      </a:r>
                      <a:r>
                        <a:rPr lang="en-GB" sz="1600" dirty="0">
                          <a:latin typeface="+mn-lt"/>
                        </a:rPr>
                        <a:t>-’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06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4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4388838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Use techniques used by authors to create characters and settings.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Compose and rehearse sentences orally.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Use organisational devices such as headings and sub headings.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Organise paragraphs around a theme.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Sequence paragraphs.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Make handwriting legible by ensuring down strokes of letters are parallel and letters are spaced appropriately.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a range of descriptions phrases.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organisational devices such as headings and sub headings.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Organise paragraphs around a theme.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Sequence paragraphs.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Write for a wide range of purposes using the main features identified in reading.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techniques used by authors to create characters and settings.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a range of descriptive phrases.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Organise paragraphs around a theme.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paragraphs.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4 English Disciplinary </a:t>
            </a:r>
            <a:r>
              <a:rPr lang="en-GB" sz="3019" b="1" dirty="0" err="1">
                <a:latin typeface="Century Gothic" panose="020B0502020202020204" pitchFamily="34" charset="0"/>
              </a:rPr>
              <a:t>Knowledg</a:t>
            </a:r>
            <a:endParaRPr lang="en-GB" sz="3019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Use the perfect form of verbs to mark relationships of time and cause.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Use conjunctions/ connectives that signal time, shift attention, inject suspense and shift the setting.</a:t>
                      </a:r>
                    </a:p>
                    <a:p>
                      <a:pPr marL="285750" lvl="0" indent="-285750" algn="l">
                        <a:buFontTx/>
                        <a:buChar char="-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Apostrophes to show omission and possession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Using pronouns</a:t>
                      </a:r>
                      <a:r>
                        <a:rPr lang="en-GB" sz="14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(and possessive) correctly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alliteration effectively.</a:t>
                      </a:r>
                    </a:p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similes effectively.</a:t>
                      </a:r>
                    </a:p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a mixture of simple, compound and complex sentences.</a:t>
                      </a:r>
                    </a:p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Write sentences that include: conjunctions, adverbs, direct speech, punctuated correctly, clauses and adverbial phrases.</a:t>
                      </a:r>
                    </a:p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 Using adverbials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400" b="1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Show an awareness of how writing differs from spoken language by: extending sentences using clauses and connectives such as when, if, because and although; choosing nouns and pronouns appropriately; using conjunctions, adverbs and prepositions to express time and cause.</a:t>
                      </a:r>
                    </a:p>
                    <a:p>
                      <a:pPr lvl="0" algn="l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6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4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Use prefixes and suffixes and understand how to add them. Y3 review and then: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‘y’ – myth, pyramid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‘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ch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’ says ‘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sh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’</a:t>
                      </a:r>
                    </a:p>
                    <a:p>
                      <a:pPr lvl="0"/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gue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says ‘g’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que says ‘k’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-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sc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says ‘s’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Common Exception words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prefixes and suffixes and understand how to add them: 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-sure 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ture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cian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ssion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exception words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746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Guide the reader by using a range of organisational devices, including a range of conjunctions.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/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Use planning techniques that authors use to create characters, settings and plots.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- Recognising vocabulary and structures that are appropriate for formal speech and writing, including subjunctive forms. 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- Write cohesively at length.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Create vivid images by using alliteration, similes, metaphors and personification.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Using expanded noun phrases to convey complicated information concisely.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400" dirty="0"/>
                        <a:t>Using modal verbs or adverbs to indicate degrees of possibility.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Write paragraphs that give the reader a sense of clarity.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brackets, dashes or commas to indicate parenthesis. 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 Interweave descriptions of characters, settings and atmosphere with dialogue.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relative clauses beginning with who, which, where, when, whose, that or with an implied (i.e. omitted) relative pronoun. 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Using commas to clarify meaning or avoid ambiguity in 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16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467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5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how to spell words ending in </a:t>
                      </a:r>
                      <a:r>
                        <a:rPr lang="en-GB" sz="1600" dirty="0">
                          <a:latin typeface="+mn-lt"/>
                        </a:rPr>
                        <a:t>Words ending in –ant, –</a:t>
                      </a:r>
                      <a:r>
                        <a:rPr lang="en-GB" sz="1600" dirty="0" err="1">
                          <a:latin typeface="+mn-lt"/>
                        </a:rPr>
                        <a:t>ance</a:t>
                      </a:r>
                      <a:r>
                        <a:rPr lang="en-GB" sz="1600" dirty="0">
                          <a:latin typeface="+mn-lt"/>
                        </a:rPr>
                        <a:t>/–</a:t>
                      </a:r>
                      <a:r>
                        <a:rPr lang="en-GB" sz="1600" dirty="0" err="1">
                          <a:latin typeface="+mn-lt"/>
                        </a:rPr>
                        <a:t>ancy</a:t>
                      </a:r>
                      <a:r>
                        <a:rPr lang="en-GB" sz="1600" dirty="0">
                          <a:latin typeface="+mn-lt"/>
                        </a:rPr>
                        <a:t>, –</a:t>
                      </a:r>
                      <a:r>
                        <a:rPr lang="en-GB" sz="1600" dirty="0" err="1">
                          <a:latin typeface="+mn-lt"/>
                        </a:rPr>
                        <a:t>ent</a:t>
                      </a:r>
                      <a:r>
                        <a:rPr lang="en-GB" sz="1600" dirty="0">
                          <a:latin typeface="+mn-lt"/>
                        </a:rPr>
                        <a:t>, –</a:t>
                      </a:r>
                      <a:r>
                        <a:rPr lang="en-GB" sz="1600" dirty="0" err="1">
                          <a:latin typeface="+mn-lt"/>
                        </a:rPr>
                        <a:t>ence</a:t>
                      </a:r>
                      <a:r>
                        <a:rPr lang="en-GB" sz="1600" dirty="0">
                          <a:latin typeface="+mn-lt"/>
                        </a:rPr>
                        <a:t>/–</a:t>
                      </a:r>
                      <a:r>
                        <a:rPr lang="en-GB" sz="1600" dirty="0" err="1">
                          <a:latin typeface="+mn-lt"/>
                        </a:rPr>
                        <a:t>ency</a:t>
                      </a:r>
                      <a:endParaRPr lang="en-GB" sz="1600" dirty="0">
                        <a:latin typeface="+mn-lt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words that use silent letters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words that use the –</a:t>
                      </a:r>
                      <a:r>
                        <a:rPr kumimoji="0" lang="en-GB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ough</a:t>
                      </a: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letter-string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- Know </a:t>
                      </a:r>
                      <a:r>
                        <a:rPr lang="en-GB" sz="1600" dirty="0"/>
                        <a:t>Words ending in –able and –</a:t>
                      </a:r>
                      <a:r>
                        <a:rPr lang="en-GB" sz="1600" dirty="0" err="1"/>
                        <a:t>ible</a:t>
                      </a:r>
                      <a:r>
                        <a:rPr lang="en-GB" sz="1600" dirty="0"/>
                        <a:t> Words ending in –ably and –</a:t>
                      </a:r>
                      <a:r>
                        <a:rPr lang="en-GB" sz="1600" dirty="0" err="1"/>
                        <a:t>ibly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Know words </a:t>
                      </a:r>
                      <a:r>
                        <a:rPr lang="en-GB" sz="1600" dirty="0"/>
                        <a:t>with the /i:/ sound spelt </a:t>
                      </a:r>
                      <a:r>
                        <a:rPr lang="en-GB" sz="1600" dirty="0" err="1"/>
                        <a:t>ei</a:t>
                      </a:r>
                      <a:r>
                        <a:rPr lang="en-GB" sz="1600" dirty="0"/>
                        <a:t> after c</a:t>
                      </a:r>
                      <a:endParaRPr lang="en-GB" sz="16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17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309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6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3779238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Children can identify which audience they should write for.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Use appropriate organisational devices linked to the genre.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Write paragraphs that make sense if read alone.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>
                        <a:latin typeface="+mn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>
                          <a:latin typeface="+mn-lt"/>
                        </a:rPr>
                        <a:t>Organise ideas in note form to turn into extended pieces.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n-lt"/>
                        </a:rPr>
                        <a:t>- Assess the effectiveness of their own and peers’ writing.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6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/>
                      <a:r>
                        <a:rPr lang="en-GB" sz="1800" dirty="0"/>
                        <a:t>- Using hyphens to avoid ambiguity.</a:t>
                      </a:r>
                    </a:p>
                    <a:p>
                      <a:pPr lvl="0"/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Write with a clear </a:t>
                      </a:r>
                      <a:r>
                        <a:rPr lang="en-GB" sz="1800" dirty="0"/>
                        <a:t>subject and object 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Know synonyms and antonyms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Using semi-colons, colons or dashes to mark boundaries between independent clauses.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Punctuate bullet points consistently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Use ellipsis accurately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0" indent="0">
                        <a:buFontTx/>
                        <a:buNone/>
                      </a:pPr>
                      <a:endParaRPr lang="en-GB" sz="1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- Use a mixture of passive and active voice.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19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51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EYFS English Disciplinary Knowledge EYFS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Begin to transcribe letters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Begin to transcribe words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/>
                        <a:t>Describe appearance in 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- Write on the line using describing one idea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- Express thoughts and feeling in writing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505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6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lang="en-GB" sz="1800" dirty="0">
                          <a:latin typeface="+mn-lt"/>
                        </a:rPr>
                        <a:t>Know word endings which sound like /</a:t>
                      </a:r>
                      <a:r>
                        <a:rPr lang="en-GB" sz="1800" dirty="0" err="1">
                          <a:latin typeface="+mn-lt"/>
                        </a:rPr>
                        <a:t>ʃəs</a:t>
                      </a:r>
                      <a:r>
                        <a:rPr lang="en-GB" sz="1800" dirty="0">
                          <a:latin typeface="+mn-lt"/>
                        </a:rPr>
                        <a:t>/ spelt –</a:t>
                      </a:r>
                      <a:r>
                        <a:rPr lang="en-GB" sz="1800" dirty="0" err="1">
                          <a:latin typeface="+mn-lt"/>
                        </a:rPr>
                        <a:t>cious</a:t>
                      </a:r>
                      <a:r>
                        <a:rPr lang="en-GB" sz="1800" dirty="0">
                          <a:latin typeface="+mn-lt"/>
                        </a:rPr>
                        <a:t> or –</a:t>
                      </a:r>
                      <a:r>
                        <a:rPr lang="en-GB" sz="1800" dirty="0" err="1">
                          <a:latin typeface="+mn-lt"/>
                        </a:rPr>
                        <a:t>tious</a:t>
                      </a:r>
                      <a:endParaRPr lang="en-GB" sz="1800" dirty="0">
                        <a:latin typeface="+mn-lt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lang="en-GB" sz="1800" dirty="0">
                          <a:latin typeface="+mn-lt"/>
                        </a:rPr>
                        <a:t>Endings which sound like /</a:t>
                      </a:r>
                      <a:r>
                        <a:rPr lang="en-GB" sz="1800" dirty="0" err="1">
                          <a:latin typeface="+mn-lt"/>
                        </a:rPr>
                        <a:t>ʃəl</a:t>
                      </a:r>
                      <a:r>
                        <a:rPr lang="en-GB" sz="1800" dirty="0">
                          <a:latin typeface="+mn-lt"/>
                        </a:rPr>
                        <a:t> (-</a:t>
                      </a:r>
                      <a:r>
                        <a:rPr lang="en-GB" sz="1800" dirty="0" err="1">
                          <a:latin typeface="+mn-lt"/>
                        </a:rPr>
                        <a:t>cial</a:t>
                      </a:r>
                      <a:r>
                        <a:rPr lang="en-GB" sz="1800" dirty="0">
                          <a:latin typeface="+mn-lt"/>
                        </a:rPr>
                        <a:t> and –</a:t>
                      </a:r>
                      <a:r>
                        <a:rPr lang="en-GB" sz="1800" dirty="0" err="1">
                          <a:latin typeface="+mn-lt"/>
                        </a:rPr>
                        <a:t>tial</a:t>
                      </a:r>
                      <a:r>
                        <a:rPr lang="en-GB" sz="1800" dirty="0">
                          <a:latin typeface="+mn-lt"/>
                        </a:rPr>
                        <a:t>)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- Know how and when to use a hyphen</a:t>
                      </a:r>
                    </a:p>
                    <a:p>
                      <a:endParaRPr lang="en-GB" sz="1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20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47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Sequence sentences to form clear narratives.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Plan by talking about ideas and writing notes.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Convey ideas sentence by sentence.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Sequence sentences to form clear narratives.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Say first and then write to tell others about ideas.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Use names of people, places and things.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Re-read writing to check it makes sense.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Write so that other people can understand the meaning of sentences.</a:t>
                      </a:r>
                    </a:p>
                    <a:p>
                      <a:pPr lvl="0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Use well-chosen adjectives to add detail.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Use nouns and pronouns for variety.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the present and past tenses correctly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sentences with different forms: statement, question, exclamation and command.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Neuzeit S LT Std Book"/>
                        </a:rPr>
                        <a:t>- Use adverbs for extra detail.</a:t>
                      </a:r>
                    </a:p>
                    <a:p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4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1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Spell by segmenting words into phonemes and represent them with the correct graphemes.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Use both familiar and new punctuation correctly, including full stops, capital letters.</a:t>
                      </a: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prefixes and suffixes, learning the rule for adding s and 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a plural marker for nouns, and the third person singular marker for verbs (I drink - he drinks).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prefix un.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suffixes where no change to the spelling of the root word is needed: helping, helped, helper, eating, quicker, quickest.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some new ways to represent phonemes.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Spell common exception words correctly.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Spell words containing 40+ learned phonemes.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34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2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3489897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Plan by talking about ideas and writing notes.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Use some of the characteristic features of the type of writing used.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Organise writing in line with its purpose.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Group related information.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Write for a variety of purposes.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2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294569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349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Sentence Structure and Grammar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31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52769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Use well-chosen adjectives to add detail.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lvl="0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Use the correct tenses.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and understand grammatical terminology in discussing writing: verb, tense (past, present), adjective, noun, suffix, apostrophe, comma.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extended noun phrases to describe and specify (e.g. the blue butterfly).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Begin to punctuate using a capital letter for the name of people, places.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coordination (or, and, but).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7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Year 2 English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Spelling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Use spelling rules.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Spell contraction words correctly (can’t, don’t).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Use suffixes where no change to the spelling of the root word is needed: helping, helped, helper, eating, quicker, quickest.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Spell common exception words (the, said, one, two and the days of the week).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Spell common exception words correctly.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- Add prefixes and suffixes, learning the rule for adding s and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es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Neuzeit S LT Std Book"/>
                        </a:rPr>
                        <a:t> as a plural marker for nouns, and the third person singular marker for verbs (I drink - he drinks).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Neuzeit S LT Std Book"/>
                        <a:ea typeface="Calibri" panose="020F0502020204030204" pitchFamily="34" charset="0"/>
                        <a:cs typeface="Neuzeit S LT Std Book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Add suffixes to spell longer words (-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ment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-ness, -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-less).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60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English Disciplinary Knowledge Year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432" y="1018314"/>
          <a:ext cx="8109138" cy="4602198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0114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Organisational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218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Autumn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Spring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Summer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281444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Adapt writing depending on the genre. 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Show an awareness of the different features of different text types.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Compose and rehearse sentences orally.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Use techniques adopted by authors.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Sequence paragraphs.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Start to organise paragraphs by theme.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8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800" dirty="0"/>
                        <a:t>Use organisational devices of a particular genre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f17a14-8980-460c-8c1f-dd8ff902a239" xsi:nil="true"/>
    <lcf76f155ced4ddcb4097134ff3c332f xmlns="f482e274-dfc4-4f07-b2a2-76753076028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1BD9AC1D9BC449B1FC13D741B76F61" ma:contentTypeVersion="17" ma:contentTypeDescription="Create a new document." ma:contentTypeScope="" ma:versionID="856ce7d22665a31a89717603efceb834">
  <xsd:schema xmlns:xsd="http://www.w3.org/2001/XMLSchema" xmlns:xs="http://www.w3.org/2001/XMLSchema" xmlns:p="http://schemas.microsoft.com/office/2006/metadata/properties" xmlns:ns2="f482e274-dfc4-4f07-b2a2-767530760282" xmlns:ns3="d1f17a14-8980-460c-8c1f-dd8ff902a239" targetNamespace="http://schemas.microsoft.com/office/2006/metadata/properties" ma:root="true" ma:fieldsID="d44ae9770632d249414aae38832060e1" ns2:_="" ns3:_="">
    <xsd:import namespace="f482e274-dfc4-4f07-b2a2-767530760282"/>
    <xsd:import namespace="d1f17a14-8980-460c-8c1f-dd8ff902a2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2e274-dfc4-4f07-b2a2-767530760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2c60e70-c612-4e7b-bd63-65e617198d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17a14-8980-460c-8c1f-dd8ff902a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93511e-7f96-4c3e-b3ed-c0f57fede495}" ma:internalName="TaxCatchAll" ma:showField="CatchAllData" ma:web="d1f17a14-8980-460c-8c1f-dd8ff902a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5C4E3D-4314-4CC0-B33C-88FC17F75E19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1f17a14-8980-460c-8c1f-dd8ff902a239"/>
    <ds:schemaRef ds:uri="f482e274-dfc4-4f07-b2a2-76753076028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D966B4-1726-489D-881F-8C22774CE2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82e274-dfc4-4f07-b2a2-767530760282"/>
    <ds:schemaRef ds:uri="d1f17a14-8980-460c-8c1f-dd8ff902a2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7DFCDA-6731-4FD7-A9E4-09ECB4E4FA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811</TotalTime>
  <Words>1714</Words>
  <Application>Microsoft Macintosh PowerPoint</Application>
  <PresentationFormat>On-screen Show (4:3)</PresentationFormat>
  <Paragraphs>326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Neuzeit S LT Std Book</vt:lpstr>
      <vt:lpstr>Wingdings</vt:lpstr>
      <vt:lpstr>Office Theme</vt:lpstr>
      <vt:lpstr>EYFS English Disciplinary Knowledge</vt:lpstr>
      <vt:lpstr>EYFS English Disciplinary Knowledge EYFS</vt:lpstr>
      <vt:lpstr>Year 1 Progression in Domains of Knowledge</vt:lpstr>
      <vt:lpstr>Year 1 Progression in Domains of Knowledge</vt:lpstr>
      <vt:lpstr>Year 1 Progression in Domains of Knowledge</vt:lpstr>
      <vt:lpstr>Year 2 English Disciplinary Knowledge</vt:lpstr>
      <vt:lpstr>Year 2 English Disciplinary Knowledge</vt:lpstr>
      <vt:lpstr>Year 2 English Disciplinary Knowledge</vt:lpstr>
      <vt:lpstr>English Disciplinary Knowledge Year 3</vt:lpstr>
      <vt:lpstr>English Disciplinary Knowledge Year 3</vt:lpstr>
      <vt:lpstr>English Disciplinary Knowledge Year 3</vt:lpstr>
      <vt:lpstr>Year 4 English Disciplinary Knowledge</vt:lpstr>
      <vt:lpstr>Year 4 English Disciplinary Knowledg</vt:lpstr>
      <vt:lpstr>Year 4 English Disciplinary Knowledge</vt:lpstr>
      <vt:lpstr>Year 5 English Disciplinary Knowledge</vt:lpstr>
      <vt:lpstr>Year 5 English Disciplinary Knowledge</vt:lpstr>
      <vt:lpstr>Year 5 English Disciplinary Knowledge</vt:lpstr>
      <vt:lpstr>Year 6 English Disciplinary Knowledge</vt:lpstr>
      <vt:lpstr>Year 6 English Disciplinary Knowledge</vt:lpstr>
      <vt:lpstr>Year 6 English Disciplinary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33</cp:revision>
  <dcterms:created xsi:type="dcterms:W3CDTF">2022-05-19T06:53:53Z</dcterms:created>
  <dcterms:modified xsi:type="dcterms:W3CDTF">2024-09-22T08:38:51Z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0x010100A01BD9AC1D9BC449B1FC13D741B76F61</vt:lpwstr>
  </property>
</Properties>
</file>