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3620" r:id="rId5"/>
    <p:sldId id="3239" r:id="rId6"/>
    <p:sldId id="3240" r:id="rId7"/>
    <p:sldId id="3441" r:id="rId8"/>
    <p:sldId id="3617" r:id="rId9"/>
    <p:sldId id="3443" r:id="rId10"/>
    <p:sldId id="3444" r:id="rId11"/>
    <p:sldId id="3618" r:id="rId12"/>
    <p:sldId id="361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5B878D-E8D0-D44D-B8B9-DD91285A9C84}" v="4" dt="2024-09-01T10:05:18.0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39" autoAdjust="0"/>
    <p:restoredTop sz="95704"/>
  </p:normalViewPr>
  <p:slideViewPr>
    <p:cSldViewPr snapToGrid="0" showGuides="1">
      <p:cViewPr varScale="1">
        <p:scale>
          <a:sx n="112" d="100"/>
          <a:sy n="112" d="100"/>
        </p:scale>
        <p:origin x="138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Bird" userId="41a183ca-a9ae-4f63-a0c4-a7a3625f16f9" providerId="ADAL" clId="{6C5B878D-E8D0-D44D-B8B9-DD91285A9C84}"/>
    <pc:docChg chg="undo custSel modSld">
      <pc:chgData name="Adam Bird" userId="41a183ca-a9ae-4f63-a0c4-a7a3625f16f9" providerId="ADAL" clId="{6C5B878D-E8D0-D44D-B8B9-DD91285A9C84}" dt="2024-09-12T09:45:40.627" v="136" actId="113"/>
      <pc:docMkLst>
        <pc:docMk/>
      </pc:docMkLst>
      <pc:sldChg chg="modSp mod">
        <pc:chgData name="Adam Bird" userId="41a183ca-a9ae-4f63-a0c4-a7a3625f16f9" providerId="ADAL" clId="{6C5B878D-E8D0-D44D-B8B9-DD91285A9C84}" dt="2024-09-12T09:45:40.627" v="136" actId="113"/>
        <pc:sldMkLst>
          <pc:docMk/>
          <pc:sldMk cId="0" sldId="3617"/>
        </pc:sldMkLst>
        <pc:graphicFrameChg chg="mod modGraphic">
          <ac:chgData name="Adam Bird" userId="41a183ca-a9ae-4f63-a0c4-a7a3625f16f9" providerId="ADAL" clId="{6C5B878D-E8D0-D44D-B8B9-DD91285A9C84}" dt="2024-09-12T09:45:40.627" v="136" actId="113"/>
          <ac:graphicFrameMkLst>
            <pc:docMk/>
            <pc:sldMk cId="0" sldId="3617"/>
            <ac:graphicFrameMk id="4" creationId="{87209C8D-7356-87D9-E7C0-922D76561DFD}"/>
          </ac:graphicFrameMkLst>
        </pc:graphicFrameChg>
      </pc:sldChg>
    </pc:docChg>
  </pc:docChgLst>
  <pc:docChgLst>
    <pc:chgData name="Adam Bird" userId="S::adam.bird@theredeemer.blackburn.sch.uk::41a183ca-a9ae-4f63-a0c4-a7a3625f16f9" providerId="AD" clId="Web-{BEA41BB9-9106-549D-475E-7375DF475804}"/>
    <pc:docChg chg="modSld">
      <pc:chgData name="Adam Bird" userId="S::adam.bird@theredeemer.blackburn.sch.uk::41a183ca-a9ae-4f63-a0c4-a7a3625f16f9" providerId="AD" clId="Web-{BEA41BB9-9106-549D-475E-7375DF475804}" dt="2024-04-30T09:18:03.908" v="140"/>
      <pc:docMkLst>
        <pc:docMk/>
      </pc:docMkLst>
      <pc:sldChg chg="modSp">
        <pc:chgData name="Adam Bird" userId="S::adam.bird@theredeemer.blackburn.sch.uk::41a183ca-a9ae-4f63-a0c4-a7a3625f16f9" providerId="AD" clId="Web-{BEA41BB9-9106-549D-475E-7375DF475804}" dt="2024-04-30T09:18:03.908" v="140"/>
        <pc:sldMkLst>
          <pc:docMk/>
          <pc:sldMk cId="0" sldId="3441"/>
        </pc:sldMkLst>
        <pc:graphicFrameChg chg="mod modGraphic">
          <ac:chgData name="Adam Bird" userId="S::adam.bird@theredeemer.blackburn.sch.uk::41a183ca-a9ae-4f63-a0c4-a7a3625f16f9" providerId="AD" clId="Web-{BEA41BB9-9106-549D-475E-7375DF475804}" dt="2024-04-30T09:18:03.908" v="140"/>
          <ac:graphicFrameMkLst>
            <pc:docMk/>
            <pc:sldMk cId="0" sldId="3441"/>
            <ac:graphicFrameMk id="4" creationId="{1E5E46A9-B0DC-2F9F-B043-1337CB3036F7}"/>
          </ac:graphicFrameMkLst>
        </pc:graphicFrameChg>
      </pc:sldChg>
    </pc:docChg>
  </pc:docChgLst>
  <pc:docChgLst>
    <pc:chgData name="Adam Bird" userId="S::adam.bird@theredeemer.blackburn.sch.uk::41a183ca-a9ae-4f63-a0c4-a7a3625f16f9" providerId="AD" clId="Web-{03B57CA3-0F4F-AB1D-7191-1D3CED1ED703}"/>
    <pc:docChg chg="modSld">
      <pc:chgData name="Adam Bird" userId="S::adam.bird@theredeemer.blackburn.sch.uk::41a183ca-a9ae-4f63-a0c4-a7a3625f16f9" providerId="AD" clId="Web-{03B57CA3-0F4F-AB1D-7191-1D3CED1ED703}" dt="2024-04-29T09:37:32.741" v="17"/>
      <pc:docMkLst>
        <pc:docMk/>
      </pc:docMkLst>
      <pc:sldChg chg="modSp">
        <pc:chgData name="Adam Bird" userId="S::adam.bird@theredeemer.blackburn.sch.uk::41a183ca-a9ae-4f63-a0c4-a7a3625f16f9" providerId="AD" clId="Web-{03B57CA3-0F4F-AB1D-7191-1D3CED1ED703}" dt="2024-04-29T09:37:32.741" v="17"/>
        <pc:sldMkLst>
          <pc:docMk/>
          <pc:sldMk cId="0" sldId="3444"/>
        </pc:sldMkLst>
        <pc:graphicFrameChg chg="mod modGraphic">
          <ac:chgData name="Adam Bird" userId="S::adam.bird@theredeemer.blackburn.sch.uk::41a183ca-a9ae-4f63-a0c4-a7a3625f16f9" providerId="AD" clId="Web-{03B57CA3-0F4F-AB1D-7191-1D3CED1ED703}" dt="2024-04-29T09:37:32.741" v="17"/>
          <ac:graphicFrameMkLst>
            <pc:docMk/>
            <pc:sldMk cId="0" sldId="3444"/>
            <ac:graphicFrameMk id="4" creationId="{1B38A01C-956F-3ABC-9029-B1BD347B822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22/09/2024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dirty="0"/>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4E9F7-9A97-48D9-A1D1-2F6045F785D1}"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96198D-BD73-44BA-9DEB-96676F2E1817}"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73ED3-20E7-4959-A1C2-EEB3E2BEFBD8}"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01343-4E6B-4F0E-BC11-DAA84833E769}"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F3701-5A6B-4AFD-B153-C50374F98C04}" type="datetime1">
              <a:rPr lang="en-GB" smtClean="0"/>
              <a:t>22/09/2024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36FCB-9FF0-4640-B99D-B2A296BF223A}" type="datetime1">
              <a:rPr lang="en-GB" smtClean="0"/>
              <a:t>22/09/2024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94B6E-B47E-4D33-BBB4-25C7C292353B}" type="datetime1">
              <a:rPr lang="en-GB" smtClean="0"/>
              <a:t>22/09/2024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6D88D-0E35-4640-A867-37910C5636CC}" type="datetime1">
              <a:rPr lang="en-GB" smtClean="0"/>
              <a:t>22/09/2024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557E9-6FBD-49F7-BC98-2264730E7FA4}" type="datetime1">
              <a:rPr lang="en-GB" smtClean="0"/>
              <a:t>22/09/2024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387A1-9EF9-4E91-9E9C-65E048184B95}" type="datetime1">
              <a:rPr lang="en-GB" smtClean="0"/>
              <a:t>22/09/2024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933CC-BB9F-418B-96C3-F1C1311129CE}" type="datetime1">
              <a:rPr lang="en-GB" smtClean="0"/>
              <a:t>22/09/2024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4B04A-E8B4-4F1D-B4C4-15C3465410B6}" type="datetime1">
              <a:rPr lang="en-GB" smtClean="0"/>
              <a:t>22/09/2024</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dirty="0"/>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969B9C2-B047-0B42-9073-FEAFD1ED5353}"/>
              </a:ext>
            </a:extLst>
          </p:cNvPr>
          <p:cNvSpPr>
            <a:spLocks noGrp="1"/>
          </p:cNvSpPr>
          <p:nvPr>
            <p:ph type="sldNum" sz="quarter" idx="12"/>
          </p:nvPr>
        </p:nvSpPr>
        <p:spPr/>
        <p:txBody>
          <a:bodyPr/>
          <a:lstStyle/>
          <a:p>
            <a:fld id="{AF2999C0-7C77-415F-9EE3-AB2373BE7FA1}" type="slidenum">
              <a:rPr lang="en-GB" smtClean="0"/>
              <a:t>1</a:t>
            </a:fld>
            <a:endParaRPr lang="en-GB" dirty="0"/>
          </a:p>
        </p:txBody>
      </p:sp>
      <p:pic>
        <p:nvPicPr>
          <p:cNvPr id="7" name="Picture 6">
            <a:extLst>
              <a:ext uri="{FF2B5EF4-FFF2-40B4-BE49-F238E27FC236}">
                <a16:creationId xmlns:a16="http://schemas.microsoft.com/office/drawing/2014/main" id="{6389E7C4-55A5-9342-A250-48FA3F1013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4803" y="1123950"/>
            <a:ext cx="6454394" cy="4283263"/>
          </a:xfrm>
          <a:prstGeom prst="rect">
            <a:avLst/>
          </a:prstGeom>
        </p:spPr>
      </p:pic>
    </p:spTree>
    <p:extLst>
      <p:ext uri="{BB962C8B-B14F-4D97-AF65-F5344CB8AC3E}">
        <p14:creationId xmlns:p14="http://schemas.microsoft.com/office/powerpoint/2010/main" val="318850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8715" y="194781"/>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Computing Domains of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1452531468"/>
              </p:ext>
            </p:extLst>
          </p:nvPr>
        </p:nvGraphicFramePr>
        <p:xfrm>
          <a:off x="258716" y="1089419"/>
          <a:ext cx="8626567" cy="4533395"/>
        </p:xfrm>
        <a:graphic>
          <a:graphicData uri="http://schemas.openxmlformats.org/drawingml/2006/table">
            <a:tbl>
              <a:tblPr/>
              <a:tblGrid>
                <a:gridCol w="2951735">
                  <a:extLst>
                    <a:ext uri="{9D8B030D-6E8A-4147-A177-3AD203B41FA5}">
                      <a16:colId xmlns:a16="http://schemas.microsoft.com/office/drawing/2014/main" val="1954223585"/>
                    </a:ext>
                  </a:extLst>
                </a:gridCol>
                <a:gridCol w="2951735">
                  <a:extLst>
                    <a:ext uri="{9D8B030D-6E8A-4147-A177-3AD203B41FA5}">
                      <a16:colId xmlns:a16="http://schemas.microsoft.com/office/drawing/2014/main" val="864309712"/>
                    </a:ext>
                  </a:extLst>
                </a:gridCol>
                <a:gridCol w="2723097">
                  <a:extLst>
                    <a:ext uri="{9D8B030D-6E8A-4147-A177-3AD203B41FA5}">
                      <a16:colId xmlns:a16="http://schemas.microsoft.com/office/drawing/2014/main" val="3913203569"/>
                    </a:ext>
                  </a:extLst>
                </a:gridCol>
              </a:tblGrid>
              <a:tr h="459134">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Computer Science</a:t>
                      </a:r>
                    </a:p>
                  </a:txBody>
                  <a:tcPr>
                    <a:solidFill>
                      <a:schemeClr val="accent1">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3931202660"/>
                  </a:ext>
                </a:extLst>
              </a:tr>
              <a:tr h="350386">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2170195882"/>
                  </a:ext>
                </a:extLst>
              </a:tr>
              <a:tr h="3723875">
                <a:tc>
                  <a:txBody>
                    <a:bodyPr/>
                    <a:lstStyle/>
                    <a:p>
                      <a:r>
                        <a:rPr lang="en-GB" sz="1400" kern="1200" dirty="0">
                          <a:solidFill>
                            <a:schemeClr val="tx1"/>
                          </a:solidFill>
                          <a:effectLst/>
                          <a:latin typeface="+mn-lt"/>
                          <a:ea typeface="+mn-ea"/>
                          <a:cs typeface="+mn-cs"/>
                        </a:rPr>
                        <a:t>Awareness of the cause and effect of technology</a:t>
                      </a:r>
                    </a:p>
                    <a:p>
                      <a:endParaRPr lang="en-GB" sz="1400" kern="1200" dirty="0">
                        <a:solidFill>
                          <a:schemeClr val="tx1"/>
                        </a:solidFill>
                        <a:effectLst/>
                        <a:latin typeface="+mn-lt"/>
                        <a:ea typeface="+mn-ea"/>
                        <a:cs typeface="+mn-cs"/>
                      </a:endParaRP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Can use technology to express creatively and constructively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Coding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Understand what algorithms are and to write their own.</a:t>
                      </a:r>
                    </a:p>
                    <a:p>
                      <a:r>
                        <a:rPr lang="en-GB" sz="1400" kern="1200" dirty="0">
                          <a:solidFill>
                            <a:schemeClr val="tx1"/>
                          </a:solidFill>
                          <a:effectLst/>
                          <a:latin typeface="+mn-lt"/>
                          <a:ea typeface="+mn-ea"/>
                          <a:cs typeface="+mn-cs"/>
                        </a:rPr>
                        <a:t> </a:t>
                      </a:r>
                    </a:p>
                    <a:p>
                      <a:r>
                        <a:rPr lang="en-GB" sz="1400" kern="1200" dirty="0">
                          <a:solidFill>
                            <a:schemeClr val="tx1"/>
                          </a:solidFill>
                          <a:effectLst/>
                          <a:latin typeface="+mn-lt"/>
                          <a:ea typeface="+mn-ea"/>
                          <a:cs typeface="+mn-cs"/>
                        </a:rPr>
                        <a:t>Know how to work out what is wrong with a simple algorithm when the steps are out of order, e.g. The Wrong Sandwich in Purple Mash </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Be able to make good guesses of what is </a:t>
                      </a:r>
                    </a:p>
                    <a:p>
                      <a:r>
                        <a:rPr lang="en-GB" sz="1400" kern="1200" dirty="0">
                          <a:solidFill>
                            <a:schemeClr val="tx1"/>
                          </a:solidFill>
                          <a:effectLst/>
                          <a:latin typeface="+mn-lt"/>
                          <a:ea typeface="+mn-ea"/>
                          <a:cs typeface="+mn-cs"/>
                        </a:rPr>
                        <a:t>going to happen in a program. For example, where the turtle might go. </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Create and debug simple programs. </a:t>
                      </a:r>
                    </a:p>
                    <a:p>
                      <a:endParaRPr lang="en-GB" sz="1400" kern="1200" dirty="0">
                        <a:solidFill>
                          <a:schemeClr val="tx1"/>
                        </a:solidFill>
                        <a:effectLst/>
                        <a:latin typeface="+mn-lt"/>
                        <a:ea typeface="+mn-ea"/>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tx1"/>
                          </a:solidFill>
                          <a:effectLst/>
                          <a:latin typeface="+mn-lt"/>
                          <a:ea typeface="+mn-ea"/>
                          <a:cs typeface="+mn-cs"/>
                        </a:rPr>
                        <a:t>Coding</a:t>
                      </a:r>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Show an awareness of the need to be precise with their algorithms</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Know how to create a simple program that achieves a specific purpose.</a:t>
                      </a:r>
                    </a:p>
                    <a:p>
                      <a:r>
                        <a:rPr lang="en-GB" sz="1400" kern="1200" dirty="0">
                          <a:solidFill>
                            <a:schemeClr val="tx1"/>
                          </a:solidFill>
                          <a:effectLst/>
                          <a:latin typeface="+mn-lt"/>
                          <a:ea typeface="+mn-ea"/>
                          <a:cs typeface="+mn-cs"/>
                        </a:rPr>
                        <a:t> </a:t>
                      </a:r>
                    </a:p>
                    <a:p>
                      <a:r>
                        <a:rPr lang="en-GB" sz="1400" kern="1200" dirty="0">
                          <a:solidFill>
                            <a:schemeClr val="tx1"/>
                          </a:solidFill>
                          <a:effectLst/>
                          <a:latin typeface="+mn-lt"/>
                          <a:ea typeface="+mn-ea"/>
                          <a:cs typeface="+mn-cs"/>
                        </a:rPr>
                        <a:t>Be able to identify and correct some errors, e.g. Debug Challenges</a:t>
                      </a:r>
                    </a:p>
                    <a:p>
                      <a:r>
                        <a:rPr lang="en-GB" sz="1400" kern="1200" dirty="0">
                          <a:solidFill>
                            <a:schemeClr val="tx1"/>
                          </a:solidFill>
                          <a:effectLst/>
                          <a:latin typeface="+mn-lt"/>
                          <a:ea typeface="+mn-ea"/>
                          <a:cs typeface="+mn-cs"/>
                        </a:rPr>
                        <a:t>  </a:t>
                      </a:r>
                    </a:p>
                    <a:p>
                      <a:r>
                        <a:rPr lang="en-GB" sz="1400" kern="1200" dirty="0">
                          <a:solidFill>
                            <a:schemeClr val="tx1"/>
                          </a:solidFill>
                          <a:effectLst/>
                          <a:latin typeface="+mn-lt"/>
                          <a:ea typeface="+mn-ea"/>
                          <a:cs typeface="+mn-cs"/>
                        </a:rPr>
                        <a:t>Understand programs execute by following </a:t>
                      </a:r>
                    </a:p>
                    <a:p>
                      <a:r>
                        <a:rPr lang="en-GB" sz="1400" kern="1200" dirty="0">
                          <a:solidFill>
                            <a:schemeClr val="tx1"/>
                          </a:solidFill>
                          <a:effectLst/>
                          <a:latin typeface="+mn-lt"/>
                          <a:ea typeface="+mn-ea"/>
                          <a:cs typeface="+mn-cs"/>
                        </a:rPr>
                        <a:t>precise and unambiguous instructions </a:t>
                      </a:r>
                    </a:p>
                    <a:p>
                      <a:endParaRPr lang="en-GB" sz="1400" kern="1200" dirty="0">
                        <a:solidFill>
                          <a:schemeClr val="tx1"/>
                        </a:solidFill>
                        <a:effectLst/>
                        <a:latin typeface="+mn-lt"/>
                        <a:ea typeface="+mn-ea"/>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2</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44222F6-F35F-9A65-C229-9621D6B52B0F}"/>
              </a:ext>
            </a:extLst>
          </p:cNvPr>
          <p:cNvGraphicFramePr>
            <a:graphicFrameLocks noGrp="1"/>
          </p:cNvGraphicFramePr>
          <p:nvPr>
            <p:ph idx="1"/>
            <p:extLst>
              <p:ext uri="{D42A27DB-BD31-4B8C-83A1-F6EECF244321}">
                <p14:modId xmlns:p14="http://schemas.microsoft.com/office/powerpoint/2010/main" val="4114124408"/>
              </p:ext>
            </p:extLst>
          </p:nvPr>
        </p:nvGraphicFramePr>
        <p:xfrm>
          <a:off x="416933" y="869005"/>
          <a:ext cx="8301986" cy="4839014"/>
        </p:xfrm>
        <a:graphic>
          <a:graphicData uri="http://schemas.openxmlformats.org/drawingml/2006/table">
            <a:tbl>
              <a:tblPr/>
              <a:tblGrid>
                <a:gridCol w="2075157">
                  <a:extLst>
                    <a:ext uri="{9D8B030D-6E8A-4147-A177-3AD203B41FA5}">
                      <a16:colId xmlns:a16="http://schemas.microsoft.com/office/drawing/2014/main" val="1334577102"/>
                    </a:ext>
                  </a:extLst>
                </a:gridCol>
                <a:gridCol w="2076515">
                  <a:extLst>
                    <a:ext uri="{9D8B030D-6E8A-4147-A177-3AD203B41FA5}">
                      <a16:colId xmlns:a16="http://schemas.microsoft.com/office/drawing/2014/main" val="822642958"/>
                    </a:ext>
                  </a:extLst>
                </a:gridCol>
                <a:gridCol w="2075157">
                  <a:extLst>
                    <a:ext uri="{9D8B030D-6E8A-4147-A177-3AD203B41FA5}">
                      <a16:colId xmlns:a16="http://schemas.microsoft.com/office/drawing/2014/main" val="3806912539"/>
                    </a:ext>
                  </a:extLst>
                </a:gridCol>
                <a:gridCol w="2075157">
                  <a:extLst>
                    <a:ext uri="{9D8B030D-6E8A-4147-A177-3AD203B41FA5}">
                      <a16:colId xmlns:a16="http://schemas.microsoft.com/office/drawing/2014/main" val="3220653417"/>
                    </a:ext>
                  </a:extLst>
                </a:gridCol>
              </a:tblGrid>
              <a:tr h="399958">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Computer Science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3309221"/>
                  </a:ext>
                </a:extLst>
              </a:tr>
              <a:tr h="51231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401920483"/>
                  </a:ext>
                </a:extLst>
              </a:tr>
              <a:tr h="3843625">
                <a:tc>
                  <a:txBody>
                    <a:bodyPr/>
                    <a:lstStyle/>
                    <a:p>
                      <a:r>
                        <a:rPr lang="en-GB" sz="1200" kern="1200" dirty="0">
                          <a:solidFill>
                            <a:schemeClr val="tx1"/>
                          </a:solidFill>
                          <a:effectLst/>
                          <a:latin typeface="+mn-lt"/>
                          <a:ea typeface="+mn-ea"/>
                          <a:cs typeface="+mn-cs"/>
                        </a:rPr>
                        <a:t>Make a physical situation into an algorithm for a program.</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Design an algorithm carefully</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Identify an error in my program</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Understand what a variable is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Design, write and debug programs that accomplish specific goals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sequence, selection and </a:t>
                      </a:r>
                    </a:p>
                    <a:p>
                      <a:r>
                        <a:rPr lang="en-GB" sz="1200" kern="1200" dirty="0">
                          <a:solidFill>
                            <a:schemeClr val="tx1"/>
                          </a:solidFill>
                          <a:effectLst/>
                          <a:latin typeface="+mn-lt"/>
                          <a:ea typeface="+mn-ea"/>
                          <a:cs typeface="+mn-cs"/>
                        </a:rPr>
                        <a:t>repetition in programs</a:t>
                      </a: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Detect and correct errors in </a:t>
                      </a:r>
                      <a:endParaRPr lang="en-GB" sz="1200" dirty="0">
                        <a:effectLst/>
                      </a:endParaRPr>
                    </a:p>
                    <a:p>
                      <a:r>
                        <a:rPr lang="en-GB" sz="1200" kern="1200" dirty="0">
                          <a:solidFill>
                            <a:schemeClr val="tx1"/>
                          </a:solidFill>
                          <a:effectLst/>
                          <a:latin typeface="+mn-lt"/>
                          <a:ea typeface="+mn-ea"/>
                          <a:cs typeface="+mn-cs"/>
                        </a:rPr>
                        <a:t>algorithms and programs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Can repeat a sequence of code </a:t>
                      </a:r>
                      <a:endParaRPr lang="en-GB" sz="1200" dirty="0">
                        <a:effectLst/>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100" kern="1200" dirty="0">
                          <a:solidFill>
                            <a:schemeClr val="tx1"/>
                          </a:solidFill>
                          <a:effectLst/>
                          <a:latin typeface="+mn-lt"/>
                          <a:ea typeface="+mn-ea"/>
                          <a:cs typeface="+mn-cs"/>
                        </a:rPr>
                        <a:t>Experiment with timers in my programs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Can repeat a set of code using commands</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Use selection (decision) in my programming. For example, using an ‘if statement’ for a question being asked and the program takes one of two paths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Use variables within my program and know how to change the value of variables </a:t>
                      </a:r>
                    </a:p>
                    <a:p>
                      <a:endParaRPr lang="en-GB" sz="1200" kern="1200" dirty="0">
                        <a:solidFill>
                          <a:schemeClr val="tx1"/>
                        </a:solidFill>
                        <a:effectLst/>
                        <a:latin typeface="+mn-lt"/>
                        <a:ea typeface="+mn-ea"/>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100" kern="1200" dirty="0">
                          <a:solidFill>
                            <a:schemeClr val="tx1"/>
                          </a:solidFill>
                          <a:effectLst/>
                          <a:latin typeface="+mn-lt"/>
                          <a:ea typeface="+mn-ea"/>
                          <a:cs typeface="+mn-cs"/>
                        </a:rPr>
                        <a:t>Solve problems by decomposing them into smaller parts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Use sequence, selection, repetition, and some other coding structures in my code.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Organise my code carefully for example, naming variables/tabs</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Use logical methods to identify the cause of any bugs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Design, write and debug programs that accomplish specific goals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Solve problems by decomposing them into smaller parts. </a:t>
                      </a:r>
                    </a:p>
                    <a:p>
                      <a:r>
                        <a:rPr lang="en-GB" sz="1100" kern="1200" dirty="0">
                          <a:solidFill>
                            <a:schemeClr val="tx1"/>
                          </a:solidFill>
                          <a:effectLst/>
                          <a:latin typeface="+mn-lt"/>
                          <a:ea typeface="+mn-ea"/>
                          <a:cs typeface="+mn-cs"/>
                        </a:rPr>
                        <a:t> </a:t>
                      </a:r>
                    </a:p>
                    <a:p>
                      <a:endParaRPr lang="en-GB" sz="800" kern="1200" dirty="0">
                        <a:solidFill>
                          <a:schemeClr val="tx1"/>
                        </a:solidFill>
                        <a:effectLst/>
                        <a:latin typeface="+mn-lt"/>
                        <a:ea typeface="+mn-ea"/>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100" kern="1200" dirty="0">
                          <a:solidFill>
                            <a:schemeClr val="tx1"/>
                          </a:solidFill>
                          <a:effectLst/>
                          <a:latin typeface="+mn-lt"/>
                          <a:ea typeface="+mn-ea"/>
                          <a:cs typeface="+mn-cs"/>
                        </a:rPr>
                        <a:t>Turn a more complex programming task into an algorithm by identifying the important aspects of the task (abstraction) and then decomposing them in a logical way using their knowledge of possible coding structures and applying skills from previous programs.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Coding displays an improving understanding of variables in coding, outputs such as sound and movement, inputs from the user of the program such as button clicks and the value of functions. </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30189929"/>
                  </a:ext>
                </a:extLst>
              </a:tr>
            </a:tbl>
          </a:graphicData>
        </a:graphic>
      </p:graphicFrame>
      <p:sp>
        <p:nvSpPr>
          <p:cNvPr id="76821" name="Slide Number Placeholder 2">
            <a:extLst>
              <a:ext uri="{FF2B5EF4-FFF2-40B4-BE49-F238E27FC236}">
                <a16:creationId xmlns:a16="http://schemas.microsoft.com/office/drawing/2014/main" id="{7B2895CD-FE65-61EA-0F93-D95E6A63EE5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B048E36-7D8B-45E3-82B8-DDC595A4868E}" type="slidenum">
              <a:rPr lang="en-GB" altLang="en-US" smtClean="0"/>
              <a:pPr/>
              <a:t>3</a:t>
            </a:fld>
            <a:endParaRPr lang="en-GB" altLang="en-US" dirty="0"/>
          </a:p>
        </p:txBody>
      </p:sp>
      <p:sp>
        <p:nvSpPr>
          <p:cNvPr id="8" name="Title 1">
            <a:extLst>
              <a:ext uri="{FF2B5EF4-FFF2-40B4-BE49-F238E27FC236}">
                <a16:creationId xmlns:a16="http://schemas.microsoft.com/office/drawing/2014/main" id="{82860FE2-B993-1C4E-3310-F035FEBEC4A8}"/>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Computing Domains of Knowledge</a:t>
            </a:r>
            <a:endParaRPr lang="en-GB" sz="3019" b="1" dirty="0">
              <a:solidFill>
                <a:srgbClr val="FFFDFF"/>
              </a:solidFill>
              <a:latin typeface="Century Gothic" panose="020B0502020202020204" pitchFamily="34" charset="0"/>
            </a:endParaRPr>
          </a:p>
        </p:txBody>
      </p:sp>
      <p:pic>
        <p:nvPicPr>
          <p:cNvPr id="9"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E5E46A9-B0DC-2F9F-B043-1337CB3036F7}"/>
              </a:ext>
            </a:extLst>
          </p:cNvPr>
          <p:cNvGraphicFramePr>
            <a:graphicFrameLocks noGrp="1"/>
          </p:cNvGraphicFramePr>
          <p:nvPr>
            <p:ph idx="1"/>
            <p:extLst>
              <p:ext uri="{D42A27DB-BD31-4B8C-83A1-F6EECF244321}">
                <p14:modId xmlns:p14="http://schemas.microsoft.com/office/powerpoint/2010/main" val="3263282435"/>
              </p:ext>
            </p:extLst>
          </p:nvPr>
        </p:nvGraphicFramePr>
        <p:xfrm>
          <a:off x="415636" y="1208424"/>
          <a:ext cx="8209708" cy="5463228"/>
        </p:xfrm>
        <a:graphic>
          <a:graphicData uri="http://schemas.openxmlformats.org/drawingml/2006/table">
            <a:tbl>
              <a:tblPr/>
              <a:tblGrid>
                <a:gridCol w="2799573">
                  <a:extLst>
                    <a:ext uri="{9D8B030D-6E8A-4147-A177-3AD203B41FA5}">
                      <a16:colId xmlns:a16="http://schemas.microsoft.com/office/drawing/2014/main" val="3412172609"/>
                    </a:ext>
                  </a:extLst>
                </a:gridCol>
                <a:gridCol w="2799573">
                  <a:extLst>
                    <a:ext uri="{9D8B030D-6E8A-4147-A177-3AD203B41FA5}">
                      <a16:colId xmlns:a16="http://schemas.microsoft.com/office/drawing/2014/main" val="3928805418"/>
                    </a:ext>
                  </a:extLst>
                </a:gridCol>
                <a:gridCol w="2610562">
                  <a:extLst>
                    <a:ext uri="{9D8B030D-6E8A-4147-A177-3AD203B41FA5}">
                      <a16:colId xmlns:a16="http://schemas.microsoft.com/office/drawing/2014/main" val="3234956004"/>
                    </a:ext>
                  </a:extLst>
                </a:gridCol>
              </a:tblGrid>
              <a:tr h="415636">
                <a:tc gridSpan="3">
                  <a:txBody>
                    <a:bodyPr/>
                    <a:lstStyle/>
                    <a:p>
                      <a:pPr algn="ctr"/>
                      <a:r>
                        <a:rPr lang="en-GB" sz="2000" b="1" dirty="0"/>
                        <a:t>Information Technology</a:t>
                      </a:r>
                    </a:p>
                  </a:txBody>
                  <a:tcPr>
                    <a:solidFill>
                      <a:schemeClr val="accent1">
                        <a:lumMod val="20000"/>
                        <a:lumOff val="80000"/>
                      </a:schemeClr>
                    </a:solidFill>
                  </a:tcPr>
                </a:tc>
                <a:tc hMerge="1">
                  <a:txBody>
                    <a:bodyPr/>
                    <a:lstStyle/>
                    <a:p>
                      <a:pPr algn="ctr"/>
                      <a:endParaRPr lang="en-GB" sz="2000" b="1" dirty="0"/>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4032983145"/>
                  </a:ext>
                </a:extLst>
              </a:tr>
              <a:tr h="328366">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028587128"/>
                  </a:ext>
                </a:extLst>
              </a:tr>
              <a:tr h="4425814">
                <a:tc>
                  <a:txBody>
                    <a:bodyPr/>
                    <a:lstStyle/>
                    <a:p>
                      <a:r>
                        <a:rPr lang="en-GB" sz="1600" dirty="0"/>
                        <a:t>Awareness of different technologies in and out of school</a:t>
                      </a:r>
                    </a:p>
                    <a:p>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Awareness of digital storage of information – photography, digital writing and research information</a:t>
                      </a:r>
                    </a:p>
                    <a:p>
                      <a:endParaRPr lang="en-GB" sz="1600" dirty="0"/>
                    </a:p>
                    <a:p>
                      <a:endParaRPr lang="en-GB" sz="1600" dirty="0"/>
                    </a:p>
                    <a:p>
                      <a:endParaRPr lang="en-GB" sz="16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b="1" dirty="0"/>
                        <a:t>Maze explorers</a:t>
                      </a:r>
                    </a:p>
                    <a:p>
                      <a:endParaRPr lang="en-GB" sz="1600" b="1" dirty="0"/>
                    </a:p>
                    <a:p>
                      <a:r>
                        <a:rPr lang="en-GB" sz="1600" dirty="0"/>
                        <a:t>Know how to create a basic set of instructions</a:t>
                      </a:r>
                    </a:p>
                    <a:p>
                      <a:endParaRPr lang="en-GB" sz="1600" dirty="0"/>
                    </a:p>
                    <a:p>
                      <a:r>
                        <a:rPr lang="en-GB" sz="1600" dirty="0"/>
                        <a:t>Understand what an algorithm is and how they are used</a:t>
                      </a:r>
                    </a:p>
                    <a:p>
                      <a:endParaRPr lang="en-GB" sz="1600" dirty="0"/>
                    </a:p>
                    <a:p>
                      <a:pPr lvl="0">
                        <a:buNone/>
                      </a:pPr>
                      <a:r>
                        <a:rPr lang="en-GB" sz="1600" b="1" dirty="0"/>
                        <a:t>Animated Story Books</a:t>
                      </a:r>
                    </a:p>
                    <a:p>
                      <a:pPr lvl="0">
                        <a:buNone/>
                      </a:pPr>
                      <a:endParaRPr lang="en-GB" sz="1600" b="1" dirty="0"/>
                    </a:p>
                    <a:p>
                      <a:pPr lvl="0">
                        <a:buNone/>
                      </a:pPr>
                      <a:r>
                        <a:rPr lang="en-GB" sz="1600" b="0" dirty="0"/>
                        <a:t>Can create an e-book</a:t>
                      </a:r>
                      <a:endParaRPr lang="en-GB" sz="1600" b="1" dirty="0"/>
                    </a:p>
                    <a:p>
                      <a:pPr lvl="0">
                        <a:buNone/>
                      </a:pPr>
                      <a:endParaRPr lang="en-GB" sz="1600" b="0" dirty="0"/>
                    </a:p>
                    <a:p>
                      <a:pPr lvl="0">
                        <a:buNone/>
                      </a:pPr>
                      <a:endParaRPr lang="en-GB" sz="1600" b="0" dirty="0"/>
                    </a:p>
                    <a:p>
                      <a:endParaRPr lang="en-GB" sz="16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b="1" dirty="0"/>
                        <a:t>Questioning</a:t>
                      </a:r>
                    </a:p>
                    <a:p>
                      <a:endParaRPr lang="en-GB" sz="1600" dirty="0"/>
                    </a:p>
                    <a:p>
                      <a:r>
                        <a:rPr lang="en-GB" sz="1600" dirty="0"/>
                        <a:t>Know the different type of questions</a:t>
                      </a:r>
                    </a:p>
                    <a:p>
                      <a:endParaRPr lang="en-GB" sz="1600" dirty="0"/>
                    </a:p>
                    <a:p>
                      <a:r>
                        <a:rPr lang="en-GB" sz="1600" dirty="0"/>
                        <a:t>Can use a binary tree to find an answer</a:t>
                      </a:r>
                    </a:p>
                    <a:p>
                      <a:endParaRPr lang="en-GB" sz="1600" dirty="0"/>
                    </a:p>
                    <a:p>
                      <a:r>
                        <a:rPr lang="en-GB" sz="1600" b="1" dirty="0"/>
                        <a:t>Paint</a:t>
                      </a:r>
                    </a:p>
                    <a:p>
                      <a:endParaRPr lang="en-GB" sz="1600" dirty="0"/>
                    </a:p>
                    <a:p>
                      <a:r>
                        <a:rPr lang="en-GB" sz="1600" dirty="0"/>
                        <a:t>Can create a picture using Paint</a:t>
                      </a:r>
                    </a:p>
                    <a:p>
                      <a:pPr lvl="0">
                        <a:buNone/>
                      </a:pPr>
                      <a:endParaRPr lang="en-GB" sz="1600" dirty="0"/>
                    </a:p>
                    <a:p>
                      <a:pPr lvl="0">
                        <a:buNone/>
                      </a:pPr>
                      <a:r>
                        <a:rPr lang="en-GB" sz="1600" b="1" i="0" u="none" strike="noStrike" noProof="0" dirty="0">
                          <a:latin typeface="Calibri"/>
                        </a:rPr>
                        <a:t>Making Music</a:t>
                      </a:r>
                      <a:endParaRPr lang="en-GB" dirty="0"/>
                    </a:p>
                    <a:p>
                      <a:pPr lvl="0">
                        <a:buNone/>
                      </a:pPr>
                      <a:endParaRPr lang="en-GB" sz="1600" b="1" i="0" u="none" strike="noStrike" noProof="0" dirty="0">
                        <a:latin typeface="Calibri"/>
                      </a:endParaRPr>
                    </a:p>
                    <a:p>
                      <a:pPr lvl="0">
                        <a:buNone/>
                      </a:pPr>
                      <a:r>
                        <a:rPr lang="en-GB" sz="1600" b="0" i="0" u="none" strike="noStrike" noProof="0" dirty="0">
                          <a:latin typeface="Calibri"/>
                        </a:rPr>
                        <a:t>Can make music using an application</a:t>
                      </a:r>
                    </a:p>
                    <a:p>
                      <a:pPr lvl="0">
                        <a:buNone/>
                      </a:pPr>
                      <a:endParaRPr lang="en-GB" sz="1600" b="1" i="0" u="none" strike="noStrike" noProof="0" dirty="0">
                        <a:latin typeface="Calibri"/>
                      </a:endParaRPr>
                    </a:p>
                    <a:p>
                      <a:pPr lvl="0">
                        <a:buNone/>
                      </a:pPr>
                      <a:endParaRPr lang="en-GB" sz="16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4553283"/>
                  </a:ext>
                </a:extLst>
              </a:tr>
            </a:tbl>
          </a:graphicData>
        </a:graphic>
      </p:graphicFrame>
      <p:sp>
        <p:nvSpPr>
          <p:cNvPr id="77842" name="Slide Number Placeholder 2">
            <a:extLst>
              <a:ext uri="{FF2B5EF4-FFF2-40B4-BE49-F238E27FC236}">
                <a16:creationId xmlns:a16="http://schemas.microsoft.com/office/drawing/2014/main" id="{A0EEBE86-0653-7809-365C-AFD9904445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66EEC9A-39C3-4192-B9D4-81D0AC838016}" type="slidenum">
              <a:rPr lang="en-GB" altLang="en-US" smtClean="0"/>
              <a:pPr/>
              <a:t>4</a:t>
            </a:fld>
            <a:endParaRPr lang="en-GB" altLang="en-US" dirty="0"/>
          </a:p>
        </p:txBody>
      </p:sp>
      <p:sp>
        <p:nvSpPr>
          <p:cNvPr id="8" name="Title 1">
            <a:extLst>
              <a:ext uri="{FF2B5EF4-FFF2-40B4-BE49-F238E27FC236}">
                <a16:creationId xmlns:a16="http://schemas.microsoft.com/office/drawing/2014/main" id="{ABD6D7A3-83D5-9B23-B327-AF1512B473B7}"/>
              </a:ext>
            </a:extLst>
          </p:cNvPr>
          <p:cNvSpPr>
            <a:spLocks noGrp="1"/>
          </p:cNvSpPr>
          <p:nvPr>
            <p:ph type="title"/>
          </p:nvPr>
        </p:nvSpPr>
        <p:spPr>
          <a:xfrm>
            <a:off x="258715" y="171450"/>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Computing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7209C8D-7356-87D9-E7C0-922D76561DFD}"/>
              </a:ext>
            </a:extLst>
          </p:cNvPr>
          <p:cNvGraphicFramePr>
            <a:graphicFrameLocks noGrp="1"/>
          </p:cNvGraphicFramePr>
          <p:nvPr>
            <p:ph idx="1"/>
            <p:extLst>
              <p:ext uri="{D42A27DB-BD31-4B8C-83A1-F6EECF244321}">
                <p14:modId xmlns:p14="http://schemas.microsoft.com/office/powerpoint/2010/main" val="3531624185"/>
              </p:ext>
            </p:extLst>
          </p:nvPr>
        </p:nvGraphicFramePr>
        <p:xfrm>
          <a:off x="506937" y="1088482"/>
          <a:ext cx="8130125" cy="5664586"/>
        </p:xfrm>
        <a:graphic>
          <a:graphicData uri="http://schemas.openxmlformats.org/drawingml/2006/table">
            <a:tbl>
              <a:tblPr/>
              <a:tblGrid>
                <a:gridCol w="2054044">
                  <a:extLst>
                    <a:ext uri="{9D8B030D-6E8A-4147-A177-3AD203B41FA5}">
                      <a16:colId xmlns:a16="http://schemas.microsoft.com/office/drawing/2014/main" val="441704380"/>
                    </a:ext>
                  </a:extLst>
                </a:gridCol>
                <a:gridCol w="2026266">
                  <a:extLst>
                    <a:ext uri="{9D8B030D-6E8A-4147-A177-3AD203B41FA5}">
                      <a16:colId xmlns:a16="http://schemas.microsoft.com/office/drawing/2014/main" val="1307485077"/>
                    </a:ext>
                  </a:extLst>
                </a:gridCol>
                <a:gridCol w="2024907">
                  <a:extLst>
                    <a:ext uri="{9D8B030D-6E8A-4147-A177-3AD203B41FA5}">
                      <a16:colId xmlns:a16="http://schemas.microsoft.com/office/drawing/2014/main" val="4072427205"/>
                    </a:ext>
                  </a:extLst>
                </a:gridCol>
                <a:gridCol w="2024908">
                  <a:extLst>
                    <a:ext uri="{9D8B030D-6E8A-4147-A177-3AD203B41FA5}">
                      <a16:colId xmlns:a16="http://schemas.microsoft.com/office/drawing/2014/main" val="3665806706"/>
                    </a:ext>
                  </a:extLst>
                </a:gridCol>
              </a:tblGrid>
              <a:tr h="371825">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Information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7248599"/>
                  </a:ext>
                </a:extLst>
              </a:tr>
              <a:tr h="310454">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826453826"/>
                  </a:ext>
                </a:extLst>
              </a:tr>
              <a:tr h="495071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b="1" dirty="0">
                          <a:latin typeface="+mn-lt"/>
                        </a:rPr>
                        <a:t>Simulations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Understand what a</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simulation is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dirty="0">
                        <a:latin typeface="+mn-lt"/>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b="1" dirty="0">
                          <a:latin typeface="+mn-lt"/>
                        </a:rPr>
                        <a:t>3D Modelling</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kern="1200" dirty="0">
                          <a:solidFill>
                            <a:schemeClr val="tx1"/>
                          </a:solidFill>
                          <a:latin typeface="Calibri" panose="020F0502020204030204" pitchFamily="34" charset="0"/>
                          <a:ea typeface="MS PGothic" panose="020B0600070205080204" pitchFamily="34" charset="-128"/>
                          <a:cs typeface="+mn-cs"/>
                        </a:rPr>
                        <a:t>Know what a 3D net is and what they can create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dirty="0">
                        <a:latin typeface="+mn-lt"/>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b="1" dirty="0">
                          <a:latin typeface="+mn-lt"/>
                        </a:rPr>
                        <a:t>Graphing</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Know what data is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Understand how data</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can be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displayed in a graph</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dirty="0">
                        <a:latin typeface="+mn-lt"/>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b="1" dirty="0">
                          <a:latin typeface="+mn-lt"/>
                        </a:rPr>
                        <a:t>Branching Databases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Understand what a</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Yes/No question is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200" dirty="0">
                        <a:latin typeface="+mn-lt"/>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Create their own</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latin typeface="+mn-lt"/>
                        </a:rPr>
                        <a:t>branching database</a:t>
                      </a:r>
                    </a:p>
                    <a:p>
                      <a:endParaRPr kumimoji="0" lang="en-GB" altLang="en-US" sz="16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b="1" kern="1200" dirty="0">
                          <a:solidFill>
                            <a:schemeClr val="tx1"/>
                          </a:solidFill>
                          <a:effectLst/>
                          <a:latin typeface="+mn-lt"/>
                          <a:ea typeface="+mn-ea"/>
                          <a:cs typeface="+mn-cs"/>
                        </a:rPr>
                        <a:t>Making Music</a:t>
                      </a:r>
                    </a:p>
                    <a:p>
                      <a:r>
                        <a:rPr lang="en-GB" sz="1600" b="0" kern="1200" dirty="0">
                          <a:solidFill>
                            <a:schemeClr val="tx1"/>
                          </a:solidFill>
                          <a:effectLst/>
                          <a:latin typeface="+mn-lt"/>
                          <a:ea typeface="+mn-ea"/>
                          <a:cs typeface="+mn-cs"/>
                        </a:rPr>
                        <a:t>Features of rock music in GarageBand</a:t>
                      </a:r>
                    </a:p>
                    <a:p>
                      <a:endParaRPr lang="en-GB" sz="1600" b="1" kern="1200" dirty="0">
                        <a:solidFill>
                          <a:schemeClr val="tx1"/>
                        </a:solidFill>
                        <a:effectLst/>
                        <a:latin typeface="+mn-lt"/>
                        <a:ea typeface="+mn-ea"/>
                        <a:cs typeface="+mn-cs"/>
                      </a:endParaRPr>
                    </a:p>
                    <a:p>
                      <a:r>
                        <a:rPr lang="en-GB" sz="1600" b="0" kern="1200" dirty="0">
                          <a:solidFill>
                            <a:schemeClr val="tx1"/>
                          </a:solidFill>
                          <a:effectLst/>
                          <a:latin typeface="+mn-lt"/>
                          <a:ea typeface="+mn-ea"/>
                          <a:cs typeface="+mn-cs"/>
                        </a:rPr>
                        <a:t>Can create a piece of music using GarageBand</a:t>
                      </a:r>
                    </a:p>
                    <a:p>
                      <a:endParaRPr lang="en-GB" sz="1600" b="1" kern="1200" dirty="0">
                        <a:solidFill>
                          <a:schemeClr val="tx1"/>
                        </a:solidFill>
                        <a:effectLst/>
                        <a:latin typeface="+mn-lt"/>
                        <a:ea typeface="+mn-ea"/>
                        <a:cs typeface="+mn-cs"/>
                      </a:endParaRPr>
                    </a:p>
                    <a:p>
                      <a:r>
                        <a:rPr lang="en-GB" sz="1600" b="1" kern="1200" dirty="0">
                          <a:solidFill>
                            <a:schemeClr val="tx1"/>
                          </a:solidFill>
                          <a:effectLst/>
                          <a:latin typeface="+mn-lt"/>
                          <a:ea typeface="+mn-ea"/>
                          <a:cs typeface="+mn-cs"/>
                        </a:rPr>
                        <a:t>Logo</a:t>
                      </a:r>
                    </a:p>
                    <a:p>
                      <a:r>
                        <a:rPr lang="en-GB" sz="1600" b="0" kern="1200" dirty="0">
                          <a:solidFill>
                            <a:schemeClr val="tx1"/>
                          </a:solidFill>
                          <a:effectLst/>
                          <a:latin typeface="+mn-lt"/>
                          <a:ea typeface="+mn-ea"/>
                          <a:cs typeface="+mn-cs"/>
                        </a:rPr>
                        <a:t>Can use 2Logo effectively</a:t>
                      </a:r>
                    </a:p>
                    <a:p>
                      <a:endParaRPr lang="en-GB" sz="1600" b="1" kern="1200" dirty="0">
                        <a:solidFill>
                          <a:schemeClr val="tx1"/>
                        </a:solidFill>
                        <a:effectLst/>
                        <a:latin typeface="+mn-lt"/>
                        <a:ea typeface="+mn-ea"/>
                        <a:cs typeface="+mn-cs"/>
                      </a:endParaRPr>
                    </a:p>
                    <a:p>
                      <a:r>
                        <a:rPr lang="en-GB" sz="1600" b="1" kern="1200" dirty="0">
                          <a:solidFill>
                            <a:schemeClr val="tx1"/>
                          </a:solidFill>
                          <a:effectLst/>
                          <a:latin typeface="+mn-lt"/>
                          <a:ea typeface="+mn-ea"/>
                          <a:cs typeface="+mn-cs"/>
                        </a:rPr>
                        <a:t>Animation</a:t>
                      </a:r>
                      <a:endParaRPr lang="en-GB" sz="1600" kern="1200" dirty="0">
                        <a:solidFill>
                          <a:schemeClr val="tx1"/>
                        </a:solidFill>
                        <a:effectLst/>
                        <a:latin typeface="+mn-lt"/>
                        <a:ea typeface="+mn-ea"/>
                        <a:cs typeface="+mn-cs"/>
                      </a:endParaRPr>
                    </a:p>
                    <a:p>
                      <a:r>
                        <a:rPr lang="en-GB" sz="1600" kern="1200" dirty="0">
                          <a:solidFill>
                            <a:schemeClr val="tx1"/>
                          </a:solidFill>
                          <a:effectLst/>
                          <a:latin typeface="+mn-lt"/>
                          <a:ea typeface="+mn-ea"/>
                          <a:cs typeface="+mn-cs"/>
                        </a:rPr>
                        <a:t>Understand how animations can be created</a:t>
                      </a:r>
                    </a:p>
                    <a:p>
                      <a:endParaRPr lang="en-GB" sz="1600" kern="1200" dirty="0">
                        <a:solidFill>
                          <a:schemeClr val="tx1"/>
                        </a:solidFill>
                        <a:effectLst/>
                        <a:latin typeface="+mn-lt"/>
                        <a:ea typeface="+mn-ea"/>
                        <a:cs typeface="+mn-cs"/>
                      </a:endParaRPr>
                    </a:p>
                    <a:p>
                      <a:r>
                        <a:rPr lang="en-GB" sz="1600" kern="1200" dirty="0">
                          <a:solidFill>
                            <a:schemeClr val="tx1"/>
                          </a:solidFill>
                          <a:effectLst/>
                          <a:latin typeface="+mn-lt"/>
                          <a:ea typeface="+mn-ea"/>
                          <a:cs typeface="+mn-cs"/>
                        </a:rPr>
                        <a:t>Can create an animation to fit a 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b="1" dirty="0">
                          <a:latin typeface="+mn-lt"/>
                        </a:rPr>
                        <a:t>3D Modelling</a:t>
                      </a:r>
                    </a:p>
                    <a:p>
                      <a:endParaRPr lang="en-GB" sz="1600" dirty="0">
                        <a:latin typeface="+mn-lt"/>
                      </a:endParaRPr>
                    </a:p>
                    <a:p>
                      <a:r>
                        <a:rPr lang="en-GB" sz="1600" dirty="0">
                          <a:latin typeface="+mn-lt"/>
                        </a:rPr>
                        <a:t>Can create a 3D model to fit a purpose</a:t>
                      </a:r>
                    </a:p>
                    <a:p>
                      <a:endParaRPr lang="en-GB" sz="1600" dirty="0">
                        <a:latin typeface="+mn-lt"/>
                      </a:endParaRPr>
                    </a:p>
                    <a:p>
                      <a:r>
                        <a:rPr lang="en-GB" sz="1600" b="1" dirty="0">
                          <a:latin typeface="+mn-lt"/>
                        </a:rPr>
                        <a:t>Game Creator</a:t>
                      </a:r>
                    </a:p>
                    <a:p>
                      <a:r>
                        <a:rPr lang="en-GB" sz="1600" b="0" dirty="0">
                          <a:latin typeface="+mn-lt"/>
                        </a:rPr>
                        <a:t>Understand 2DIY 3D tool can be used for multiple uses</a:t>
                      </a:r>
                    </a:p>
                    <a:p>
                      <a:endParaRPr lang="en-GB" sz="1600" b="0" dirty="0">
                        <a:latin typeface="+mn-lt"/>
                      </a:endParaRPr>
                    </a:p>
                    <a:p>
                      <a:r>
                        <a:rPr lang="en-GB" sz="1600" b="0" dirty="0">
                          <a:latin typeface="+mn-lt"/>
                        </a:rPr>
                        <a:t>Can create characters and items for a game</a:t>
                      </a:r>
                    </a:p>
                    <a:p>
                      <a:endParaRPr lang="en-GB" sz="1600" b="1" dirty="0">
                        <a:latin typeface="+mn-lt"/>
                      </a:endParaRPr>
                    </a:p>
                    <a:p>
                      <a:r>
                        <a:rPr lang="en-GB" sz="1600" b="1" dirty="0">
                          <a:latin typeface="+mn-lt"/>
                        </a:rPr>
                        <a:t>Concept Map</a:t>
                      </a:r>
                    </a:p>
                    <a:p>
                      <a:r>
                        <a:rPr lang="en-GB" sz="1600" b="0" dirty="0">
                          <a:latin typeface="+mn-lt"/>
                        </a:rPr>
                        <a:t>Understand what a concept map is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b="1" dirty="0">
                          <a:latin typeface="+mn-lt"/>
                        </a:rPr>
                        <a:t>Quizzing</a:t>
                      </a:r>
                      <a:endParaRPr lang="en-GB" sz="1600" dirty="0">
                        <a:latin typeface="+mn-lt"/>
                      </a:endParaRPr>
                    </a:p>
                    <a:p>
                      <a:r>
                        <a:rPr lang="en-GB" sz="1600" dirty="0">
                          <a:latin typeface="+mn-lt"/>
                        </a:rPr>
                        <a:t>Know that a multiple choice question can be used to find information</a:t>
                      </a:r>
                    </a:p>
                    <a:p>
                      <a:endParaRPr lang="en-GB" sz="1600" dirty="0">
                        <a:latin typeface="+mn-lt"/>
                      </a:endParaRPr>
                    </a:p>
                    <a:p>
                      <a:r>
                        <a:rPr lang="en-GB" sz="1600" dirty="0">
                          <a:latin typeface="+mn-lt"/>
                        </a:rPr>
                        <a:t>Understand how a quiz can be used</a:t>
                      </a:r>
                    </a:p>
                    <a:p>
                      <a:endParaRPr lang="en-GB" sz="1600" dirty="0">
                        <a:latin typeface="+mn-lt"/>
                      </a:endParaRPr>
                    </a:p>
                    <a:p>
                      <a:r>
                        <a:rPr lang="en-GB" sz="1600" b="1" dirty="0">
                          <a:latin typeface="+mn-lt"/>
                        </a:rPr>
                        <a:t>Blogging</a:t>
                      </a:r>
                    </a:p>
                    <a:p>
                      <a:r>
                        <a:rPr lang="en-GB" sz="1600" dirty="0">
                          <a:latin typeface="+mn-lt"/>
                        </a:rPr>
                        <a:t>Know what a Blog is and what they can be used for</a:t>
                      </a:r>
                    </a:p>
                    <a:p>
                      <a:endParaRPr lang="en-GB" sz="1600" dirty="0">
                        <a:latin typeface="+mn-lt"/>
                      </a:endParaRPr>
                    </a:p>
                    <a:p>
                      <a:r>
                        <a:rPr lang="en-GB" sz="1600" b="1" dirty="0">
                          <a:latin typeface="+mn-lt"/>
                        </a:rPr>
                        <a:t>Website design</a:t>
                      </a:r>
                    </a:p>
                    <a:p>
                      <a:r>
                        <a:rPr lang="en-GB" sz="1600" dirty="0">
                          <a:latin typeface="+mn-lt"/>
                        </a:rPr>
                        <a:t>What is a website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805240"/>
                  </a:ext>
                </a:extLst>
              </a:tr>
            </a:tbl>
          </a:graphicData>
        </a:graphic>
      </p:graphicFrame>
      <p:sp>
        <p:nvSpPr>
          <p:cNvPr id="78869" name="Slide Number Placeholder 2">
            <a:extLst>
              <a:ext uri="{FF2B5EF4-FFF2-40B4-BE49-F238E27FC236}">
                <a16:creationId xmlns:a16="http://schemas.microsoft.com/office/drawing/2014/main" id="{8202F70A-4632-3473-74DE-5318260475A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C9DECD-1D8A-4EBE-B7AD-7B6EF176E88D}" type="slidenum">
              <a:rPr lang="en-GB" altLang="en-US" smtClean="0"/>
              <a:pPr/>
              <a:t>5</a:t>
            </a:fld>
            <a:endParaRPr lang="en-GB" altLang="en-US" dirty="0"/>
          </a:p>
        </p:txBody>
      </p:sp>
      <p:sp>
        <p:nvSpPr>
          <p:cNvPr id="8" name="Title 1">
            <a:extLst>
              <a:ext uri="{FF2B5EF4-FFF2-40B4-BE49-F238E27FC236}">
                <a16:creationId xmlns:a16="http://schemas.microsoft.com/office/drawing/2014/main" id="{4B06319F-2F14-5C98-FBED-560CDE615093}"/>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Computing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5906" y="6010275"/>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533551099"/>
              </p:ext>
            </p:extLst>
          </p:nvPr>
        </p:nvGraphicFramePr>
        <p:xfrm>
          <a:off x="159134" y="1072412"/>
          <a:ext cx="8832466" cy="4180652"/>
        </p:xfrm>
        <a:graphic>
          <a:graphicData uri="http://schemas.openxmlformats.org/drawingml/2006/table">
            <a:tbl>
              <a:tblPr/>
              <a:tblGrid>
                <a:gridCol w="2963440">
                  <a:extLst>
                    <a:ext uri="{9D8B030D-6E8A-4147-A177-3AD203B41FA5}">
                      <a16:colId xmlns:a16="http://schemas.microsoft.com/office/drawing/2014/main" val="3136845532"/>
                    </a:ext>
                  </a:extLst>
                </a:gridCol>
                <a:gridCol w="2963440">
                  <a:extLst>
                    <a:ext uri="{9D8B030D-6E8A-4147-A177-3AD203B41FA5}">
                      <a16:colId xmlns:a16="http://schemas.microsoft.com/office/drawing/2014/main" val="3245300809"/>
                    </a:ext>
                  </a:extLst>
                </a:gridCol>
                <a:gridCol w="2905586">
                  <a:extLst>
                    <a:ext uri="{9D8B030D-6E8A-4147-A177-3AD203B41FA5}">
                      <a16:colId xmlns:a16="http://schemas.microsoft.com/office/drawing/2014/main" val="1859629020"/>
                    </a:ext>
                  </a:extLst>
                </a:gridCol>
              </a:tblGrid>
              <a:tr h="324487">
                <a:tc gridSpan="3">
                  <a:txBody>
                    <a:bodyPr/>
                    <a:lstStyle/>
                    <a:p>
                      <a:pPr algn="ctr"/>
                      <a:r>
                        <a:rPr lang="en-GB" sz="2000" b="1" dirty="0"/>
                        <a:t>Digital Literacy</a:t>
                      </a:r>
                    </a:p>
                  </a:txBody>
                  <a:tcPr>
                    <a:solidFill>
                      <a:schemeClr val="accent1">
                        <a:lumMod val="20000"/>
                        <a:lumOff val="80000"/>
                      </a:schemeClr>
                    </a:solidFill>
                  </a:tcPr>
                </a:tc>
                <a:tc hMerge="1">
                  <a:txBody>
                    <a:bodyPr/>
                    <a:lstStyle/>
                    <a:p>
                      <a:pPr algn="ctr"/>
                      <a:endParaRPr lang="en-GB" sz="2000" b="1" dirty="0"/>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713844407"/>
                  </a:ext>
                </a:extLst>
              </a:tr>
              <a:tr h="264424">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254026563"/>
                  </a:ext>
                </a:extLst>
              </a:tr>
              <a:tr h="3465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Awareness of input and outputs of devices</a:t>
                      </a:r>
                    </a:p>
                    <a:p>
                      <a:endParaRPr lang="en-GB" sz="1600" dirty="0">
                        <a:latin typeface="+mn-lt"/>
                      </a:endParaRPr>
                    </a:p>
                    <a:p>
                      <a:r>
                        <a:rPr lang="en-GB" sz="1600" dirty="0">
                          <a:latin typeface="+mn-lt"/>
                        </a:rPr>
                        <a:t>Know how different parts of a computer work</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b="1" kern="1200" dirty="0">
                          <a:solidFill>
                            <a:schemeClr val="tx1"/>
                          </a:solidFill>
                          <a:effectLst/>
                          <a:latin typeface="+mn-lt"/>
                          <a:ea typeface="MS PGothic" panose="020B0600070205080204" pitchFamily="34" charset="-128"/>
                          <a:cs typeface="+mn-cs"/>
                        </a:rPr>
                        <a:t>Word</a:t>
                      </a:r>
                      <a:endParaRPr lang="en-GB" sz="1600" dirty="0">
                        <a:latin typeface="+mn-lt"/>
                      </a:endParaRPr>
                    </a:p>
                    <a:p>
                      <a:r>
                        <a:rPr lang="en-GB" sz="1600" dirty="0">
                          <a:latin typeface="+mn-lt"/>
                        </a:rPr>
                        <a:t>Can access word and insert text.</a:t>
                      </a:r>
                    </a:p>
                    <a:p>
                      <a:endParaRPr lang="en-GB" sz="1600" dirty="0">
                        <a:latin typeface="+mn-lt"/>
                      </a:endParaRPr>
                    </a:p>
                    <a:p>
                      <a:r>
                        <a:rPr lang="en-GB" sz="1600" dirty="0">
                          <a:latin typeface="+mn-lt"/>
                        </a:rPr>
                        <a:t>Edit text and add capital letters.</a:t>
                      </a:r>
                    </a:p>
                    <a:p>
                      <a:endParaRPr lang="en-GB" sz="1600" dirty="0">
                        <a:latin typeface="+mn-lt"/>
                      </a:endParaRPr>
                    </a:p>
                    <a:p>
                      <a:r>
                        <a:rPr lang="en-GB" sz="1600" dirty="0">
                          <a:latin typeface="+mn-lt"/>
                        </a:rPr>
                        <a:t>Know the function of the undo and redo button.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600" b="1" dirty="0">
                          <a:latin typeface="+mn-lt"/>
                        </a:rPr>
                        <a:t>Word</a:t>
                      </a:r>
                    </a:p>
                    <a:p>
                      <a:r>
                        <a:rPr lang="en-GB" sz="1600" dirty="0">
                          <a:latin typeface="+mn-lt"/>
                        </a:rPr>
                        <a:t>Can use symbols </a:t>
                      </a:r>
                    </a:p>
                    <a:p>
                      <a:endParaRPr lang="en-GB" sz="1600" dirty="0">
                        <a:latin typeface="+mn-lt"/>
                      </a:endParaRPr>
                    </a:p>
                    <a:p>
                      <a:r>
                        <a:rPr lang="en-GB" sz="1600" dirty="0">
                          <a:latin typeface="+mn-lt"/>
                        </a:rPr>
                        <a:t>Know what WordArt is and use it</a:t>
                      </a:r>
                    </a:p>
                    <a:p>
                      <a:r>
                        <a:rPr lang="en-GB" sz="1600" dirty="0">
                          <a:latin typeface="+mn-lt"/>
                        </a:rPr>
                        <a:t>Highlight words and make lists</a:t>
                      </a:r>
                    </a:p>
                    <a:p>
                      <a:endParaRPr lang="en-GB" sz="1600" dirty="0">
                        <a:latin typeface="+mn-lt"/>
                      </a:endParaRPr>
                    </a:p>
                    <a:p>
                      <a:r>
                        <a:rPr lang="en-GB" sz="1600" b="1" dirty="0">
                          <a:latin typeface="+mn-lt"/>
                        </a:rPr>
                        <a:t>PowerPoint</a:t>
                      </a:r>
                    </a:p>
                    <a:p>
                      <a:r>
                        <a:rPr lang="en-GB" sz="1600" dirty="0">
                          <a:latin typeface="+mn-lt"/>
                        </a:rPr>
                        <a:t>Understand what a presentation is</a:t>
                      </a:r>
                    </a:p>
                    <a:p>
                      <a:endParaRPr lang="en-GB" sz="1600" dirty="0">
                        <a:latin typeface="+mn-lt"/>
                      </a:endParaRPr>
                    </a:p>
                    <a:p>
                      <a:r>
                        <a:rPr lang="en-GB" sz="1600" dirty="0">
                          <a:latin typeface="+mn-lt"/>
                        </a:rPr>
                        <a:t>Can add text to a new slide, move slides</a:t>
                      </a:r>
                    </a:p>
                    <a:p>
                      <a:endParaRPr lang="en-GB" sz="1600" dirty="0">
                        <a:latin typeface="+mn-lt"/>
                      </a:endParaRPr>
                    </a:p>
                    <a:p>
                      <a:r>
                        <a:rPr lang="en-GB" sz="1600" dirty="0">
                          <a:latin typeface="+mn-lt"/>
                        </a:rPr>
                        <a:t>Add an image to a presentation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79890" name="Slide Number Placeholder 2">
            <a:extLst>
              <a:ext uri="{FF2B5EF4-FFF2-40B4-BE49-F238E27FC236}">
                <a16:creationId xmlns:a16="http://schemas.microsoft.com/office/drawing/2014/main" id="{344D2E74-B485-C5FD-51F6-2849D0AB2B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71C2B6-38AD-4460-98D9-58B73FA35B91}" type="slidenum">
              <a:rPr lang="en-GB" altLang="en-US" smtClean="0"/>
              <a:pPr/>
              <a:t>6</a:t>
            </a:fld>
            <a:endParaRPr lang="en-GB" altLang="en-US" dirty="0"/>
          </a:p>
        </p:txBody>
      </p:sp>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Computing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721409049"/>
              </p:ext>
            </p:extLst>
          </p:nvPr>
        </p:nvGraphicFramePr>
        <p:xfrm>
          <a:off x="521505" y="976295"/>
          <a:ext cx="8100989" cy="5166389"/>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42125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Digital Literacy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496808766"/>
                  </a:ext>
                </a:extLst>
              </a:tr>
              <a:tr h="410370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algn="l"/>
                      <a:r>
                        <a:rPr lang="en-GB" sz="1600" b="1" kern="1200" dirty="0">
                          <a:solidFill>
                            <a:schemeClr val="tx1"/>
                          </a:solidFill>
                          <a:effectLst/>
                          <a:latin typeface="+mn-lt"/>
                          <a:ea typeface="MS PGothic" panose="020B0600070205080204" pitchFamily="34" charset="-128"/>
                          <a:cs typeface="+mn-cs"/>
                        </a:rPr>
                        <a:t>Word</a:t>
                      </a:r>
                    </a:p>
                    <a:p>
                      <a:pPr algn="l"/>
                      <a:r>
                        <a:rPr lang="en-GB" sz="1600" kern="1200" dirty="0">
                          <a:solidFill>
                            <a:schemeClr val="tx1"/>
                          </a:solidFill>
                          <a:effectLst/>
                          <a:latin typeface="+mn-lt"/>
                          <a:ea typeface="MS PGothic" panose="020B0600070205080204" pitchFamily="34" charset="-128"/>
                          <a:cs typeface="+mn-cs"/>
                        </a:rPr>
                        <a:t>Can insert and edit</a:t>
                      </a:r>
                    </a:p>
                    <a:p>
                      <a:pPr algn="l"/>
                      <a:r>
                        <a:rPr lang="en-GB" sz="1600" kern="1200" dirty="0">
                          <a:solidFill>
                            <a:schemeClr val="tx1"/>
                          </a:solidFill>
                          <a:effectLst/>
                          <a:latin typeface="+mn-lt"/>
                          <a:ea typeface="MS PGothic" panose="020B0600070205080204" pitchFamily="34" charset="-128"/>
                          <a:cs typeface="+mn-cs"/>
                        </a:rPr>
                        <a:t>An image</a:t>
                      </a:r>
                    </a:p>
                    <a:p>
                      <a:pPr algn="l"/>
                      <a:r>
                        <a:rPr lang="en-GB" sz="1600" kern="1200" dirty="0">
                          <a:solidFill>
                            <a:schemeClr val="tx1"/>
                          </a:solidFill>
                          <a:effectLst/>
                          <a:latin typeface="+mn-lt"/>
                          <a:ea typeface="MS PGothic" panose="020B0600070205080204" pitchFamily="34" charset="-128"/>
                          <a:cs typeface="+mn-cs"/>
                        </a:rPr>
                        <a:t>Know how to</a:t>
                      </a:r>
                    </a:p>
                    <a:p>
                      <a:pPr algn="l"/>
                      <a:r>
                        <a:rPr lang="en-GB" sz="1600" kern="1200" dirty="0">
                          <a:solidFill>
                            <a:schemeClr val="tx1"/>
                          </a:solidFill>
                          <a:effectLst/>
                          <a:latin typeface="+mn-lt"/>
                          <a:ea typeface="MS PGothic" panose="020B0600070205080204" pitchFamily="34" charset="-128"/>
                          <a:cs typeface="+mn-cs"/>
                        </a:rPr>
                        <a:t>change the position</a:t>
                      </a:r>
                    </a:p>
                    <a:p>
                      <a:pPr algn="l"/>
                      <a:r>
                        <a:rPr lang="en-GB" sz="1600" kern="1200" dirty="0">
                          <a:solidFill>
                            <a:schemeClr val="tx1"/>
                          </a:solidFill>
                          <a:effectLst/>
                          <a:latin typeface="+mn-lt"/>
                          <a:ea typeface="MS PGothic" panose="020B0600070205080204" pitchFamily="34" charset="-128"/>
                          <a:cs typeface="+mn-cs"/>
                        </a:rPr>
                        <a:t>of text</a:t>
                      </a:r>
                    </a:p>
                    <a:p>
                      <a:pPr algn="l"/>
                      <a:r>
                        <a:rPr lang="en-GB" sz="1600" kern="1200" dirty="0">
                          <a:solidFill>
                            <a:schemeClr val="tx1"/>
                          </a:solidFill>
                          <a:effectLst/>
                          <a:latin typeface="+mn-lt"/>
                          <a:ea typeface="MS PGothic" panose="020B0600070205080204" pitchFamily="34" charset="-128"/>
                          <a:cs typeface="+mn-cs"/>
                        </a:rPr>
                        <a:t>Understand what</a:t>
                      </a:r>
                    </a:p>
                    <a:p>
                      <a:pPr algn="l"/>
                      <a:r>
                        <a:rPr lang="en-GB" sz="1600" kern="1200" dirty="0">
                          <a:solidFill>
                            <a:schemeClr val="tx1"/>
                          </a:solidFill>
                          <a:effectLst/>
                          <a:latin typeface="+mn-lt"/>
                          <a:ea typeface="MS PGothic" panose="020B0600070205080204" pitchFamily="34" charset="-128"/>
                          <a:cs typeface="+mn-cs"/>
                        </a:rPr>
                        <a:t>The </a:t>
                      </a:r>
                      <a:r>
                        <a:rPr lang="en-GB" sz="1600" kern="1200" dirty="0" err="1">
                          <a:solidFill>
                            <a:schemeClr val="tx1"/>
                          </a:solidFill>
                          <a:effectLst/>
                          <a:latin typeface="+mn-lt"/>
                          <a:ea typeface="MS PGothic" panose="020B0600070205080204" pitchFamily="34" charset="-128"/>
                          <a:cs typeface="+mn-cs"/>
                        </a:rPr>
                        <a:t>cut,copy</a:t>
                      </a:r>
                      <a:r>
                        <a:rPr lang="en-GB" sz="1600" kern="1200" dirty="0">
                          <a:solidFill>
                            <a:schemeClr val="tx1"/>
                          </a:solidFill>
                          <a:effectLst/>
                          <a:latin typeface="+mn-lt"/>
                          <a:ea typeface="MS PGothic" panose="020B0600070205080204" pitchFamily="34" charset="-128"/>
                          <a:cs typeface="+mn-cs"/>
                        </a:rPr>
                        <a:t> and</a:t>
                      </a:r>
                    </a:p>
                    <a:p>
                      <a:pPr algn="l"/>
                      <a:r>
                        <a:rPr lang="en-GB" sz="1600" kern="1200" dirty="0">
                          <a:solidFill>
                            <a:schemeClr val="tx1"/>
                          </a:solidFill>
                          <a:effectLst/>
                          <a:latin typeface="+mn-lt"/>
                          <a:ea typeface="MS PGothic" panose="020B0600070205080204" pitchFamily="34" charset="-128"/>
                          <a:cs typeface="+mn-cs"/>
                        </a:rPr>
                        <a:t>Paste functions can</a:t>
                      </a:r>
                    </a:p>
                    <a:p>
                      <a:pPr algn="l"/>
                      <a:r>
                        <a:rPr lang="en-GB" sz="1600" kern="1200" dirty="0">
                          <a:solidFill>
                            <a:schemeClr val="tx1"/>
                          </a:solidFill>
                          <a:effectLst/>
                          <a:latin typeface="+mn-lt"/>
                          <a:ea typeface="MS PGothic" panose="020B0600070205080204" pitchFamily="34" charset="-128"/>
                          <a:cs typeface="+mn-cs"/>
                        </a:rPr>
                        <a:t>Be used for</a:t>
                      </a:r>
                    </a:p>
                    <a:p>
                      <a:pPr algn="l"/>
                      <a:endParaRPr lang="en-GB" sz="1600" kern="1200" dirty="0">
                        <a:solidFill>
                          <a:schemeClr val="tx1"/>
                        </a:solidFill>
                        <a:effectLst/>
                        <a:latin typeface="+mn-lt"/>
                        <a:ea typeface="MS PGothic" panose="020B0600070205080204" pitchFamily="34" charset="-128"/>
                        <a:cs typeface="+mn-cs"/>
                      </a:endParaRPr>
                    </a:p>
                    <a:p>
                      <a:pPr algn="l"/>
                      <a:r>
                        <a:rPr lang="en-GB" sz="1600" b="1" kern="1200" dirty="0">
                          <a:solidFill>
                            <a:schemeClr val="tx1"/>
                          </a:solidFill>
                          <a:effectLst/>
                          <a:latin typeface="+mn-lt"/>
                          <a:ea typeface="MS PGothic" panose="020B0600070205080204" pitchFamily="34" charset="-128"/>
                          <a:cs typeface="+mn-cs"/>
                        </a:rPr>
                        <a:t>Excel</a:t>
                      </a:r>
                    </a:p>
                    <a:p>
                      <a:pPr algn="l"/>
                      <a:r>
                        <a:rPr lang="en-GB" sz="1600" kern="1200" dirty="0">
                          <a:solidFill>
                            <a:schemeClr val="tx1"/>
                          </a:solidFill>
                          <a:effectLst/>
                          <a:latin typeface="+mn-lt"/>
                          <a:ea typeface="MS PGothic" panose="020B0600070205080204" pitchFamily="34" charset="-128"/>
                          <a:cs typeface="+mn-cs"/>
                        </a:rPr>
                        <a:t>Understand what a</a:t>
                      </a:r>
                    </a:p>
                    <a:p>
                      <a:pPr algn="l"/>
                      <a:r>
                        <a:rPr lang="en-GB" sz="1600" kern="1200" dirty="0">
                          <a:solidFill>
                            <a:schemeClr val="tx1"/>
                          </a:solidFill>
                          <a:effectLst/>
                          <a:latin typeface="+mn-lt"/>
                          <a:ea typeface="MS PGothic" panose="020B0600070205080204" pitchFamily="34" charset="-128"/>
                          <a:cs typeface="+mn-cs"/>
                        </a:rPr>
                        <a:t>spreadsheet is</a:t>
                      </a:r>
                    </a:p>
                    <a:p>
                      <a:pPr algn="l"/>
                      <a:r>
                        <a:rPr lang="en-GB" sz="1600" kern="1200" dirty="0">
                          <a:solidFill>
                            <a:schemeClr val="tx1"/>
                          </a:solidFill>
                          <a:effectLst/>
                          <a:latin typeface="+mn-lt"/>
                          <a:ea typeface="MS PGothic" panose="020B0600070205080204" pitchFamily="34" charset="-128"/>
                          <a:cs typeface="+mn-cs"/>
                        </a:rPr>
                        <a:t>Can input data</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GB" sz="1600" b="1" dirty="0">
                          <a:latin typeface="+mn-lt"/>
                        </a:rPr>
                        <a:t>Word</a:t>
                      </a:r>
                      <a:endParaRPr lang="en-GB" sz="1600" dirty="0">
                        <a:latin typeface="+mn-lt"/>
                      </a:endParaRPr>
                    </a:p>
                    <a:p>
                      <a:pPr algn="l"/>
                      <a:r>
                        <a:rPr lang="en-GB" sz="1600" dirty="0">
                          <a:latin typeface="+mn-lt"/>
                        </a:rPr>
                        <a:t>Can download and insert images from the internet</a:t>
                      </a:r>
                    </a:p>
                    <a:p>
                      <a:pPr algn="l"/>
                      <a:r>
                        <a:rPr lang="en-GB" sz="1600" dirty="0">
                          <a:latin typeface="+mn-lt"/>
                        </a:rPr>
                        <a:t>Add a header and footer</a:t>
                      </a:r>
                    </a:p>
                    <a:p>
                      <a:pPr algn="l"/>
                      <a:r>
                        <a:rPr lang="en-GB" sz="1600" dirty="0">
                          <a:latin typeface="+mn-lt"/>
                        </a:rPr>
                        <a:t>Can effectively use the dictionary and thesaurus</a:t>
                      </a:r>
                    </a:p>
                    <a:p>
                      <a:pPr algn="l"/>
                      <a:endParaRPr lang="en-GB" sz="1600" dirty="0">
                        <a:latin typeface="+mn-lt"/>
                      </a:endParaRPr>
                    </a:p>
                    <a:p>
                      <a:pPr algn="l"/>
                      <a:r>
                        <a:rPr lang="en-GB" sz="1600" b="1" dirty="0">
                          <a:latin typeface="+mn-lt"/>
                        </a:rPr>
                        <a:t>PowerPoint</a:t>
                      </a:r>
                    </a:p>
                    <a:p>
                      <a:pPr algn="l"/>
                      <a:r>
                        <a:rPr lang="en-GB" sz="1600" dirty="0">
                          <a:latin typeface="+mn-lt"/>
                        </a:rPr>
                        <a:t>Can add extra features to presentations:</a:t>
                      </a:r>
                    </a:p>
                    <a:p>
                      <a:pPr algn="l"/>
                      <a:r>
                        <a:rPr lang="en-GB" sz="1600" dirty="0">
                          <a:latin typeface="+mn-lt"/>
                        </a:rPr>
                        <a:t>Animations, sounds, music and videos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GB" sz="1600" b="1" dirty="0">
                          <a:latin typeface="+mn-lt"/>
                        </a:rPr>
                        <a:t>Word</a:t>
                      </a:r>
                    </a:p>
                    <a:p>
                      <a:pPr algn="l"/>
                      <a:r>
                        <a:rPr lang="en-GB" sz="1600" dirty="0">
                          <a:latin typeface="+mn-lt"/>
                        </a:rPr>
                        <a:t>Know how to insert tables and text boxes</a:t>
                      </a:r>
                    </a:p>
                    <a:p>
                      <a:pPr algn="l"/>
                      <a:r>
                        <a:rPr lang="en-GB" sz="1600" dirty="0">
                          <a:latin typeface="+mn-lt"/>
                        </a:rPr>
                        <a:t>Make effective use of fonts and shapes</a:t>
                      </a:r>
                    </a:p>
                    <a:p>
                      <a:pPr algn="l"/>
                      <a:endParaRPr lang="en-GB" sz="1600" dirty="0">
                        <a:latin typeface="+mn-lt"/>
                      </a:endParaRPr>
                    </a:p>
                    <a:p>
                      <a:pPr algn="l"/>
                      <a:endParaRPr lang="en-GB" sz="1600" dirty="0">
                        <a:latin typeface="+mn-lt"/>
                      </a:endParaRPr>
                    </a:p>
                    <a:p>
                      <a:pPr algn="l"/>
                      <a:r>
                        <a:rPr lang="en-GB" sz="1600" b="1" dirty="0">
                          <a:latin typeface="+mn-lt"/>
                        </a:rPr>
                        <a:t>Excel</a:t>
                      </a:r>
                    </a:p>
                    <a:p>
                      <a:pPr algn="l"/>
                      <a:r>
                        <a:rPr lang="en-GB" sz="1600" b="0" dirty="0">
                          <a:latin typeface="+mn-lt"/>
                        </a:rPr>
                        <a:t>Know how data is represented in a spreadsheet</a:t>
                      </a:r>
                    </a:p>
                    <a:p>
                      <a:pPr algn="l"/>
                      <a:r>
                        <a:rPr lang="en-GB" sz="1600" b="0" dirty="0">
                          <a:latin typeface="+mn-lt"/>
                        </a:rPr>
                        <a:t>Can apply formulae</a:t>
                      </a:r>
                    </a:p>
                    <a:p>
                      <a:pPr algn="l"/>
                      <a:r>
                        <a:rPr lang="en-GB" sz="1600" b="0" dirty="0">
                          <a:latin typeface="+mn-lt"/>
                        </a:rPr>
                        <a:t>Use formula to tackle real life problems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GB" sz="1600" b="1" dirty="0">
                          <a:latin typeface="+mn-lt"/>
                        </a:rPr>
                        <a:t>Word</a:t>
                      </a:r>
                    </a:p>
                    <a:p>
                      <a:pPr algn="l"/>
                      <a:r>
                        <a:rPr lang="en-GB" sz="1600" dirty="0">
                          <a:latin typeface="+mn-lt"/>
                        </a:rPr>
                        <a:t>Can insert graphs created in excel</a:t>
                      </a:r>
                    </a:p>
                    <a:p>
                      <a:pPr lvl="0" algn="l">
                        <a:buNone/>
                      </a:pPr>
                      <a:endParaRPr lang="en-GB" sz="1600" dirty="0">
                        <a:latin typeface="+mn-lt"/>
                      </a:endParaRPr>
                    </a:p>
                    <a:p>
                      <a:pPr lvl="0" algn="l">
                        <a:buNone/>
                      </a:pPr>
                      <a:r>
                        <a:rPr lang="en-GB" sz="1600" dirty="0">
                          <a:latin typeface="+mn-lt"/>
                        </a:rPr>
                        <a:t>Add links</a:t>
                      </a:r>
                    </a:p>
                    <a:p>
                      <a:pPr algn="l"/>
                      <a:endParaRPr lang="en-GB" sz="1600" dirty="0">
                        <a:latin typeface="+mn-lt"/>
                      </a:endParaRPr>
                    </a:p>
                    <a:p>
                      <a:pPr algn="l"/>
                      <a:endParaRPr lang="en-GB" sz="1600" dirty="0">
                        <a:latin typeface="+mn-lt"/>
                      </a:endParaRPr>
                    </a:p>
                    <a:p>
                      <a:pPr algn="l"/>
                      <a:r>
                        <a:rPr lang="en-GB" sz="1600" b="1" dirty="0">
                          <a:latin typeface="+mn-lt"/>
                        </a:rPr>
                        <a:t>PowerPoint</a:t>
                      </a:r>
                    </a:p>
                    <a:p>
                      <a:pPr algn="l"/>
                      <a:r>
                        <a:rPr lang="en-GB" sz="1600" b="0" dirty="0">
                          <a:latin typeface="+mn-lt"/>
                        </a:rPr>
                        <a:t>Can effectively edit a presentation</a:t>
                      </a:r>
                    </a:p>
                    <a:p>
                      <a:pPr algn="l"/>
                      <a:r>
                        <a:rPr lang="en-GB" sz="1600" b="0" dirty="0">
                          <a:latin typeface="+mn-lt"/>
                        </a:rPr>
                        <a:t>Know how icons can be used</a:t>
                      </a:r>
                    </a:p>
                    <a:p>
                      <a:pPr algn="l"/>
                      <a:endParaRPr lang="en-GB" sz="1600" b="1" dirty="0">
                        <a:latin typeface="+mn-lt"/>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7</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Computing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02814" y="6010275"/>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635767941"/>
              </p:ext>
            </p:extLst>
          </p:nvPr>
        </p:nvGraphicFramePr>
        <p:xfrm>
          <a:off x="259395" y="1406809"/>
          <a:ext cx="8367175" cy="3903079"/>
        </p:xfrm>
        <a:graphic>
          <a:graphicData uri="http://schemas.openxmlformats.org/drawingml/2006/table">
            <a:tbl>
              <a:tblPr/>
              <a:tblGrid>
                <a:gridCol w="2789058">
                  <a:extLst>
                    <a:ext uri="{9D8B030D-6E8A-4147-A177-3AD203B41FA5}">
                      <a16:colId xmlns:a16="http://schemas.microsoft.com/office/drawing/2014/main" val="2606526349"/>
                    </a:ext>
                  </a:extLst>
                </a:gridCol>
                <a:gridCol w="2789058">
                  <a:extLst>
                    <a:ext uri="{9D8B030D-6E8A-4147-A177-3AD203B41FA5}">
                      <a16:colId xmlns:a16="http://schemas.microsoft.com/office/drawing/2014/main" val="1708824382"/>
                    </a:ext>
                  </a:extLst>
                </a:gridCol>
                <a:gridCol w="2789059">
                  <a:extLst>
                    <a:ext uri="{9D8B030D-6E8A-4147-A177-3AD203B41FA5}">
                      <a16:colId xmlns:a16="http://schemas.microsoft.com/office/drawing/2014/main" val="1859629020"/>
                    </a:ext>
                  </a:extLst>
                </a:gridCol>
              </a:tblGrid>
              <a:tr h="388413">
                <a:tc gridSpan="3">
                  <a:txBody>
                    <a:body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Online Safety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lnL w="317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13844407"/>
                  </a:ext>
                </a:extLst>
              </a:tr>
              <a:tr h="350386">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EYFS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1</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2</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254026563"/>
                  </a:ext>
                </a:extLst>
              </a:tr>
              <a:tr h="3161627">
                <a:tc>
                  <a:txBody>
                    <a:bodyPr/>
                    <a:lstStyle/>
                    <a:p>
                      <a:pPr marL="0" indent="0">
                        <a:buFont typeface="Arial" panose="020B0604020202020204" pitchFamily="34" charset="0"/>
                        <a:buNone/>
                      </a:pPr>
                      <a:r>
                        <a:rPr lang="en-GB" sz="1800" dirty="0"/>
                        <a:t>Know how to respect equipment</a:t>
                      </a:r>
                    </a:p>
                    <a:p>
                      <a:pPr marL="0" indent="0">
                        <a:buFont typeface="Arial" panose="020B0604020202020204" pitchFamily="34" charset="0"/>
                        <a:buNone/>
                      </a:pPr>
                      <a:endParaRPr lang="en-GB" sz="1800" dirty="0"/>
                    </a:p>
                    <a:p>
                      <a:pPr marL="0" indent="0">
                        <a:buFont typeface="Arial" panose="020B0604020202020204" pitchFamily="34" charset="0"/>
                        <a:buNone/>
                      </a:pPr>
                      <a:r>
                        <a:rPr lang="en-GB" sz="1800" dirty="0"/>
                        <a:t>Understand the importance of telling an adult if they feel unsafe or unsure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indent="0">
                        <a:buFont typeface="Arial" panose="020B0604020202020204" pitchFamily="34" charset="0"/>
                        <a:buNone/>
                      </a:pPr>
                      <a:r>
                        <a:rPr lang="en-GB" sz="1800" dirty="0"/>
                        <a:t>What a computer is and how they can be dangerous.</a:t>
                      </a:r>
                    </a:p>
                    <a:p>
                      <a:pPr marL="0" indent="0">
                        <a:buFont typeface="Arial" panose="020B0604020202020204" pitchFamily="34" charset="0"/>
                        <a:buNone/>
                      </a:pPr>
                      <a:endParaRPr lang="en-GB" sz="1800" dirty="0"/>
                    </a:p>
                    <a:p>
                      <a:pPr marL="0" indent="0">
                        <a:buFont typeface="Arial" panose="020B0604020202020204" pitchFamily="34" charset="0"/>
                        <a:buNone/>
                      </a:pPr>
                      <a:r>
                        <a:rPr lang="en-GB" sz="1800" dirty="0"/>
                        <a:t>Why it is important to keep personal information safe</a:t>
                      </a:r>
                    </a:p>
                    <a:p>
                      <a:pPr marL="0" indent="0">
                        <a:buFont typeface="Arial" panose="020B0604020202020204" pitchFamily="34" charset="0"/>
                        <a:buNone/>
                      </a:pPr>
                      <a:endParaRPr lang="en-GB" sz="1800" dirty="0"/>
                    </a:p>
                    <a:p>
                      <a:pPr marL="0" indent="0">
                        <a:buFont typeface="Arial" panose="020B0604020202020204" pitchFamily="34" charset="0"/>
                        <a:buNone/>
                      </a:pPr>
                      <a:r>
                        <a:rPr lang="en-GB" sz="1800" dirty="0"/>
                        <a:t>What to do if we see something we shouldn’t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dirty="0"/>
                        <a:t>What the internet is and how it can be safely used</a:t>
                      </a:r>
                    </a:p>
                    <a:p>
                      <a:endParaRPr lang="en-GB" dirty="0"/>
                    </a:p>
                    <a:p>
                      <a:r>
                        <a:rPr lang="en-GB" dirty="0"/>
                        <a:t>How to keep ourselves safe on the internet and what to do if we are unsure.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79890" name="Slide Number Placeholder 2">
            <a:extLst>
              <a:ext uri="{FF2B5EF4-FFF2-40B4-BE49-F238E27FC236}">
                <a16:creationId xmlns:a16="http://schemas.microsoft.com/office/drawing/2014/main" id="{344D2E74-B485-C5FD-51F6-2849D0AB2B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571C2B6-38AD-4460-98D9-58B73FA35B91}" type="slidenum">
              <a:rPr lang="en-GB" altLang="en-US" smtClean="0"/>
              <a:pPr/>
              <a:t>8</a:t>
            </a:fld>
            <a:endParaRPr lang="en-GB" altLang="en-US" dirty="0"/>
          </a:p>
        </p:txBody>
      </p:sp>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Computing Domains of Knowledge</a:t>
            </a:r>
            <a:endParaRPr lang="en-GB" sz="3019" b="1" dirty="0">
              <a:solidFill>
                <a:srgbClr val="FFFDFF"/>
              </a:solidFill>
              <a:latin typeface="Century Gothic" panose="020B0502020202020204" pitchFamily="34" charset="0"/>
            </a:endParaRPr>
          </a:p>
        </p:txBody>
      </p:sp>
      <p:sp>
        <p:nvSpPr>
          <p:cNvPr id="2" name="Footer Placeholder 1"/>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585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527277834"/>
              </p:ext>
            </p:extLst>
          </p:nvPr>
        </p:nvGraphicFramePr>
        <p:xfrm>
          <a:off x="521505" y="976295"/>
          <a:ext cx="8100989" cy="4843480"/>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42125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Online Safety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3</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4</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5</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Year 6</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496808766"/>
                  </a:ext>
                </a:extLst>
              </a:tr>
              <a:tr h="410370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Know which</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online games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are suitable for</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children</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800" kern="1200" dirty="0">
                        <a:solidFill>
                          <a:schemeClr val="tx1"/>
                        </a:solidFill>
                        <a:effectLst/>
                        <a:latin typeface="+mn-lt"/>
                        <a:ea typeface="MS PGothic" panose="020B0600070205080204" pitchFamily="34" charset="-128"/>
                        <a:cs typeface="+mn-cs"/>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Understand</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games can be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educational</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GB" sz="1800" kern="1200" dirty="0">
                        <a:solidFill>
                          <a:schemeClr val="tx1"/>
                        </a:solidFill>
                        <a:effectLst/>
                        <a:latin typeface="+mn-lt"/>
                        <a:ea typeface="MS PGothic" panose="020B0600070205080204" pitchFamily="34" charset="-128"/>
                        <a:cs typeface="+mn-cs"/>
                      </a:endParaRP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How to game</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800" kern="1200" dirty="0">
                          <a:solidFill>
                            <a:schemeClr val="tx1"/>
                          </a:solidFill>
                          <a:effectLst/>
                          <a:latin typeface="+mn-lt"/>
                          <a:ea typeface="MS PGothic" panose="020B0600070205080204" pitchFamily="34" charset="-128"/>
                          <a:cs typeface="+mn-cs"/>
                        </a:rPr>
                        <a:t>safely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kern="1200" dirty="0">
                          <a:solidFill>
                            <a:schemeClr val="tx1"/>
                          </a:solidFill>
                          <a:effectLst/>
                          <a:latin typeface="+mn-lt"/>
                          <a:ea typeface="+mn-ea"/>
                          <a:cs typeface="+mn-cs"/>
                        </a:rPr>
                        <a:t>Understand the many uses for electronic devices</a:t>
                      </a:r>
                    </a:p>
                    <a:p>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Why we should limit our screen time</a:t>
                      </a:r>
                    </a:p>
                    <a:p>
                      <a:endParaRPr lang="en-GB" sz="1800" kern="1200" dirty="0">
                        <a:solidFill>
                          <a:schemeClr val="tx1"/>
                        </a:solidFill>
                        <a:effectLst/>
                        <a:latin typeface="+mn-lt"/>
                        <a:ea typeface="+mn-ea"/>
                        <a:cs typeface="+mn-cs"/>
                      </a:endParaRPr>
                    </a:p>
                    <a:p>
                      <a:r>
                        <a:rPr lang="en-GB" sz="1800" kern="1200" dirty="0">
                          <a:solidFill>
                            <a:schemeClr val="tx1"/>
                          </a:solidFill>
                          <a:effectLst/>
                          <a:latin typeface="+mn-lt"/>
                          <a:ea typeface="+mn-ea"/>
                          <a:cs typeface="+mn-cs"/>
                        </a:rPr>
                        <a:t>Most important uses of electronic devices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dirty="0">
                          <a:latin typeface="+mn-lt"/>
                        </a:rPr>
                        <a:t>How we communicate online</a:t>
                      </a:r>
                    </a:p>
                    <a:p>
                      <a:endParaRPr lang="en-GB" sz="1800" dirty="0">
                        <a:latin typeface="+mn-lt"/>
                      </a:endParaRPr>
                    </a:p>
                    <a:p>
                      <a:r>
                        <a:rPr lang="en-GB" sz="1800" dirty="0">
                          <a:latin typeface="+mn-lt"/>
                        </a:rPr>
                        <a:t>Understand what inappropriate communication is and how to report it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800" dirty="0">
                          <a:latin typeface="+mn-lt"/>
                        </a:rPr>
                        <a:t>Have an understanding of what information is available on the internet</a:t>
                      </a:r>
                    </a:p>
                    <a:p>
                      <a:endParaRPr lang="en-GB" sz="1800" dirty="0">
                        <a:latin typeface="+mn-lt"/>
                      </a:endParaRPr>
                    </a:p>
                    <a:p>
                      <a:r>
                        <a:rPr lang="en-GB" sz="1800" dirty="0">
                          <a:latin typeface="+mn-lt"/>
                        </a:rPr>
                        <a:t>Know the internet keeps a digital footprint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9</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Computing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3436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1f17a14-8980-460c-8c1f-dd8ff902a239" xsi:nil="true"/>
    <lcf76f155ced4ddcb4097134ff3c332f xmlns="f482e274-dfc4-4f07-b2a2-76753076028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1BD9AC1D9BC449B1FC13D741B76F61" ma:contentTypeVersion="17" ma:contentTypeDescription="Create a new document." ma:contentTypeScope="" ma:versionID="856ce7d22665a31a89717603efceb834">
  <xsd:schema xmlns:xsd="http://www.w3.org/2001/XMLSchema" xmlns:xs="http://www.w3.org/2001/XMLSchema" xmlns:p="http://schemas.microsoft.com/office/2006/metadata/properties" xmlns:ns2="f482e274-dfc4-4f07-b2a2-767530760282" xmlns:ns3="d1f17a14-8980-460c-8c1f-dd8ff902a239" targetNamespace="http://schemas.microsoft.com/office/2006/metadata/properties" ma:root="true" ma:fieldsID="d44ae9770632d249414aae38832060e1" ns2:_="" ns3:_="">
    <xsd:import namespace="f482e274-dfc4-4f07-b2a2-767530760282"/>
    <xsd:import namespace="d1f17a14-8980-460c-8c1f-dd8ff902a2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82e274-dfc4-4f07-b2a2-7675307602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2c60e70-c612-4e7b-bd63-65e617198d1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f17a14-8980-460c-8c1f-dd8ff902a23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b93511e-7f96-4c3e-b3ed-c0f57fede495}" ma:internalName="TaxCatchAll" ma:showField="CatchAllData" ma:web="d1f17a14-8980-460c-8c1f-dd8ff902a2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A3BC19-507D-46BF-963C-7A4AA229E475}">
  <ds:schemaRefs>
    <ds:schemaRef ds:uri="http://schemas.microsoft.com/office/2006/metadata/properties"/>
    <ds:schemaRef ds:uri="f482e274-dfc4-4f07-b2a2-767530760282"/>
    <ds:schemaRef ds:uri="http://schemas.microsoft.com/office/2006/documentManagement/types"/>
    <ds:schemaRef ds:uri="http://purl.org/dc/terms/"/>
    <ds:schemaRef ds:uri="http://schemas.microsoft.com/office/infopath/2007/PartnerControls"/>
    <ds:schemaRef ds:uri="http://purl.org/dc/elements/1.1/"/>
    <ds:schemaRef ds:uri="http://purl.org/dc/dcmitype/"/>
    <ds:schemaRef ds:uri="http://schemas.openxmlformats.org/package/2006/metadata/core-properties"/>
    <ds:schemaRef ds:uri="d1f17a14-8980-460c-8c1f-dd8ff902a239"/>
    <ds:schemaRef ds:uri="http://www.w3.org/XML/1998/namespace"/>
  </ds:schemaRefs>
</ds:datastoreItem>
</file>

<file path=customXml/itemProps2.xml><?xml version="1.0" encoding="utf-8"?>
<ds:datastoreItem xmlns:ds="http://schemas.openxmlformats.org/officeDocument/2006/customXml" ds:itemID="{A441D562-628F-4ACB-BB2B-B0E990C16B20}">
  <ds:schemaRefs>
    <ds:schemaRef ds:uri="http://schemas.microsoft.com/sharepoint/v3/contenttype/forms"/>
  </ds:schemaRefs>
</ds:datastoreItem>
</file>

<file path=customXml/itemProps3.xml><?xml version="1.0" encoding="utf-8"?>
<ds:datastoreItem xmlns:ds="http://schemas.openxmlformats.org/officeDocument/2006/customXml" ds:itemID="{966E6F90-5C36-41C3-BEC8-08981E8032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82e274-dfc4-4f07-b2a2-767530760282"/>
    <ds:schemaRef ds:uri="d1f17a14-8980-460c-8c1f-dd8ff902a2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1133</TotalTime>
  <Words>1106</Words>
  <Application>Microsoft Macintosh PowerPoint</Application>
  <PresentationFormat>On-screen Show (4:3)</PresentationFormat>
  <Paragraphs>286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Century Gothic</vt:lpstr>
      <vt:lpstr>Wingdings</vt:lpstr>
      <vt:lpstr>Office Theme</vt:lpstr>
      <vt:lpstr>PowerPoint Presentation</vt:lpstr>
      <vt:lpstr>Computing Domains of Knowledge</vt:lpstr>
      <vt:lpstr>Computing Domains of Knowledge</vt:lpstr>
      <vt:lpstr>Computing Domains of Knowledge</vt:lpstr>
      <vt:lpstr>Computing Domains of Knowledge</vt:lpstr>
      <vt:lpstr>Computing Domains of Knowledge</vt:lpstr>
      <vt:lpstr>Computing Domains of Knowledge</vt:lpstr>
      <vt:lpstr>Computing Domains of Knowledge</vt:lpstr>
      <vt:lpstr>Computing Domains of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Sam Smallridge</cp:lastModifiedBy>
  <cp:revision>88</cp:revision>
  <dcterms:created xsi:type="dcterms:W3CDTF">2022-05-19T06:53:53Z</dcterms:created>
  <dcterms:modified xsi:type="dcterms:W3CDTF">2024-09-22T08:36:16Z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0x010100A01BD9AC1D9BC449B1FC13D741B76F61</vt:lpwstr>
  </property>
  <property fmtid="{D5CDD505-2E9C-101B-9397-08002B2CF9AE}" pid="3" name="MediaServiceImageTags">
    <vt:lpwstr/>
  </property>
</Properties>
</file>