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3"/>
  </p:notesMasterIdLst>
  <p:sldIdLst>
    <p:sldId id="3243" r:id="rId5"/>
    <p:sldId id="3244" r:id="rId6"/>
    <p:sldId id="3245" r:id="rId7"/>
    <p:sldId id="3241" r:id="rId8"/>
    <p:sldId id="3246" r:id="rId9"/>
    <p:sldId id="3242" r:id="rId10"/>
    <p:sldId id="3247" r:id="rId11"/>
    <p:sldId id="3240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7811" autoAdjust="0"/>
    <p:restoredTop sz="94660"/>
  </p:normalViewPr>
  <p:slideViewPr>
    <p:cSldViewPr snapToGrid="0" showGuides="1">
      <p:cViewPr varScale="1">
        <p:scale>
          <a:sx n="58" d="100"/>
          <a:sy n="58" d="100"/>
        </p:scale>
        <p:origin x="78" y="13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1E99E9-14FD-4E85-8C64-72F2BF5D0FED}" type="datetimeFigureOut">
              <a:rPr lang="en-GB" smtClean="0"/>
              <a:t>25/03/2024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31EB6A-CD69-4D14-800B-C8A5F959F4D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7822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4E9F7-9A97-48D9-A1D1-2F6045F785D1}" type="datetime1">
              <a:rPr lang="en-GB" smtClean="0"/>
              <a:t>25/03/2024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99C0-7C77-415F-9EE3-AB2373BE7F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9645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6198D-BD73-44BA-9DEB-96676F2E1817}" type="datetime1">
              <a:rPr lang="en-GB" smtClean="0"/>
              <a:t>25/03/2024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99C0-7C77-415F-9EE3-AB2373BE7F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5608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73ED3-20E7-4959-A1C2-EEB3E2BEFBD8}" type="datetime1">
              <a:rPr lang="en-GB" smtClean="0"/>
              <a:t>25/03/2024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99C0-7C77-415F-9EE3-AB2373BE7F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9393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01343-4E6B-4F0E-BC11-DAA84833E769}" type="datetime1">
              <a:rPr lang="en-GB" smtClean="0"/>
              <a:t>25/03/2024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99C0-7C77-415F-9EE3-AB2373BE7F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4588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F3701-5A6B-4AFD-B153-C50374F98C04}" type="datetime1">
              <a:rPr lang="en-GB" smtClean="0"/>
              <a:t>25/03/2024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99C0-7C77-415F-9EE3-AB2373BE7F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7363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36FCB-9FF0-4640-B99D-B2A296BF223A}" type="datetime1">
              <a:rPr lang="en-GB" smtClean="0"/>
              <a:t>25/03/2024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99C0-7C77-415F-9EE3-AB2373BE7F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3910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94B6E-B47E-4D33-BBB4-25C7C292353B}" type="datetime1">
              <a:rPr lang="en-GB" smtClean="0"/>
              <a:t>25/03/2024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99C0-7C77-415F-9EE3-AB2373BE7F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6645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6D88D-0E35-4640-A867-37910C5636CC}" type="datetime1">
              <a:rPr lang="en-GB" smtClean="0"/>
              <a:t>25/03/2024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99C0-7C77-415F-9EE3-AB2373BE7F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4140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557E9-6FBD-49F7-BC98-2264730E7FA4}" type="datetime1">
              <a:rPr lang="en-GB" smtClean="0"/>
              <a:t>25/03/2024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99C0-7C77-415F-9EE3-AB2373BE7F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2989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387A1-9EF9-4E91-9E9C-65E048184B95}" type="datetime1">
              <a:rPr lang="en-GB" smtClean="0"/>
              <a:t>25/03/2024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99C0-7C77-415F-9EE3-AB2373BE7F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384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933CC-BB9F-418B-96C3-F1C1311129CE}" type="datetime1">
              <a:rPr lang="en-GB" smtClean="0"/>
              <a:t>25/03/2024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99C0-7C77-415F-9EE3-AB2373BE7F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2548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34B04A-E8B4-4F1D-B4C4-15C3465410B6}" type="datetime1">
              <a:rPr lang="en-GB" smtClean="0"/>
              <a:t>25/03/2024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2999C0-7C77-415F-9EE3-AB2373BE7F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6623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44222F6-F35F-9A65-C229-9621D6B52B0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2548525"/>
              </p:ext>
            </p:extLst>
          </p:nvPr>
        </p:nvGraphicFramePr>
        <p:xfrm>
          <a:off x="416933" y="869005"/>
          <a:ext cx="8301986" cy="4690547"/>
        </p:xfrm>
        <a:graphic>
          <a:graphicData uri="http://schemas.openxmlformats.org/drawingml/2006/table">
            <a:tbl>
              <a:tblPr/>
              <a:tblGrid>
                <a:gridCol w="2737328">
                  <a:extLst>
                    <a:ext uri="{9D8B030D-6E8A-4147-A177-3AD203B41FA5}">
                      <a16:colId xmlns:a16="http://schemas.microsoft.com/office/drawing/2014/main" val="1334577102"/>
                    </a:ext>
                  </a:extLst>
                </a:gridCol>
                <a:gridCol w="3003258">
                  <a:extLst>
                    <a:ext uri="{9D8B030D-6E8A-4147-A177-3AD203B41FA5}">
                      <a16:colId xmlns:a16="http://schemas.microsoft.com/office/drawing/2014/main" val="3806912539"/>
                    </a:ext>
                  </a:extLst>
                </a:gridCol>
                <a:gridCol w="2561400">
                  <a:extLst>
                    <a:ext uri="{9D8B030D-6E8A-4147-A177-3AD203B41FA5}">
                      <a16:colId xmlns:a16="http://schemas.microsoft.com/office/drawing/2014/main" val="3220653417"/>
                    </a:ext>
                  </a:extLst>
                </a:gridCol>
              </a:tblGrid>
              <a:tr h="603366"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Reading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3309221"/>
                  </a:ext>
                </a:extLst>
              </a:tr>
              <a:tr h="51231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EYFS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Year 1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Year 2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920483"/>
                  </a:ext>
                </a:extLst>
              </a:tr>
              <a:tr h="357487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know that there are words that sound familiar in English and other languages.</a:t>
                      </a:r>
                      <a:endParaRPr lang="en-GB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8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en-GB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</a:rPr>
                        <a:t>Understand that French uses the same alphabet as English</a:t>
                      </a:r>
                    </a:p>
                    <a:p>
                      <a:pPr marL="0" marR="0" lvl="0" indent="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GB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MS PGothic" panose="020B0600070205080204" pitchFamily="34" charset="-128"/>
                      </a:endParaRP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8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Recognise basic greetings in French</a:t>
                      </a:r>
                    </a:p>
                    <a:p>
                      <a:pPr marL="0" marR="0" lvl="0" indent="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GB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MS PGothic" panose="020B0600070205080204" pitchFamily="34" charset="-128"/>
                      </a:endParaRP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0189929"/>
                  </a:ext>
                </a:extLst>
              </a:tr>
            </a:tbl>
          </a:graphicData>
        </a:graphic>
      </p:graphicFrame>
      <p:sp>
        <p:nvSpPr>
          <p:cNvPr id="76821" name="Slide Number Placeholder 2">
            <a:extLst>
              <a:ext uri="{FF2B5EF4-FFF2-40B4-BE49-F238E27FC236}">
                <a16:creationId xmlns:a16="http://schemas.microsoft.com/office/drawing/2014/main" id="{7B2895CD-FE65-61EA-0F93-D95E6A63EE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8B048E36-7D8B-45E3-82B8-DDC595A4868E}" type="slidenum">
              <a:rPr lang="en-GB" altLang="en-US" smtClean="0"/>
              <a:pPr/>
              <a:t>1</a:t>
            </a:fld>
            <a:endParaRPr lang="en-GB" alt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2860FE2-B993-1C4E-3310-F035FEBEC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395" y="194037"/>
            <a:ext cx="8626569" cy="624720"/>
          </a:xfrm>
          <a:solidFill>
            <a:srgbClr val="CCECFF"/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en-GB" sz="3019" b="1" dirty="0">
                <a:latin typeface="Century Gothic" panose="020B0502020202020204" pitchFamily="34" charset="0"/>
              </a:rPr>
              <a:t>French Progression in Domains of Knowledge</a:t>
            </a:r>
            <a:endParaRPr lang="en-GB" sz="3019" b="1" dirty="0">
              <a:solidFill>
                <a:srgbClr val="FFFDFF"/>
              </a:solidFill>
              <a:latin typeface="Century Gothic" panose="020B0502020202020204" pitchFamily="34" charset="0"/>
            </a:endParaRPr>
          </a:p>
        </p:txBody>
      </p:sp>
      <p:pic>
        <p:nvPicPr>
          <p:cNvPr id="9" name="Picture 2" descr="Image preview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133" y="5994399"/>
            <a:ext cx="515600" cy="692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37497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44222F6-F35F-9A65-C229-9621D6B52B0F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416933" y="869005"/>
          <a:ext cx="8301986" cy="4690547"/>
        </p:xfrm>
        <a:graphic>
          <a:graphicData uri="http://schemas.openxmlformats.org/drawingml/2006/table">
            <a:tbl>
              <a:tblPr/>
              <a:tblGrid>
                <a:gridCol w="2075157">
                  <a:extLst>
                    <a:ext uri="{9D8B030D-6E8A-4147-A177-3AD203B41FA5}">
                      <a16:colId xmlns:a16="http://schemas.microsoft.com/office/drawing/2014/main" val="1334577102"/>
                    </a:ext>
                  </a:extLst>
                </a:gridCol>
                <a:gridCol w="2076515">
                  <a:extLst>
                    <a:ext uri="{9D8B030D-6E8A-4147-A177-3AD203B41FA5}">
                      <a16:colId xmlns:a16="http://schemas.microsoft.com/office/drawing/2014/main" val="822642958"/>
                    </a:ext>
                  </a:extLst>
                </a:gridCol>
                <a:gridCol w="2075157">
                  <a:extLst>
                    <a:ext uri="{9D8B030D-6E8A-4147-A177-3AD203B41FA5}">
                      <a16:colId xmlns:a16="http://schemas.microsoft.com/office/drawing/2014/main" val="3806912539"/>
                    </a:ext>
                  </a:extLst>
                </a:gridCol>
                <a:gridCol w="2075157">
                  <a:extLst>
                    <a:ext uri="{9D8B030D-6E8A-4147-A177-3AD203B41FA5}">
                      <a16:colId xmlns:a16="http://schemas.microsoft.com/office/drawing/2014/main" val="3220653417"/>
                    </a:ext>
                  </a:extLst>
                </a:gridCol>
              </a:tblGrid>
              <a:tr h="603366">
                <a:tc grid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Reading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3309221"/>
                  </a:ext>
                </a:extLst>
              </a:tr>
              <a:tr h="51231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Year 3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Year 4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Year 5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Year 6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920483"/>
                  </a:ext>
                </a:extLst>
              </a:tr>
              <a:tr h="35748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• Read short phrases and sentences independently.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• Use a translation dictionary or glossary to look up new words.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GB" altLang="en-US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• Read short passages / sentences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• Read and understand the main points in short written sentences.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• Read and understand the main points and some of the detail in short written texts.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• Show confidence in reading aloud, and in using reference materials.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GB" altLang="en-US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• Read and understand the main points using inference to deduce meaning.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• Be able to read passages aloud with appropriate expression.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GB" altLang="en-US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0189929"/>
                  </a:ext>
                </a:extLst>
              </a:tr>
            </a:tbl>
          </a:graphicData>
        </a:graphic>
      </p:graphicFrame>
      <p:sp>
        <p:nvSpPr>
          <p:cNvPr id="76821" name="Slide Number Placeholder 2">
            <a:extLst>
              <a:ext uri="{FF2B5EF4-FFF2-40B4-BE49-F238E27FC236}">
                <a16:creationId xmlns:a16="http://schemas.microsoft.com/office/drawing/2014/main" id="{7B2895CD-FE65-61EA-0F93-D95E6A63EE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8B048E36-7D8B-45E3-82B8-DDC595A4868E}" type="slidenum">
              <a:rPr lang="en-GB" altLang="en-US" smtClean="0"/>
              <a:pPr/>
              <a:t>2</a:t>
            </a:fld>
            <a:endParaRPr lang="en-GB" alt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2860FE2-B993-1C4E-3310-F035FEBEC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395" y="194037"/>
            <a:ext cx="8626569" cy="624720"/>
          </a:xfrm>
          <a:solidFill>
            <a:srgbClr val="CCECFF"/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en-GB" sz="3019" b="1" dirty="0">
                <a:latin typeface="Century Gothic" panose="020B0502020202020204" pitchFamily="34" charset="0"/>
              </a:rPr>
              <a:t>French Progression in Domains of Knowledge</a:t>
            </a:r>
            <a:endParaRPr lang="en-GB" sz="3019" b="1" dirty="0">
              <a:solidFill>
                <a:srgbClr val="FFFDFF"/>
              </a:solidFill>
              <a:latin typeface="Century Gothic" panose="020B0502020202020204" pitchFamily="34" charset="0"/>
            </a:endParaRPr>
          </a:p>
        </p:txBody>
      </p:sp>
      <p:pic>
        <p:nvPicPr>
          <p:cNvPr id="9" name="Picture 2" descr="Image preview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133" y="5994399"/>
            <a:ext cx="515600" cy="692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6574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44222F6-F35F-9A65-C229-9621D6B52B0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8491554"/>
              </p:ext>
            </p:extLst>
          </p:nvPr>
        </p:nvGraphicFramePr>
        <p:xfrm>
          <a:off x="416933" y="869005"/>
          <a:ext cx="8301986" cy="4690547"/>
        </p:xfrm>
        <a:graphic>
          <a:graphicData uri="http://schemas.openxmlformats.org/drawingml/2006/table">
            <a:tbl>
              <a:tblPr/>
              <a:tblGrid>
                <a:gridCol w="2754106">
                  <a:extLst>
                    <a:ext uri="{9D8B030D-6E8A-4147-A177-3AD203B41FA5}">
                      <a16:colId xmlns:a16="http://schemas.microsoft.com/office/drawing/2014/main" val="1334577102"/>
                    </a:ext>
                  </a:extLst>
                </a:gridCol>
                <a:gridCol w="2880626">
                  <a:extLst>
                    <a:ext uri="{9D8B030D-6E8A-4147-A177-3AD203B41FA5}">
                      <a16:colId xmlns:a16="http://schemas.microsoft.com/office/drawing/2014/main" val="3806912539"/>
                    </a:ext>
                  </a:extLst>
                </a:gridCol>
                <a:gridCol w="2667254">
                  <a:extLst>
                    <a:ext uri="{9D8B030D-6E8A-4147-A177-3AD203B41FA5}">
                      <a16:colId xmlns:a16="http://schemas.microsoft.com/office/drawing/2014/main" val="3220653417"/>
                    </a:ext>
                  </a:extLst>
                </a:gridCol>
              </a:tblGrid>
              <a:tr h="603366"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Writing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3309221"/>
                  </a:ext>
                </a:extLst>
              </a:tr>
              <a:tr h="51231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EYFS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Year 1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Year 2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920483"/>
                  </a:ext>
                </a:extLst>
              </a:tr>
              <a:tr h="357487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know that French is another language that is different to ours</a:t>
                      </a:r>
                      <a:endParaRPr lang="en-GB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8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</a:rPr>
                        <a:t>Understand that French uses the same alphabet as English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8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Begin to write basic French greetings</a:t>
                      </a:r>
                    </a:p>
                    <a:p>
                      <a:pPr marL="0" marR="0" lvl="0" indent="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GB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MS PGothic" panose="020B0600070205080204" pitchFamily="34" charset="-128"/>
                      </a:endParaRP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0189929"/>
                  </a:ext>
                </a:extLst>
              </a:tr>
            </a:tbl>
          </a:graphicData>
        </a:graphic>
      </p:graphicFrame>
      <p:sp>
        <p:nvSpPr>
          <p:cNvPr id="76821" name="Slide Number Placeholder 2">
            <a:extLst>
              <a:ext uri="{FF2B5EF4-FFF2-40B4-BE49-F238E27FC236}">
                <a16:creationId xmlns:a16="http://schemas.microsoft.com/office/drawing/2014/main" id="{7B2895CD-FE65-61EA-0F93-D95E6A63EE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8B048E36-7D8B-45E3-82B8-DDC595A4868E}" type="slidenum">
              <a:rPr lang="en-GB" altLang="en-US" smtClean="0"/>
              <a:pPr/>
              <a:t>3</a:t>
            </a:fld>
            <a:endParaRPr lang="en-GB" alt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2860FE2-B993-1C4E-3310-F035FEBEC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395" y="194037"/>
            <a:ext cx="8626569" cy="624720"/>
          </a:xfrm>
          <a:solidFill>
            <a:srgbClr val="CCECFF"/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en-GB" sz="3019" b="1" dirty="0">
                <a:latin typeface="Century Gothic" panose="020B0502020202020204" pitchFamily="34" charset="0"/>
              </a:rPr>
              <a:t>French Progression in Domains of Knowledge</a:t>
            </a:r>
            <a:endParaRPr lang="en-GB" sz="3019" b="1" dirty="0">
              <a:solidFill>
                <a:srgbClr val="FFFDFF"/>
              </a:solidFill>
              <a:latin typeface="Century Gothic" panose="020B0502020202020204" pitchFamily="34" charset="0"/>
            </a:endParaRPr>
          </a:p>
        </p:txBody>
      </p:sp>
      <p:pic>
        <p:nvPicPr>
          <p:cNvPr id="9" name="Picture 2" descr="Image preview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133" y="5994399"/>
            <a:ext cx="515600" cy="692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4679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44222F6-F35F-9A65-C229-9621D6B52B0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3173242"/>
              </p:ext>
            </p:extLst>
          </p:nvPr>
        </p:nvGraphicFramePr>
        <p:xfrm>
          <a:off x="259395" y="869005"/>
          <a:ext cx="8626568" cy="4959301"/>
        </p:xfrm>
        <a:graphic>
          <a:graphicData uri="http://schemas.openxmlformats.org/drawingml/2006/table">
            <a:tbl>
              <a:tblPr/>
              <a:tblGrid>
                <a:gridCol w="2156289">
                  <a:extLst>
                    <a:ext uri="{9D8B030D-6E8A-4147-A177-3AD203B41FA5}">
                      <a16:colId xmlns:a16="http://schemas.microsoft.com/office/drawing/2014/main" val="1334577102"/>
                    </a:ext>
                  </a:extLst>
                </a:gridCol>
                <a:gridCol w="2157701">
                  <a:extLst>
                    <a:ext uri="{9D8B030D-6E8A-4147-A177-3AD203B41FA5}">
                      <a16:colId xmlns:a16="http://schemas.microsoft.com/office/drawing/2014/main" val="822642958"/>
                    </a:ext>
                  </a:extLst>
                </a:gridCol>
                <a:gridCol w="2156289">
                  <a:extLst>
                    <a:ext uri="{9D8B030D-6E8A-4147-A177-3AD203B41FA5}">
                      <a16:colId xmlns:a16="http://schemas.microsoft.com/office/drawing/2014/main" val="3806912539"/>
                    </a:ext>
                  </a:extLst>
                </a:gridCol>
                <a:gridCol w="2156289">
                  <a:extLst>
                    <a:ext uri="{9D8B030D-6E8A-4147-A177-3AD203B41FA5}">
                      <a16:colId xmlns:a16="http://schemas.microsoft.com/office/drawing/2014/main" val="3220653417"/>
                    </a:ext>
                  </a:extLst>
                </a:gridCol>
              </a:tblGrid>
              <a:tr h="603366">
                <a:tc grid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Writing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3309221"/>
                  </a:ext>
                </a:extLst>
              </a:tr>
              <a:tr h="51231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Year 3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Year 4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Year 5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Year 6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920483"/>
                  </a:ext>
                </a:extLst>
              </a:tr>
              <a:tr h="38436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• Write a short sentence using familiar expressions.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• Express personal preferences.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GB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• Write a few short sentences using familiar expressions.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• Express personal experiences and responses.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• Write short phrases from memory with spelling that is readily understandable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GB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• Write short texts on familiar topics.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• Use knowledge of correct grammar to enhance or change the meaning of phrases. 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• Include imaginative and adventurous word choices.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• Convey meaning (although there may be some mistakes).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GB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• Write a paragraph on familiar topics.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• Use dictionaries or glossaries to check words.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• Refer to recent experiences as well as everyday activities. 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• Proofread to check for correct grammar.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0189929"/>
                  </a:ext>
                </a:extLst>
              </a:tr>
            </a:tbl>
          </a:graphicData>
        </a:graphic>
      </p:graphicFrame>
      <p:sp>
        <p:nvSpPr>
          <p:cNvPr id="76821" name="Slide Number Placeholder 2">
            <a:extLst>
              <a:ext uri="{FF2B5EF4-FFF2-40B4-BE49-F238E27FC236}">
                <a16:creationId xmlns:a16="http://schemas.microsoft.com/office/drawing/2014/main" id="{7B2895CD-FE65-61EA-0F93-D95E6A63EE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8B048E36-7D8B-45E3-82B8-DDC595A4868E}" type="slidenum">
              <a:rPr lang="en-GB" altLang="en-US" smtClean="0"/>
              <a:pPr/>
              <a:t>4</a:t>
            </a:fld>
            <a:endParaRPr lang="en-GB" alt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2860FE2-B993-1C4E-3310-F035FEBEC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395" y="194037"/>
            <a:ext cx="8626569" cy="624720"/>
          </a:xfrm>
          <a:solidFill>
            <a:srgbClr val="CCECFF"/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en-GB" sz="3019" b="1" dirty="0">
                <a:latin typeface="Century Gothic" panose="020B0502020202020204" pitchFamily="34" charset="0"/>
              </a:rPr>
              <a:t>French Progression in Domains of Knowledge</a:t>
            </a:r>
            <a:endParaRPr lang="en-GB" sz="3019" b="1" dirty="0">
              <a:solidFill>
                <a:srgbClr val="FFFDFF"/>
              </a:solidFill>
              <a:latin typeface="Century Gothic" panose="020B0502020202020204" pitchFamily="34" charset="0"/>
            </a:endParaRPr>
          </a:p>
        </p:txBody>
      </p:sp>
      <p:pic>
        <p:nvPicPr>
          <p:cNvPr id="9" name="Picture 2" descr="Image preview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133" y="5994399"/>
            <a:ext cx="515600" cy="692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48772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44222F6-F35F-9A65-C229-9621D6B52B0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0649255"/>
              </p:ext>
            </p:extLst>
          </p:nvPr>
        </p:nvGraphicFramePr>
        <p:xfrm>
          <a:off x="416933" y="869005"/>
          <a:ext cx="8301986" cy="4690547"/>
        </p:xfrm>
        <a:graphic>
          <a:graphicData uri="http://schemas.openxmlformats.org/drawingml/2006/table">
            <a:tbl>
              <a:tblPr/>
              <a:tblGrid>
                <a:gridCol w="2754106">
                  <a:extLst>
                    <a:ext uri="{9D8B030D-6E8A-4147-A177-3AD203B41FA5}">
                      <a16:colId xmlns:a16="http://schemas.microsoft.com/office/drawing/2014/main" val="1334577102"/>
                    </a:ext>
                  </a:extLst>
                </a:gridCol>
                <a:gridCol w="3046881">
                  <a:extLst>
                    <a:ext uri="{9D8B030D-6E8A-4147-A177-3AD203B41FA5}">
                      <a16:colId xmlns:a16="http://schemas.microsoft.com/office/drawing/2014/main" val="3806912539"/>
                    </a:ext>
                  </a:extLst>
                </a:gridCol>
                <a:gridCol w="2500999">
                  <a:extLst>
                    <a:ext uri="{9D8B030D-6E8A-4147-A177-3AD203B41FA5}">
                      <a16:colId xmlns:a16="http://schemas.microsoft.com/office/drawing/2014/main" val="3220653417"/>
                    </a:ext>
                  </a:extLst>
                </a:gridCol>
              </a:tblGrid>
              <a:tr h="603366"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Speaking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3309221"/>
                  </a:ext>
                </a:extLst>
              </a:tr>
              <a:tr h="51231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EYFS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Year 1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Year 2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920483"/>
                  </a:ext>
                </a:extLst>
              </a:tr>
              <a:tr h="357487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be able to use words and phrases relevant to classroom experiences from a range of languages.</a:t>
                      </a:r>
                      <a:endParaRPr lang="en-GB" sz="18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</a:rPr>
                        <a:t>Know basic greetings in French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8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Become more confident in saying basic greetings</a:t>
                      </a:r>
                    </a:p>
                    <a:p>
                      <a:pPr marL="0" marR="0" lvl="0" indent="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GB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MS PGothic" panose="020B0600070205080204" pitchFamily="34" charset="-128"/>
                      </a:endParaRP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0189929"/>
                  </a:ext>
                </a:extLst>
              </a:tr>
            </a:tbl>
          </a:graphicData>
        </a:graphic>
      </p:graphicFrame>
      <p:sp>
        <p:nvSpPr>
          <p:cNvPr id="76821" name="Slide Number Placeholder 2">
            <a:extLst>
              <a:ext uri="{FF2B5EF4-FFF2-40B4-BE49-F238E27FC236}">
                <a16:creationId xmlns:a16="http://schemas.microsoft.com/office/drawing/2014/main" id="{7B2895CD-FE65-61EA-0F93-D95E6A63EE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8B048E36-7D8B-45E3-82B8-DDC595A4868E}" type="slidenum">
              <a:rPr lang="en-GB" altLang="en-US" smtClean="0"/>
              <a:pPr/>
              <a:t>5</a:t>
            </a:fld>
            <a:endParaRPr lang="en-GB" alt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2860FE2-B993-1C4E-3310-F035FEBEC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395" y="194037"/>
            <a:ext cx="8626569" cy="624720"/>
          </a:xfrm>
          <a:solidFill>
            <a:srgbClr val="CCECFF"/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en-GB" sz="3019" b="1" dirty="0">
                <a:latin typeface="Century Gothic" panose="020B0502020202020204" pitchFamily="34" charset="0"/>
              </a:rPr>
              <a:t>French Progression in Domains of Knowledge</a:t>
            </a:r>
            <a:endParaRPr lang="en-GB" sz="3019" b="1" dirty="0">
              <a:solidFill>
                <a:srgbClr val="FFFDFF"/>
              </a:solidFill>
              <a:latin typeface="Century Gothic" panose="020B0502020202020204" pitchFamily="34" charset="0"/>
            </a:endParaRPr>
          </a:p>
        </p:txBody>
      </p:sp>
      <p:pic>
        <p:nvPicPr>
          <p:cNvPr id="9" name="Picture 2" descr="Image preview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133" y="5994399"/>
            <a:ext cx="515600" cy="692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11123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44222F6-F35F-9A65-C229-9621D6B52B0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0353175"/>
              </p:ext>
            </p:extLst>
          </p:nvPr>
        </p:nvGraphicFramePr>
        <p:xfrm>
          <a:off x="416933" y="869005"/>
          <a:ext cx="8301986" cy="4959301"/>
        </p:xfrm>
        <a:graphic>
          <a:graphicData uri="http://schemas.openxmlformats.org/drawingml/2006/table">
            <a:tbl>
              <a:tblPr/>
              <a:tblGrid>
                <a:gridCol w="2075157">
                  <a:extLst>
                    <a:ext uri="{9D8B030D-6E8A-4147-A177-3AD203B41FA5}">
                      <a16:colId xmlns:a16="http://schemas.microsoft.com/office/drawing/2014/main" val="1334577102"/>
                    </a:ext>
                  </a:extLst>
                </a:gridCol>
                <a:gridCol w="2076515">
                  <a:extLst>
                    <a:ext uri="{9D8B030D-6E8A-4147-A177-3AD203B41FA5}">
                      <a16:colId xmlns:a16="http://schemas.microsoft.com/office/drawing/2014/main" val="822642958"/>
                    </a:ext>
                  </a:extLst>
                </a:gridCol>
                <a:gridCol w="2075157">
                  <a:extLst>
                    <a:ext uri="{9D8B030D-6E8A-4147-A177-3AD203B41FA5}">
                      <a16:colId xmlns:a16="http://schemas.microsoft.com/office/drawing/2014/main" val="3806912539"/>
                    </a:ext>
                  </a:extLst>
                </a:gridCol>
                <a:gridCol w="2075157">
                  <a:extLst>
                    <a:ext uri="{9D8B030D-6E8A-4147-A177-3AD203B41FA5}">
                      <a16:colId xmlns:a16="http://schemas.microsoft.com/office/drawing/2014/main" val="3220653417"/>
                    </a:ext>
                  </a:extLst>
                </a:gridCol>
              </a:tblGrid>
              <a:tr h="603366">
                <a:tc grid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Speaking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3309221"/>
                  </a:ext>
                </a:extLst>
              </a:tr>
              <a:tr h="51231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Year 3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Year 4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Year 5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Year 6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920483"/>
                  </a:ext>
                </a:extLst>
              </a:tr>
              <a:tr h="38436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• Ask and answer simple questions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• Take part in simple role play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• Demonstrate a growing vocabulary.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GB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• Understand the main points from simple spoken passages.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• Take part in question/answer discussions.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• Ask others to repeat words or phrases if necessary.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• Ask and answer simple questions and talk about interests.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GB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• Understand the main points and opinions in spoken passages.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• Give a short prepared talk about themselves.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• Take part in conversations to seek and give information.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• Refer to recent experiences, everyday activities and interests. 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GB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• Take part in conversations to seek and give information.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• Vary language and produce extended some responses.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• Be understood with little or no difficulty.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GB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0189929"/>
                  </a:ext>
                </a:extLst>
              </a:tr>
            </a:tbl>
          </a:graphicData>
        </a:graphic>
      </p:graphicFrame>
      <p:sp>
        <p:nvSpPr>
          <p:cNvPr id="76821" name="Slide Number Placeholder 2">
            <a:extLst>
              <a:ext uri="{FF2B5EF4-FFF2-40B4-BE49-F238E27FC236}">
                <a16:creationId xmlns:a16="http://schemas.microsoft.com/office/drawing/2014/main" id="{7B2895CD-FE65-61EA-0F93-D95E6A63EE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8B048E36-7D8B-45E3-82B8-DDC595A4868E}" type="slidenum">
              <a:rPr lang="en-GB" altLang="en-US" smtClean="0"/>
              <a:pPr/>
              <a:t>6</a:t>
            </a:fld>
            <a:endParaRPr lang="en-GB" alt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2860FE2-B993-1C4E-3310-F035FEBEC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395" y="194037"/>
            <a:ext cx="8626569" cy="624720"/>
          </a:xfrm>
          <a:solidFill>
            <a:srgbClr val="CCECFF"/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en-GB" sz="3019" b="1" dirty="0">
                <a:latin typeface="Century Gothic" panose="020B0502020202020204" pitchFamily="34" charset="0"/>
              </a:rPr>
              <a:t>French Progression in Domains of Knowledge</a:t>
            </a:r>
            <a:endParaRPr lang="en-GB" sz="3019" b="1" dirty="0">
              <a:solidFill>
                <a:srgbClr val="FFFDFF"/>
              </a:solidFill>
              <a:latin typeface="Century Gothic" panose="020B0502020202020204" pitchFamily="34" charset="0"/>
            </a:endParaRPr>
          </a:p>
        </p:txBody>
      </p:sp>
      <p:pic>
        <p:nvPicPr>
          <p:cNvPr id="9" name="Picture 2" descr="Image preview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133" y="5994399"/>
            <a:ext cx="515600" cy="692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70793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44222F6-F35F-9A65-C229-9621D6B52B0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0752713"/>
              </p:ext>
            </p:extLst>
          </p:nvPr>
        </p:nvGraphicFramePr>
        <p:xfrm>
          <a:off x="416933" y="869005"/>
          <a:ext cx="8301986" cy="4768102"/>
        </p:xfrm>
        <a:graphic>
          <a:graphicData uri="http://schemas.openxmlformats.org/drawingml/2006/table">
            <a:tbl>
              <a:tblPr/>
              <a:tblGrid>
                <a:gridCol w="2754106">
                  <a:extLst>
                    <a:ext uri="{9D8B030D-6E8A-4147-A177-3AD203B41FA5}">
                      <a16:colId xmlns:a16="http://schemas.microsoft.com/office/drawing/2014/main" val="1334577102"/>
                    </a:ext>
                  </a:extLst>
                </a:gridCol>
                <a:gridCol w="2864001">
                  <a:extLst>
                    <a:ext uri="{9D8B030D-6E8A-4147-A177-3AD203B41FA5}">
                      <a16:colId xmlns:a16="http://schemas.microsoft.com/office/drawing/2014/main" val="3806912539"/>
                    </a:ext>
                  </a:extLst>
                </a:gridCol>
                <a:gridCol w="2683879">
                  <a:extLst>
                    <a:ext uri="{9D8B030D-6E8A-4147-A177-3AD203B41FA5}">
                      <a16:colId xmlns:a16="http://schemas.microsoft.com/office/drawing/2014/main" val="3220653417"/>
                    </a:ext>
                  </a:extLst>
                </a:gridCol>
              </a:tblGrid>
              <a:tr h="603366"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Understanding Culture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3309221"/>
                  </a:ext>
                </a:extLst>
              </a:tr>
              <a:tr h="51231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EYFS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Year 1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Year 2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920483"/>
                  </a:ext>
                </a:extLst>
              </a:tr>
              <a:tr h="3574871">
                <a:tc>
                  <a:txBody>
                    <a:bodyPr/>
                    <a:lstStyle/>
                    <a:p>
                      <a:pPr lvl="0"/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celebrate the range of languages spoken by other pupils.</a:t>
                      </a:r>
                    </a:p>
                    <a:p>
                      <a:pPr lvl="0"/>
                      <a:endParaRPr lang="en-GB" dirty="0">
                        <a:effectLst/>
                      </a:endParaRPr>
                    </a:p>
                    <a:p>
                      <a:pPr lvl="0"/>
                      <a:r>
                        <a:rPr lang="en-GB" dirty="0">
                          <a:effectLst/>
                        </a:rPr>
                        <a:t>To know France is a different country that is near to us</a:t>
                      </a:r>
                    </a:p>
                    <a:p>
                      <a:pPr lvl="0"/>
                      <a:endParaRPr lang="en-GB" dirty="0">
                        <a:effectLst/>
                      </a:endParaRPr>
                    </a:p>
                    <a:p>
                      <a:pPr lvl="0"/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have the opportunity to listen to the spoken languages of multilingual pupils in class.</a:t>
                      </a:r>
                    </a:p>
                    <a:p>
                      <a:pPr lvl="0"/>
                      <a:endParaRPr lang="en-GB" dirty="0">
                        <a:effectLst/>
                      </a:endParaRP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</a:rPr>
                        <a:t>Know the colours of the French Flag</a:t>
                      </a:r>
                    </a:p>
                    <a:p>
                      <a:pPr marL="0" marR="0" lvl="0" indent="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GB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MS PGothic" panose="020B0600070205080204" pitchFamily="34" charset="-128"/>
                      </a:endParaRPr>
                    </a:p>
                    <a:p>
                      <a:pPr marL="0" marR="0" lvl="0" indent="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</a:rPr>
                        <a:t>Locate France on a map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8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Know Paris is the capital city of France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8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8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Know famous landmarks from Paris: Arc du Triomphe, </a:t>
                      </a:r>
                      <a:r>
                        <a:rPr lang="en-GB" sz="1800" b="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Lourve</a:t>
                      </a:r>
                      <a:r>
                        <a:rPr lang="en-GB" sz="18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, Eiffel Tower, Disneyland</a:t>
                      </a:r>
                    </a:p>
                    <a:p>
                      <a:pPr marL="0" marR="0" lvl="0" indent="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GB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MS PGothic" panose="020B0600070205080204" pitchFamily="34" charset="-128"/>
                      </a:endParaRP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0189929"/>
                  </a:ext>
                </a:extLst>
              </a:tr>
            </a:tbl>
          </a:graphicData>
        </a:graphic>
      </p:graphicFrame>
      <p:sp>
        <p:nvSpPr>
          <p:cNvPr id="76821" name="Slide Number Placeholder 2">
            <a:extLst>
              <a:ext uri="{FF2B5EF4-FFF2-40B4-BE49-F238E27FC236}">
                <a16:creationId xmlns:a16="http://schemas.microsoft.com/office/drawing/2014/main" id="{7B2895CD-FE65-61EA-0F93-D95E6A63EE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8B048E36-7D8B-45E3-82B8-DDC595A4868E}" type="slidenum">
              <a:rPr lang="en-GB" altLang="en-US" smtClean="0"/>
              <a:pPr/>
              <a:t>7</a:t>
            </a:fld>
            <a:endParaRPr lang="en-GB" alt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2860FE2-B993-1C4E-3310-F035FEBEC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395" y="194037"/>
            <a:ext cx="8626569" cy="624720"/>
          </a:xfrm>
          <a:solidFill>
            <a:srgbClr val="CCECFF"/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en-GB" sz="3019" b="1" dirty="0">
                <a:latin typeface="Century Gothic" panose="020B0502020202020204" pitchFamily="34" charset="0"/>
              </a:rPr>
              <a:t>French Progression in Domains of Knowledge</a:t>
            </a:r>
            <a:endParaRPr lang="en-GB" sz="3019" b="1" dirty="0">
              <a:solidFill>
                <a:srgbClr val="FFFDFF"/>
              </a:solidFill>
              <a:latin typeface="Century Gothic" panose="020B0502020202020204" pitchFamily="34" charset="0"/>
            </a:endParaRPr>
          </a:p>
        </p:txBody>
      </p:sp>
      <p:pic>
        <p:nvPicPr>
          <p:cNvPr id="9" name="Picture 2" descr="Image preview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133" y="5994399"/>
            <a:ext cx="515600" cy="692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21643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44222F6-F35F-9A65-C229-9621D6B52B0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709642"/>
              </p:ext>
            </p:extLst>
          </p:nvPr>
        </p:nvGraphicFramePr>
        <p:xfrm>
          <a:off x="416933" y="869005"/>
          <a:ext cx="8301986" cy="4959301"/>
        </p:xfrm>
        <a:graphic>
          <a:graphicData uri="http://schemas.openxmlformats.org/drawingml/2006/table">
            <a:tbl>
              <a:tblPr/>
              <a:tblGrid>
                <a:gridCol w="2075157">
                  <a:extLst>
                    <a:ext uri="{9D8B030D-6E8A-4147-A177-3AD203B41FA5}">
                      <a16:colId xmlns:a16="http://schemas.microsoft.com/office/drawing/2014/main" val="1334577102"/>
                    </a:ext>
                  </a:extLst>
                </a:gridCol>
                <a:gridCol w="2076515">
                  <a:extLst>
                    <a:ext uri="{9D8B030D-6E8A-4147-A177-3AD203B41FA5}">
                      <a16:colId xmlns:a16="http://schemas.microsoft.com/office/drawing/2014/main" val="822642958"/>
                    </a:ext>
                  </a:extLst>
                </a:gridCol>
                <a:gridCol w="2075157">
                  <a:extLst>
                    <a:ext uri="{9D8B030D-6E8A-4147-A177-3AD203B41FA5}">
                      <a16:colId xmlns:a16="http://schemas.microsoft.com/office/drawing/2014/main" val="3806912539"/>
                    </a:ext>
                  </a:extLst>
                </a:gridCol>
                <a:gridCol w="2075157">
                  <a:extLst>
                    <a:ext uri="{9D8B030D-6E8A-4147-A177-3AD203B41FA5}">
                      <a16:colId xmlns:a16="http://schemas.microsoft.com/office/drawing/2014/main" val="3220653417"/>
                    </a:ext>
                  </a:extLst>
                </a:gridCol>
              </a:tblGrid>
              <a:tr h="603366">
                <a:tc grid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Understanding Culture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3309221"/>
                  </a:ext>
                </a:extLst>
              </a:tr>
              <a:tr h="51231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Year 3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Year 4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Year 5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Year 6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920483"/>
                  </a:ext>
                </a:extLst>
              </a:tr>
              <a:tr h="3843625">
                <a:tc>
                  <a:txBody>
                    <a:bodyPr/>
                    <a:lstStyle/>
                    <a:p>
                      <a:pPr marL="0" marR="0" lvl="0" indent="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GB" sz="1400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• Describe with some interesting details about France.</a:t>
                      </a:r>
                    </a:p>
                    <a:p>
                      <a:pPr marL="0" marR="0" lvl="0" indent="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GB" sz="1400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• Describe French cultural celebrations such as Christmas and Easter. </a:t>
                      </a:r>
                    </a:p>
                    <a:p>
                      <a:pPr marL="0" marR="0" lvl="0" indent="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GB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• Describe famous artists that come from France and their artwork.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GB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• Give detailed accounts of the some other countries where French is spoken: Belgium, Canada, Cameroon, Madagascar, Vietnam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• Describe some similarities and differences between countries and communities where the language is spoken and this country.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GB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• Give detailed accounts of the history and political structure of France.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• Describe, with detail, some similarities and differences between France and the United Kingdom.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GB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0189929"/>
                  </a:ext>
                </a:extLst>
              </a:tr>
            </a:tbl>
          </a:graphicData>
        </a:graphic>
      </p:graphicFrame>
      <p:sp>
        <p:nvSpPr>
          <p:cNvPr id="76821" name="Slide Number Placeholder 2">
            <a:extLst>
              <a:ext uri="{FF2B5EF4-FFF2-40B4-BE49-F238E27FC236}">
                <a16:creationId xmlns:a16="http://schemas.microsoft.com/office/drawing/2014/main" id="{7B2895CD-FE65-61EA-0F93-D95E6A63EE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8B048E36-7D8B-45E3-82B8-DDC595A4868E}" type="slidenum">
              <a:rPr lang="en-GB" altLang="en-US" smtClean="0"/>
              <a:pPr/>
              <a:t>8</a:t>
            </a:fld>
            <a:endParaRPr lang="en-GB" alt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2860FE2-B993-1C4E-3310-F035FEBEC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395" y="194037"/>
            <a:ext cx="8626569" cy="624720"/>
          </a:xfrm>
          <a:solidFill>
            <a:srgbClr val="CCECFF"/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en-GB" sz="3019" b="1" dirty="0">
                <a:latin typeface="Century Gothic" panose="020B0502020202020204" pitchFamily="34" charset="0"/>
              </a:rPr>
              <a:t>French Progression in Domains of Knowledge</a:t>
            </a:r>
            <a:endParaRPr lang="en-GB" sz="3019" b="1" dirty="0">
              <a:solidFill>
                <a:srgbClr val="FFFDFF"/>
              </a:solidFill>
              <a:latin typeface="Century Gothic" panose="020B0502020202020204" pitchFamily="34" charset="0"/>
            </a:endParaRPr>
          </a:p>
        </p:txBody>
      </p:sp>
      <p:pic>
        <p:nvPicPr>
          <p:cNvPr id="9" name="Picture 2" descr="Image preview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133" y="5994399"/>
            <a:ext cx="515600" cy="692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1f17a14-8980-460c-8c1f-dd8ff902a239" xsi:nil="true"/>
    <lcf76f155ced4ddcb4097134ff3c332f xmlns="f482e274-dfc4-4f07-b2a2-767530760282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01BD9AC1D9BC449B1FC13D741B76F61" ma:contentTypeVersion="17" ma:contentTypeDescription="Create a new document." ma:contentTypeScope="" ma:versionID="856ce7d22665a31a89717603efceb834">
  <xsd:schema xmlns:xsd="http://www.w3.org/2001/XMLSchema" xmlns:xs="http://www.w3.org/2001/XMLSchema" xmlns:p="http://schemas.microsoft.com/office/2006/metadata/properties" xmlns:ns2="f482e274-dfc4-4f07-b2a2-767530760282" xmlns:ns3="d1f17a14-8980-460c-8c1f-dd8ff902a239" targetNamespace="http://schemas.microsoft.com/office/2006/metadata/properties" ma:root="true" ma:fieldsID="d44ae9770632d249414aae38832060e1" ns2:_="" ns3:_="">
    <xsd:import namespace="f482e274-dfc4-4f07-b2a2-767530760282"/>
    <xsd:import namespace="d1f17a14-8980-460c-8c1f-dd8ff902a23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82e274-dfc4-4f07-b2a2-76753076028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e2c60e70-c612-4e7b-bd63-65e617198d1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f17a14-8980-460c-8c1f-dd8ff902a23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2b93511e-7f96-4c3e-b3ed-c0f57fede495}" ma:internalName="TaxCatchAll" ma:showField="CatchAllData" ma:web="d1f17a14-8980-460c-8c1f-dd8ff902a23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50771F2-24C8-4337-B890-29C47AB88F41}">
  <ds:schemaRefs>
    <ds:schemaRef ds:uri="http://schemas.microsoft.com/office/2006/metadata/properties"/>
    <ds:schemaRef ds:uri="http://schemas.microsoft.com/office/infopath/2007/PartnerControls"/>
    <ds:schemaRef ds:uri="d1f17a14-8980-460c-8c1f-dd8ff902a239"/>
    <ds:schemaRef ds:uri="f482e274-dfc4-4f07-b2a2-767530760282"/>
  </ds:schemaRefs>
</ds:datastoreItem>
</file>

<file path=customXml/itemProps2.xml><?xml version="1.0" encoding="utf-8"?>
<ds:datastoreItem xmlns:ds="http://schemas.openxmlformats.org/officeDocument/2006/customXml" ds:itemID="{F06CE57A-234B-4247-A043-6F738958FF9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343F51F-BECE-4609-AA7F-E4DD42359597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749</TotalTime>
  <Words>752</Words>
  <Application>Microsoft Office PowerPoint</Application>
  <PresentationFormat>On-screen Show (4:3)</PresentationFormat>
  <Paragraphs>114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MS PGothic</vt:lpstr>
      <vt:lpstr>Arial</vt:lpstr>
      <vt:lpstr>Calibri</vt:lpstr>
      <vt:lpstr>Calibri Light</vt:lpstr>
      <vt:lpstr>Century Gothic</vt:lpstr>
      <vt:lpstr>Times New Roman</vt:lpstr>
      <vt:lpstr>Wingdings</vt:lpstr>
      <vt:lpstr>Office Theme</vt:lpstr>
      <vt:lpstr>French Progression in Domains of Knowledge</vt:lpstr>
      <vt:lpstr>French Progression in Domains of Knowledge</vt:lpstr>
      <vt:lpstr>French Progression in Domains of Knowledge</vt:lpstr>
      <vt:lpstr>French Progression in Domains of Knowledge</vt:lpstr>
      <vt:lpstr>French Progression in Domains of Knowledge</vt:lpstr>
      <vt:lpstr>French Progression in Domains of Knowledge</vt:lpstr>
      <vt:lpstr>French Progression in Domains of Knowledge</vt:lpstr>
      <vt:lpstr>French Progression in Domains of Knowledge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 Davies - Trustee</dc:creator>
  <cp:lastModifiedBy>Sam Smallridge</cp:lastModifiedBy>
  <cp:revision>22</cp:revision>
  <dcterms:created xsi:type="dcterms:W3CDTF">2022-05-19T06:53:53Z</dcterms:created>
  <dcterms:modified xsi:type="dcterms:W3CDTF">2024-03-25T09:32:10Z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0x010100A01BD9AC1D9BC449B1FC13D741B76F61</vt:lpwstr>
  </property>
</Properties>
</file>