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entation.xml" ContentType="application/vnd.openxmlformats-officedocument.presentationml.presentation.main+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notesMasters/notesMaster1.xml" ContentType="application/vnd.openxmlformats-officedocument.presentationml.notesMaster+xml"/>
  <Override PartName="/ppt/theme/theme2.xml" ContentType="application/vnd.openxmlformats-officedocument.theme+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3239" r:id="rId2"/>
    <p:sldId id="3240" r:id="rId3"/>
    <p:sldId id="3441" r:id="rId4"/>
    <p:sldId id="3617" r:id="rId5"/>
    <p:sldId id="3443" r:id="rId6"/>
    <p:sldId id="3444" r:id="rId7"/>
    <p:sldId id="3618" r:id="rId8"/>
    <p:sldId id="3619" r:id="rId9"/>
    <p:sldId id="3620" r:id="rId10"/>
    <p:sldId id="3621"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a:srgbClr val="FF5050"/>
    <a:srgbClr val="FF7C8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89" autoAdjust="0"/>
    <p:restoredTop sz="94660"/>
  </p:normalViewPr>
  <p:slideViewPr>
    <p:cSldViewPr snapToGrid="0" showGuides="1">
      <p:cViewPr varScale="1">
        <p:scale>
          <a:sx n="116" d="100"/>
          <a:sy n="116" d="100"/>
        </p:scale>
        <p:origin x="1504" y="1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1E99E9-14FD-4E85-8C64-72F2BF5D0FED}" type="datetimeFigureOut">
              <a:rPr lang="en-GB" smtClean="0"/>
              <a:t>15/03/2023</a:t>
            </a:fld>
            <a:endParaRPr lang="en-GB"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831EB6A-CD69-4D14-800B-C8A5F959F4DF}" type="slidenum">
              <a:rPr lang="en-GB" smtClean="0"/>
              <a:t>‹#›</a:t>
            </a:fld>
            <a:endParaRPr lang="en-GB" dirty="0"/>
          </a:p>
        </p:txBody>
      </p:sp>
    </p:spTree>
    <p:extLst>
      <p:ext uri="{BB962C8B-B14F-4D97-AF65-F5344CB8AC3E}">
        <p14:creationId xmlns:p14="http://schemas.microsoft.com/office/powerpoint/2010/main" val="14578222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D94E9F7-9A97-48D9-A1D1-2F6045F785D1}" type="datetime1">
              <a:rPr lang="en-GB" smtClean="0"/>
              <a:t>15/03/2023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F2999C0-7C77-415F-9EE3-AB2373BE7FA1}" type="slidenum">
              <a:rPr lang="en-GB" smtClean="0"/>
              <a:t>‹#›</a:t>
            </a:fld>
            <a:endParaRPr lang="en-GB" dirty="0"/>
          </a:p>
        </p:txBody>
      </p:sp>
    </p:spTree>
    <p:extLst>
      <p:ext uri="{BB962C8B-B14F-4D97-AF65-F5344CB8AC3E}">
        <p14:creationId xmlns:p14="http://schemas.microsoft.com/office/powerpoint/2010/main" val="1399645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696198D-BD73-44BA-9DEB-96676F2E1817}" type="datetime1">
              <a:rPr lang="en-GB" smtClean="0"/>
              <a:t>15/03/2023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F2999C0-7C77-415F-9EE3-AB2373BE7FA1}" type="slidenum">
              <a:rPr lang="en-GB" smtClean="0"/>
              <a:t>‹#›</a:t>
            </a:fld>
            <a:endParaRPr lang="en-GB" dirty="0"/>
          </a:p>
        </p:txBody>
      </p:sp>
    </p:spTree>
    <p:extLst>
      <p:ext uri="{BB962C8B-B14F-4D97-AF65-F5344CB8AC3E}">
        <p14:creationId xmlns:p14="http://schemas.microsoft.com/office/powerpoint/2010/main" val="40556086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973ED3-20E7-4959-A1C2-EEB3E2BEFBD8}" type="datetime1">
              <a:rPr lang="en-GB" smtClean="0"/>
              <a:t>15/03/2023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F2999C0-7C77-415F-9EE3-AB2373BE7FA1}" type="slidenum">
              <a:rPr lang="en-GB" smtClean="0"/>
              <a:t>‹#›</a:t>
            </a:fld>
            <a:endParaRPr lang="en-GB" dirty="0"/>
          </a:p>
        </p:txBody>
      </p:sp>
    </p:spTree>
    <p:extLst>
      <p:ext uri="{BB962C8B-B14F-4D97-AF65-F5344CB8AC3E}">
        <p14:creationId xmlns:p14="http://schemas.microsoft.com/office/powerpoint/2010/main" val="19393931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A201343-4E6B-4F0E-BC11-DAA84833E769}" type="datetime1">
              <a:rPr lang="en-GB" smtClean="0"/>
              <a:t>15/03/2023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F2999C0-7C77-415F-9EE3-AB2373BE7FA1}" type="slidenum">
              <a:rPr lang="en-GB" smtClean="0"/>
              <a:t>‹#›</a:t>
            </a:fld>
            <a:endParaRPr lang="en-GB" dirty="0"/>
          </a:p>
        </p:txBody>
      </p:sp>
    </p:spTree>
    <p:extLst>
      <p:ext uri="{BB962C8B-B14F-4D97-AF65-F5344CB8AC3E}">
        <p14:creationId xmlns:p14="http://schemas.microsoft.com/office/powerpoint/2010/main" val="39445883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4CF3701-5A6B-4AFD-B153-C50374F98C04}" type="datetime1">
              <a:rPr lang="en-GB" smtClean="0"/>
              <a:t>15/03/2023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F2999C0-7C77-415F-9EE3-AB2373BE7FA1}" type="slidenum">
              <a:rPr lang="en-GB" smtClean="0"/>
              <a:t>‹#›</a:t>
            </a:fld>
            <a:endParaRPr lang="en-GB" dirty="0"/>
          </a:p>
        </p:txBody>
      </p:sp>
    </p:spTree>
    <p:extLst>
      <p:ext uri="{BB962C8B-B14F-4D97-AF65-F5344CB8AC3E}">
        <p14:creationId xmlns:p14="http://schemas.microsoft.com/office/powerpoint/2010/main" val="15973634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7736FCB-9FF0-4640-B99D-B2A296BF223A}" type="datetime1">
              <a:rPr lang="en-GB" smtClean="0"/>
              <a:t>15/03/2023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F2999C0-7C77-415F-9EE3-AB2373BE7FA1}" type="slidenum">
              <a:rPr lang="en-GB" smtClean="0"/>
              <a:t>‹#›</a:t>
            </a:fld>
            <a:endParaRPr lang="en-GB" dirty="0"/>
          </a:p>
        </p:txBody>
      </p:sp>
    </p:spTree>
    <p:extLst>
      <p:ext uri="{BB962C8B-B14F-4D97-AF65-F5344CB8AC3E}">
        <p14:creationId xmlns:p14="http://schemas.microsoft.com/office/powerpoint/2010/main" val="42639107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2694B6E-B47E-4D33-BBB4-25C7C292353B}" type="datetime1">
              <a:rPr lang="en-GB" smtClean="0"/>
              <a:t>15/03/2023</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AF2999C0-7C77-415F-9EE3-AB2373BE7FA1}" type="slidenum">
              <a:rPr lang="en-GB" smtClean="0"/>
              <a:t>‹#›</a:t>
            </a:fld>
            <a:endParaRPr lang="en-GB" dirty="0"/>
          </a:p>
        </p:txBody>
      </p:sp>
    </p:spTree>
    <p:extLst>
      <p:ext uri="{BB962C8B-B14F-4D97-AF65-F5344CB8AC3E}">
        <p14:creationId xmlns:p14="http://schemas.microsoft.com/office/powerpoint/2010/main" val="37766453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836D88D-0E35-4640-A867-37910C5636CC}" type="datetime1">
              <a:rPr lang="en-GB" smtClean="0"/>
              <a:t>15/03/2023</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AF2999C0-7C77-415F-9EE3-AB2373BE7FA1}" type="slidenum">
              <a:rPr lang="en-GB" smtClean="0"/>
              <a:t>‹#›</a:t>
            </a:fld>
            <a:endParaRPr lang="en-GB" dirty="0"/>
          </a:p>
        </p:txBody>
      </p:sp>
    </p:spTree>
    <p:extLst>
      <p:ext uri="{BB962C8B-B14F-4D97-AF65-F5344CB8AC3E}">
        <p14:creationId xmlns:p14="http://schemas.microsoft.com/office/powerpoint/2010/main" val="15541405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5557E9-6FBD-49F7-BC98-2264730E7FA4}" type="datetime1">
              <a:rPr lang="en-GB" smtClean="0"/>
              <a:t>15/03/2023</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AF2999C0-7C77-415F-9EE3-AB2373BE7FA1}" type="slidenum">
              <a:rPr lang="en-GB" smtClean="0"/>
              <a:t>‹#›</a:t>
            </a:fld>
            <a:endParaRPr lang="en-GB" dirty="0"/>
          </a:p>
        </p:txBody>
      </p:sp>
    </p:spTree>
    <p:extLst>
      <p:ext uri="{BB962C8B-B14F-4D97-AF65-F5344CB8AC3E}">
        <p14:creationId xmlns:p14="http://schemas.microsoft.com/office/powerpoint/2010/main" val="892989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86387A1-9EF9-4E91-9E9C-65E048184B95}" type="datetime1">
              <a:rPr lang="en-GB" smtClean="0"/>
              <a:t>15/03/2023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F2999C0-7C77-415F-9EE3-AB2373BE7FA1}" type="slidenum">
              <a:rPr lang="en-GB" smtClean="0"/>
              <a:t>‹#›</a:t>
            </a:fld>
            <a:endParaRPr lang="en-GB" dirty="0"/>
          </a:p>
        </p:txBody>
      </p:sp>
    </p:spTree>
    <p:extLst>
      <p:ext uri="{BB962C8B-B14F-4D97-AF65-F5344CB8AC3E}">
        <p14:creationId xmlns:p14="http://schemas.microsoft.com/office/powerpoint/2010/main" val="2753848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E8933CC-BB9F-418B-96C3-F1C1311129CE}" type="datetime1">
              <a:rPr lang="en-GB" smtClean="0"/>
              <a:t>15/03/2023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F2999C0-7C77-415F-9EE3-AB2373BE7FA1}" type="slidenum">
              <a:rPr lang="en-GB" smtClean="0"/>
              <a:t>‹#›</a:t>
            </a:fld>
            <a:endParaRPr lang="en-GB" dirty="0"/>
          </a:p>
        </p:txBody>
      </p:sp>
    </p:spTree>
    <p:extLst>
      <p:ext uri="{BB962C8B-B14F-4D97-AF65-F5344CB8AC3E}">
        <p14:creationId xmlns:p14="http://schemas.microsoft.com/office/powerpoint/2010/main" val="40825489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34B04A-E8B4-4F1D-B4C4-15C3465410B6}" type="datetime1">
              <a:rPr lang="en-GB" smtClean="0"/>
              <a:t>15/03/2023</a:t>
            </a:fld>
            <a:endParaRPr lang="en-GB"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2999C0-7C77-415F-9EE3-AB2373BE7FA1}" type="slidenum">
              <a:rPr lang="en-GB" smtClean="0"/>
              <a:t>‹#›</a:t>
            </a:fld>
            <a:endParaRPr lang="en-GB" dirty="0"/>
          </a:p>
        </p:txBody>
      </p:sp>
    </p:spTree>
    <p:extLst>
      <p:ext uri="{BB962C8B-B14F-4D97-AF65-F5344CB8AC3E}">
        <p14:creationId xmlns:p14="http://schemas.microsoft.com/office/powerpoint/2010/main" val="10166233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3D242-FFAE-A60D-F3E0-43DB53C03072}"/>
              </a:ext>
            </a:extLst>
          </p:cNvPr>
          <p:cNvSpPr>
            <a:spLocks noGrp="1"/>
          </p:cNvSpPr>
          <p:nvPr>
            <p:ph type="title"/>
          </p:nvPr>
        </p:nvSpPr>
        <p:spPr>
          <a:xfrm>
            <a:off x="259395" y="194037"/>
            <a:ext cx="8626569" cy="624720"/>
          </a:xfrm>
          <a:solidFill>
            <a:srgbClr val="FF7C80"/>
          </a:solidFill>
        </p:spPr>
        <p:txBody>
          <a:bodyPr>
            <a:normAutofit/>
          </a:bodyPr>
          <a:lstStyle/>
          <a:p>
            <a:pPr>
              <a:defRPr/>
            </a:pPr>
            <a:r>
              <a:rPr lang="en-GB" sz="3019" b="1" dirty="0">
                <a:latin typeface="Century Gothic" panose="020B0502020202020204" pitchFamily="34" charset="0"/>
              </a:rPr>
              <a:t>PE Disciplinary Knowledge</a:t>
            </a:r>
          </a:p>
        </p:txBody>
      </p:sp>
      <p:graphicFrame>
        <p:nvGraphicFramePr>
          <p:cNvPr id="4" name="Table 4">
            <a:extLst>
              <a:ext uri="{FF2B5EF4-FFF2-40B4-BE49-F238E27FC236}">
                <a16:creationId xmlns:a16="http://schemas.microsoft.com/office/drawing/2014/main" id="{1575F120-5F96-6DC0-C1EF-548EEE0206AF}"/>
              </a:ext>
            </a:extLst>
          </p:cNvPr>
          <p:cNvGraphicFramePr>
            <a:graphicFrameLocks noGrp="1"/>
          </p:cNvGraphicFramePr>
          <p:nvPr>
            <p:ph idx="1"/>
            <p:extLst>
              <p:ext uri="{D42A27DB-BD31-4B8C-83A1-F6EECF244321}">
                <p14:modId xmlns:p14="http://schemas.microsoft.com/office/powerpoint/2010/main" val="3867544384"/>
              </p:ext>
            </p:extLst>
          </p:nvPr>
        </p:nvGraphicFramePr>
        <p:xfrm>
          <a:off x="517432" y="1033335"/>
          <a:ext cx="8109138" cy="4533395"/>
        </p:xfrm>
        <a:graphic>
          <a:graphicData uri="http://schemas.openxmlformats.org/drawingml/2006/table">
            <a:tbl>
              <a:tblPr/>
              <a:tblGrid>
                <a:gridCol w="2379517">
                  <a:extLst>
                    <a:ext uri="{9D8B030D-6E8A-4147-A177-3AD203B41FA5}">
                      <a16:colId xmlns:a16="http://schemas.microsoft.com/office/drawing/2014/main" val="210943694"/>
                    </a:ext>
                  </a:extLst>
                </a:gridCol>
                <a:gridCol w="2840970">
                  <a:extLst>
                    <a:ext uri="{9D8B030D-6E8A-4147-A177-3AD203B41FA5}">
                      <a16:colId xmlns:a16="http://schemas.microsoft.com/office/drawing/2014/main" val="864309712"/>
                    </a:ext>
                  </a:extLst>
                </a:gridCol>
                <a:gridCol w="2888651">
                  <a:extLst>
                    <a:ext uri="{9D8B030D-6E8A-4147-A177-3AD203B41FA5}">
                      <a16:colId xmlns:a16="http://schemas.microsoft.com/office/drawing/2014/main" val="3913203569"/>
                    </a:ext>
                  </a:extLst>
                </a:gridCol>
              </a:tblGrid>
              <a:tr h="459134">
                <a:tc gridSpan="3">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rPr>
                        <a:t>Games and Athletics</a:t>
                      </a:r>
                    </a:p>
                  </a:txBody>
                  <a:tcPr marL="86266" marR="86266" marT="43133" marB="43133" horzOverflow="overflow">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CC0000"/>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931202660"/>
                  </a:ext>
                </a:extLst>
              </a:tr>
              <a:tr h="350386">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EYFS</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rgbClr val="FF7C80"/>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Year 1</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rgbClr val="FF7C80"/>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Year 2</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rgbClr val="FF7C80"/>
                    </a:solidFill>
                  </a:tcPr>
                </a:tc>
                <a:extLst>
                  <a:ext uri="{0D108BD9-81ED-4DB2-BD59-A6C34878D82A}">
                    <a16:rowId xmlns:a16="http://schemas.microsoft.com/office/drawing/2014/main" val="2170195882"/>
                  </a:ext>
                </a:extLst>
              </a:tr>
              <a:tr h="3723875">
                <a:tc>
                  <a:txBody>
                    <a:bodyPr/>
                    <a:lstStyle>
                      <a:lvl1pPr marL="171450" indent="-171450">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285750" marR="0" lvl="0" indent="-285750" algn="l" defTabSz="5207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GB" altLang="en-US" sz="1800" b="0" i="0" u="none" strike="noStrike" cap="none" normalizeH="0" baseline="0" dirty="0">
                          <a:ln>
                            <a:noFill/>
                          </a:ln>
                          <a:solidFill>
                            <a:srgbClr val="000000"/>
                          </a:solidFill>
                          <a:effectLst/>
                          <a:latin typeface="+mn-lt"/>
                          <a:ea typeface="MS PGothic" panose="020B0600070205080204" pitchFamily="34" charset="-128"/>
                        </a:rPr>
                        <a:t>Understand games have rules that need to be followed.</a:t>
                      </a:r>
                    </a:p>
                    <a:p>
                      <a:pPr marL="285750" marR="0" lvl="0" indent="-285750" algn="l" defTabSz="5207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GB" altLang="en-US" sz="1800" b="0" i="0" u="none" strike="noStrike" cap="none" normalizeH="0" baseline="0" dirty="0">
                          <a:ln>
                            <a:noFill/>
                          </a:ln>
                          <a:solidFill>
                            <a:srgbClr val="000000"/>
                          </a:solidFill>
                          <a:effectLst/>
                          <a:latin typeface="+mn-lt"/>
                          <a:ea typeface="MS PGothic" panose="020B0600070205080204" pitchFamily="34" charset="-128"/>
                        </a:rPr>
                        <a:t>In games people compete against each other.</a:t>
                      </a:r>
                    </a:p>
                    <a:p>
                      <a:pPr marL="285750" marR="0" lvl="0" indent="-285750" algn="l" defTabSz="5207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GB" altLang="en-US" sz="1800" b="0" i="0" u="none" strike="noStrike" cap="none" normalizeH="0" baseline="0" dirty="0">
                          <a:ln>
                            <a:noFill/>
                          </a:ln>
                          <a:solidFill>
                            <a:srgbClr val="000000"/>
                          </a:solidFill>
                          <a:effectLst/>
                          <a:latin typeface="+mn-lt"/>
                          <a:ea typeface="MS PGothic" panose="020B0600070205080204" pitchFamily="34" charset="-128"/>
                        </a:rPr>
                        <a:t>There are often winners and losers.</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a:spcAft>
                          <a:spcPts val="0"/>
                        </a:spcAft>
                      </a:pPr>
                      <a:r>
                        <a:rPr lang="en-GB" sz="1800" dirty="0">
                          <a:solidFill>
                            <a:srgbClr val="222222"/>
                          </a:solidFill>
                          <a:effectLst/>
                          <a:latin typeface="Calibri" panose="020F0502020204030204" pitchFamily="34" charset="0"/>
                          <a:ea typeface="Times New Roman" panose="02020603050405020304" pitchFamily="18" charset="0"/>
                        </a:rPr>
                        <a:t>• Use the terms ‘opponent’ and ‘team-mate’.</a:t>
                      </a:r>
                      <a:endParaRPr lang="en-GB" sz="1800" dirty="0">
                        <a:effectLst/>
                        <a:latin typeface="Times New Roman" panose="02020603050405020304" pitchFamily="18" charset="0"/>
                        <a:ea typeface="Times New Roman" panose="02020603050405020304" pitchFamily="18" charset="0"/>
                      </a:endParaRPr>
                    </a:p>
                    <a:p>
                      <a:pPr>
                        <a:spcAft>
                          <a:spcPts val="0"/>
                        </a:spcAft>
                      </a:pPr>
                      <a:r>
                        <a:rPr lang="en-GB" sz="1800" dirty="0">
                          <a:solidFill>
                            <a:srgbClr val="222222"/>
                          </a:solidFill>
                          <a:effectLst/>
                          <a:latin typeface="Calibri" panose="020F0502020204030204" pitchFamily="34" charset="0"/>
                          <a:ea typeface="Times New Roman" panose="02020603050405020304" pitchFamily="18" charset="0"/>
                        </a:rPr>
                        <a:t>• Use rolling, hitting, running, jumping, catching and kicking skills in combination.</a:t>
                      </a:r>
                      <a:endParaRPr lang="en-GB" sz="1800" dirty="0">
                        <a:effectLst/>
                        <a:latin typeface="Times New Roman" panose="02020603050405020304" pitchFamily="18" charset="0"/>
                        <a:ea typeface="Times New Roman" panose="02020603050405020304" pitchFamily="18" charset="0"/>
                      </a:endParaRPr>
                    </a:p>
                    <a:p>
                      <a:pPr>
                        <a:spcAft>
                          <a:spcPts val="0"/>
                        </a:spcAft>
                      </a:pPr>
                      <a:r>
                        <a:rPr lang="en-GB" sz="1800" dirty="0">
                          <a:solidFill>
                            <a:srgbClr val="222222"/>
                          </a:solidFill>
                          <a:effectLst/>
                          <a:latin typeface="Calibri" panose="020F0502020204030204" pitchFamily="34" charset="0"/>
                          <a:ea typeface="Times New Roman" panose="02020603050405020304" pitchFamily="18" charset="0"/>
                        </a:rPr>
                        <a:t>• Develop tactics.</a:t>
                      </a:r>
                      <a:endParaRPr lang="en-GB" sz="1800" dirty="0">
                        <a:effectLst/>
                        <a:latin typeface="Times New Roman" panose="02020603050405020304" pitchFamily="18" charset="0"/>
                        <a:ea typeface="Times New Roman" panose="02020603050405020304" pitchFamily="18" charset="0"/>
                      </a:endParaRPr>
                    </a:p>
                    <a:p>
                      <a:pPr>
                        <a:spcAft>
                          <a:spcPts val="0"/>
                        </a:spcAft>
                      </a:pPr>
                      <a:r>
                        <a:rPr lang="en-GB" sz="1800" dirty="0">
                          <a:solidFill>
                            <a:srgbClr val="222222"/>
                          </a:solidFill>
                          <a:effectLst/>
                          <a:latin typeface="Calibri" panose="020F0502020204030204" pitchFamily="34" charset="0"/>
                          <a:ea typeface="Times New Roman" panose="02020603050405020304" pitchFamily="18" charset="0"/>
                        </a:rPr>
                        <a:t>• Lead others when appropriate.</a:t>
                      </a:r>
                      <a:endParaRPr lang="en-GB" sz="1800" dirty="0">
                        <a:effectLst/>
                        <a:latin typeface="Times New Roman" panose="02020603050405020304" pitchFamily="18" charset="0"/>
                        <a:ea typeface="Times New Roman" panose="02020603050405020304" pitchFamily="18" charset="0"/>
                      </a:endParaRPr>
                    </a:p>
                    <a:p>
                      <a:endParaRPr lang="en-GB"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a:spcAft>
                          <a:spcPts val="0"/>
                        </a:spcAft>
                      </a:pPr>
                      <a:r>
                        <a:rPr lang="en-GB" sz="1800" dirty="0">
                          <a:solidFill>
                            <a:srgbClr val="222222"/>
                          </a:solidFill>
                          <a:effectLst/>
                          <a:latin typeface="Calibri" panose="020F0502020204030204" pitchFamily="34" charset="0"/>
                          <a:ea typeface="Times New Roman" panose="02020603050405020304" pitchFamily="18" charset="0"/>
                        </a:rPr>
                        <a:t>• Use the terms ‘opponent’ and ‘team-mate’.</a:t>
                      </a:r>
                      <a:endParaRPr lang="en-GB" sz="1800" dirty="0">
                        <a:effectLst/>
                        <a:latin typeface="Times New Roman" panose="02020603050405020304" pitchFamily="18" charset="0"/>
                        <a:ea typeface="Times New Roman" panose="02020603050405020304" pitchFamily="18" charset="0"/>
                      </a:endParaRPr>
                    </a:p>
                    <a:p>
                      <a:pPr>
                        <a:spcAft>
                          <a:spcPts val="0"/>
                        </a:spcAft>
                      </a:pPr>
                      <a:r>
                        <a:rPr lang="en-GB" sz="1800" dirty="0">
                          <a:solidFill>
                            <a:srgbClr val="222222"/>
                          </a:solidFill>
                          <a:effectLst/>
                          <a:latin typeface="Calibri" panose="020F0502020204030204" pitchFamily="34" charset="0"/>
                          <a:ea typeface="Times New Roman" panose="02020603050405020304" pitchFamily="18" charset="0"/>
                        </a:rPr>
                        <a:t>• Use rolling, running, jumping, catching and kicking skills in combination.</a:t>
                      </a:r>
                      <a:endParaRPr lang="en-GB" sz="1800" dirty="0">
                        <a:effectLst/>
                        <a:latin typeface="Times New Roman" panose="02020603050405020304" pitchFamily="18" charset="0"/>
                        <a:ea typeface="Times New Roman" panose="02020603050405020304" pitchFamily="18" charset="0"/>
                      </a:endParaRPr>
                    </a:p>
                    <a:p>
                      <a:pPr>
                        <a:spcAft>
                          <a:spcPts val="0"/>
                        </a:spcAft>
                      </a:pPr>
                      <a:r>
                        <a:rPr lang="en-GB" sz="1800" dirty="0">
                          <a:solidFill>
                            <a:srgbClr val="222222"/>
                          </a:solidFill>
                          <a:effectLst/>
                          <a:latin typeface="Calibri" panose="020F0502020204030204" pitchFamily="34" charset="0"/>
                          <a:ea typeface="Times New Roman" panose="02020603050405020304" pitchFamily="18" charset="0"/>
                        </a:rPr>
                        <a:t>• Develop tactics.</a:t>
                      </a:r>
                      <a:endParaRPr lang="en-GB" sz="1800" dirty="0">
                        <a:effectLst/>
                        <a:latin typeface="Times New Roman" panose="02020603050405020304" pitchFamily="18" charset="0"/>
                        <a:ea typeface="Times New Roman" panose="02020603050405020304" pitchFamily="18" charset="0"/>
                      </a:endParaRPr>
                    </a:p>
                    <a:p>
                      <a:pPr>
                        <a:spcAft>
                          <a:spcPts val="0"/>
                        </a:spcAft>
                      </a:pPr>
                      <a:r>
                        <a:rPr lang="en-GB" sz="1800" dirty="0">
                          <a:solidFill>
                            <a:srgbClr val="222222"/>
                          </a:solidFill>
                          <a:effectLst/>
                          <a:latin typeface="Calibri" panose="020F0502020204030204" pitchFamily="34" charset="0"/>
                          <a:ea typeface="Times New Roman" panose="02020603050405020304" pitchFamily="18" charset="0"/>
                        </a:rPr>
                        <a:t>• Lead others when appropriate.</a:t>
                      </a:r>
                      <a:endParaRPr lang="en-GB" sz="1800" dirty="0">
                        <a:effectLst/>
                        <a:latin typeface="Times New Roman" panose="02020603050405020304" pitchFamily="18" charset="0"/>
                        <a:ea typeface="Times New Roman" panose="02020603050405020304" pitchFamily="18" charset="0"/>
                      </a:endParaRPr>
                    </a:p>
                    <a:p>
                      <a:endParaRPr lang="en-GB"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18996117"/>
                  </a:ext>
                </a:extLst>
              </a:tr>
            </a:tbl>
          </a:graphicData>
        </a:graphic>
      </p:graphicFrame>
      <p:sp>
        <p:nvSpPr>
          <p:cNvPr id="75797" name="Slide Number Placeholder 2">
            <a:extLst>
              <a:ext uri="{FF2B5EF4-FFF2-40B4-BE49-F238E27FC236}">
                <a16:creationId xmlns:a16="http://schemas.microsoft.com/office/drawing/2014/main" id="{7EBB8205-43DC-561B-A194-FFB793B03D5F}"/>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3661F961-0633-4E65-844E-DDE76B547A80}" type="slidenum">
              <a:rPr lang="en-GB" altLang="en-US" smtClean="0"/>
              <a:pPr/>
              <a:t>1</a:t>
            </a:fld>
            <a:endParaRPr lang="en-GB" altLang="en-US" dirty="0"/>
          </a:p>
        </p:txBody>
      </p:sp>
      <p:sp>
        <p:nvSpPr>
          <p:cNvPr id="3" name="Footer Placeholder 2"/>
          <p:cNvSpPr>
            <a:spLocks noGrp="1"/>
          </p:cNvSpPr>
          <p:nvPr>
            <p:ph type="ftr" sz="quarter" idx="11"/>
          </p:nvPr>
        </p:nvSpPr>
        <p:spPr/>
        <p:txBody>
          <a:bodyPr/>
          <a:lstStyle/>
          <a:p>
            <a:endParaRPr lang="en-GB" dirty="0"/>
          </a:p>
        </p:txBody>
      </p:sp>
      <p:pic>
        <p:nvPicPr>
          <p:cNvPr id="6" name="Picture 2" descr="Image preview"/>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59133" y="5994399"/>
            <a:ext cx="515600" cy="69215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1B38A01C-956F-3ABC-9029-B1BD347B822D}"/>
              </a:ext>
            </a:extLst>
          </p:cNvPr>
          <p:cNvGraphicFramePr>
            <a:graphicFrameLocks noGrp="1"/>
          </p:cNvGraphicFramePr>
          <p:nvPr>
            <p:ph idx="1"/>
            <p:extLst>
              <p:ext uri="{D42A27DB-BD31-4B8C-83A1-F6EECF244321}">
                <p14:modId xmlns:p14="http://schemas.microsoft.com/office/powerpoint/2010/main" val="3606605710"/>
              </p:ext>
            </p:extLst>
          </p:nvPr>
        </p:nvGraphicFramePr>
        <p:xfrm>
          <a:off x="521505" y="976295"/>
          <a:ext cx="8100989" cy="4606358"/>
        </p:xfrm>
        <a:graphic>
          <a:graphicData uri="http://schemas.openxmlformats.org/drawingml/2006/table">
            <a:tbl>
              <a:tblPr/>
              <a:tblGrid>
                <a:gridCol w="1867370">
                  <a:extLst>
                    <a:ext uri="{9D8B030D-6E8A-4147-A177-3AD203B41FA5}">
                      <a16:colId xmlns:a16="http://schemas.microsoft.com/office/drawing/2014/main" val="1003302530"/>
                    </a:ext>
                  </a:extLst>
                </a:gridCol>
                <a:gridCol w="1943422">
                  <a:extLst>
                    <a:ext uri="{9D8B030D-6E8A-4147-A177-3AD203B41FA5}">
                      <a16:colId xmlns:a16="http://schemas.microsoft.com/office/drawing/2014/main" val="478540876"/>
                    </a:ext>
                  </a:extLst>
                </a:gridCol>
                <a:gridCol w="2077873">
                  <a:extLst>
                    <a:ext uri="{9D8B030D-6E8A-4147-A177-3AD203B41FA5}">
                      <a16:colId xmlns:a16="http://schemas.microsoft.com/office/drawing/2014/main" val="1426055967"/>
                    </a:ext>
                  </a:extLst>
                </a:gridCol>
                <a:gridCol w="2212324">
                  <a:extLst>
                    <a:ext uri="{9D8B030D-6E8A-4147-A177-3AD203B41FA5}">
                      <a16:colId xmlns:a16="http://schemas.microsoft.com/office/drawing/2014/main" val="779650668"/>
                    </a:ext>
                  </a:extLst>
                </a:gridCol>
              </a:tblGrid>
              <a:tr h="400630">
                <a:tc gridSpan="4">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defRPr/>
                      </a:pPr>
                      <a:r>
                        <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rPr>
                        <a:t>Outdoor and Adventurous Activities</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rgbClr val="CC0000"/>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168985955"/>
                  </a:ext>
                </a:extLst>
              </a:tr>
              <a:tr h="302924">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Year 3</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rgbClr val="FF7C80"/>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Year 4</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rgbClr val="FF7C80"/>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Year 5</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rgbClr val="FF7C80"/>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Year 6</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rgbClr val="FF7C80"/>
                    </a:solidFill>
                  </a:tcPr>
                </a:tc>
                <a:extLst>
                  <a:ext uri="{0D108BD9-81ED-4DB2-BD59-A6C34878D82A}">
                    <a16:rowId xmlns:a16="http://schemas.microsoft.com/office/drawing/2014/main" val="3496808766"/>
                  </a:ext>
                </a:extLst>
              </a:tr>
              <a:tr h="3902804">
                <a:tc>
                  <a:txBody>
                    <a:bodyPr/>
                    <a:lstStyle>
                      <a:lvl1pPr marL="171450" indent="-171450">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r>
                        <a:rPr lang="en-GB" sz="1100" kern="1200" dirty="0">
                          <a:solidFill>
                            <a:schemeClr val="tx1"/>
                          </a:solidFill>
                          <a:effectLst/>
                          <a:latin typeface="Calibri" panose="020F0502020204030204" pitchFamily="34" charset="0"/>
                          <a:ea typeface="MS PGothic" panose="020B0600070205080204" pitchFamily="34" charset="-128"/>
                          <a:cs typeface="+mn-cs"/>
                        </a:rPr>
                        <a:t>• Use maps, compasses and digital devices to orientate themselves.</a:t>
                      </a:r>
                    </a:p>
                    <a:p>
                      <a:r>
                        <a:rPr lang="en-GB" sz="1100" kern="1200" dirty="0">
                          <a:solidFill>
                            <a:schemeClr val="tx1"/>
                          </a:solidFill>
                          <a:effectLst/>
                          <a:latin typeface="Calibri" panose="020F0502020204030204" pitchFamily="34" charset="0"/>
                          <a:ea typeface="MS PGothic" panose="020B0600070205080204" pitchFamily="34" charset="-128"/>
                          <a:cs typeface="+mn-cs"/>
                        </a:rPr>
                        <a:t>• Arrive properly equipped for outdoor and adventurous activity.</a:t>
                      </a:r>
                    </a:p>
                    <a:p>
                      <a:r>
                        <a:rPr lang="en-GB" sz="1100" kern="1200" dirty="0">
                          <a:solidFill>
                            <a:schemeClr val="tx1"/>
                          </a:solidFill>
                          <a:effectLst/>
                          <a:latin typeface="Calibri" panose="020F0502020204030204" pitchFamily="34" charset="0"/>
                          <a:ea typeface="MS PGothic" panose="020B0600070205080204" pitchFamily="34" charset="-128"/>
                          <a:cs typeface="+mn-cs"/>
                        </a:rPr>
                        <a:t>• Understand the need to show accomplishment in managing risks.</a:t>
                      </a:r>
                    </a:p>
                    <a:p>
                      <a:r>
                        <a:rPr lang="en-GB" sz="1100" kern="1200" dirty="0">
                          <a:solidFill>
                            <a:schemeClr val="tx1"/>
                          </a:solidFill>
                          <a:effectLst/>
                          <a:latin typeface="Calibri" panose="020F0502020204030204" pitchFamily="34" charset="0"/>
                          <a:ea typeface="MS PGothic" panose="020B0600070205080204" pitchFamily="34" charset="-128"/>
                          <a:cs typeface="+mn-cs"/>
                        </a:rPr>
                        <a:t>• Show an ability to both lead and form part of a team.</a:t>
                      </a:r>
                    </a:p>
                    <a:p>
                      <a:r>
                        <a:rPr lang="en-GB" sz="1100" kern="1200" dirty="0">
                          <a:solidFill>
                            <a:schemeClr val="tx1"/>
                          </a:solidFill>
                          <a:effectLst/>
                          <a:latin typeface="Calibri" panose="020F0502020204030204" pitchFamily="34" charset="0"/>
                          <a:ea typeface="MS PGothic" panose="020B0600070205080204" pitchFamily="34" charset="-128"/>
                          <a:cs typeface="+mn-cs"/>
                        </a:rPr>
                        <a:t>• Support others and seek support if required when the situation dictates.</a:t>
                      </a:r>
                    </a:p>
                    <a:p>
                      <a:r>
                        <a:rPr lang="en-GB" sz="1100" kern="1200" dirty="0">
                          <a:solidFill>
                            <a:schemeClr val="tx1"/>
                          </a:solidFill>
                          <a:effectLst/>
                          <a:latin typeface="Calibri" panose="020F0502020204030204" pitchFamily="34" charset="0"/>
                          <a:ea typeface="MS PGothic" panose="020B0600070205080204" pitchFamily="34" charset="-128"/>
                          <a:cs typeface="+mn-cs"/>
                        </a:rPr>
                        <a:t>• Show resilience when plans do not work and initiative to try new ways of working.</a:t>
                      </a:r>
                    </a:p>
                    <a:p>
                      <a:r>
                        <a:rPr lang="en-GB" sz="1100" kern="1200" dirty="0">
                          <a:solidFill>
                            <a:schemeClr val="tx1"/>
                          </a:solidFill>
                          <a:effectLst/>
                          <a:latin typeface="Calibri" panose="020F0502020204030204" pitchFamily="34" charset="0"/>
                          <a:ea typeface="MS PGothic" panose="020B0600070205080204" pitchFamily="34" charset="-128"/>
                          <a:cs typeface="+mn-cs"/>
                        </a:rPr>
                        <a:t>• Remain aware of changing conditions and change plans if necessary. </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1100" kern="1200" dirty="0">
                          <a:solidFill>
                            <a:schemeClr val="tx1"/>
                          </a:solidFill>
                          <a:effectLst/>
                          <a:latin typeface="+mn-lt"/>
                          <a:ea typeface="+mn-ea"/>
                          <a:cs typeface="+mn-cs"/>
                        </a:rPr>
                        <a:t>• Use maps, compasses and digital devices to orientate themselves.</a:t>
                      </a:r>
                    </a:p>
                    <a:p>
                      <a:r>
                        <a:rPr lang="en-GB" sz="1100" kern="1200" dirty="0">
                          <a:solidFill>
                            <a:schemeClr val="tx1"/>
                          </a:solidFill>
                          <a:effectLst/>
                          <a:latin typeface="+mn-lt"/>
                          <a:ea typeface="+mn-ea"/>
                          <a:cs typeface="+mn-cs"/>
                        </a:rPr>
                        <a:t>• Arrive properly equipped for outdoor and adventurous activity.</a:t>
                      </a:r>
                    </a:p>
                    <a:p>
                      <a:r>
                        <a:rPr lang="en-GB" sz="1100" kern="1200" dirty="0">
                          <a:solidFill>
                            <a:schemeClr val="tx1"/>
                          </a:solidFill>
                          <a:effectLst/>
                          <a:latin typeface="+mn-lt"/>
                          <a:ea typeface="+mn-ea"/>
                          <a:cs typeface="+mn-cs"/>
                        </a:rPr>
                        <a:t>• Understand the need to show accomplishment in managing risks.</a:t>
                      </a:r>
                    </a:p>
                    <a:p>
                      <a:r>
                        <a:rPr lang="en-GB" sz="1100" kern="1200" dirty="0">
                          <a:solidFill>
                            <a:schemeClr val="tx1"/>
                          </a:solidFill>
                          <a:effectLst/>
                          <a:latin typeface="+mn-lt"/>
                          <a:ea typeface="+mn-ea"/>
                          <a:cs typeface="+mn-cs"/>
                        </a:rPr>
                        <a:t>• Show an ability to both lead and form part of a team.</a:t>
                      </a:r>
                    </a:p>
                    <a:p>
                      <a:r>
                        <a:rPr lang="en-GB" sz="1100" kern="1200" dirty="0">
                          <a:solidFill>
                            <a:schemeClr val="tx1"/>
                          </a:solidFill>
                          <a:effectLst/>
                          <a:latin typeface="+mn-lt"/>
                          <a:ea typeface="+mn-ea"/>
                          <a:cs typeface="+mn-cs"/>
                        </a:rPr>
                        <a:t>• Support others and seek support if required when the situation dictates.</a:t>
                      </a:r>
                    </a:p>
                    <a:p>
                      <a:r>
                        <a:rPr lang="en-GB" sz="1100" kern="1200" dirty="0">
                          <a:solidFill>
                            <a:schemeClr val="tx1"/>
                          </a:solidFill>
                          <a:effectLst/>
                          <a:latin typeface="+mn-lt"/>
                          <a:ea typeface="+mn-ea"/>
                          <a:cs typeface="+mn-cs"/>
                        </a:rPr>
                        <a:t>• Show resilience when plans do not work and initiative to try new ways of working.</a:t>
                      </a:r>
                    </a:p>
                    <a:p>
                      <a:r>
                        <a:rPr lang="en-GB" sz="1100" kern="1200" dirty="0">
                          <a:solidFill>
                            <a:schemeClr val="tx1"/>
                          </a:solidFill>
                          <a:effectLst/>
                          <a:latin typeface="+mn-lt"/>
                          <a:ea typeface="+mn-ea"/>
                          <a:cs typeface="+mn-cs"/>
                        </a:rPr>
                        <a:t>• Remain aware of changing conditions and change plans if necessary. </a:t>
                      </a:r>
                    </a:p>
                    <a:p>
                      <a:endParaRPr lang="en-GB" sz="11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1100" b="1" kern="1200" dirty="0">
                          <a:solidFill>
                            <a:schemeClr val="tx1"/>
                          </a:solidFill>
                          <a:effectLst/>
                          <a:latin typeface="+mn-lt"/>
                          <a:ea typeface="+mn-ea"/>
                          <a:cs typeface="+mn-cs"/>
                        </a:rPr>
                        <a:t> </a:t>
                      </a:r>
                      <a:r>
                        <a:rPr lang="en-GB" sz="1100" kern="1200" dirty="0">
                          <a:solidFill>
                            <a:schemeClr val="tx1"/>
                          </a:solidFill>
                          <a:effectLst/>
                          <a:latin typeface="+mn-lt"/>
                          <a:ea typeface="+mn-ea"/>
                          <a:cs typeface="+mn-cs"/>
                        </a:rPr>
                        <a:t>• Can review performance and apply learning.</a:t>
                      </a:r>
                    </a:p>
                    <a:p>
                      <a:r>
                        <a:rPr lang="en-GB" sz="1100" kern="1200" dirty="0">
                          <a:solidFill>
                            <a:schemeClr val="tx1"/>
                          </a:solidFill>
                          <a:effectLst/>
                          <a:latin typeface="+mn-lt"/>
                          <a:ea typeface="+mn-ea"/>
                          <a:cs typeface="+mn-cs"/>
                        </a:rPr>
                        <a:t>• Can recognise the important role played by all team members.</a:t>
                      </a:r>
                    </a:p>
                    <a:p>
                      <a:r>
                        <a:rPr lang="en-GB" sz="1100" kern="1200" dirty="0">
                          <a:solidFill>
                            <a:schemeClr val="tx1"/>
                          </a:solidFill>
                          <a:effectLst/>
                          <a:latin typeface="+mn-lt"/>
                          <a:ea typeface="+mn-ea"/>
                          <a:cs typeface="+mn-cs"/>
                        </a:rPr>
                        <a:t>• Can organise time and resources within a team.</a:t>
                      </a:r>
                    </a:p>
                    <a:p>
                      <a:r>
                        <a:rPr lang="en-GB" sz="1100" kern="1200" dirty="0">
                          <a:solidFill>
                            <a:schemeClr val="tx1"/>
                          </a:solidFill>
                          <a:effectLst/>
                          <a:latin typeface="+mn-lt"/>
                          <a:ea typeface="+mn-ea"/>
                          <a:cs typeface="+mn-cs"/>
                        </a:rPr>
                        <a:t>• Can listen attentively, record information accurately and apply strategies for remembering important information.</a:t>
                      </a:r>
                    </a:p>
                    <a:p>
                      <a:r>
                        <a:rPr lang="en-GB" sz="1100" kern="1200" dirty="0">
                          <a:solidFill>
                            <a:schemeClr val="tx1"/>
                          </a:solidFill>
                          <a:effectLst/>
                          <a:latin typeface="+mn-lt"/>
                          <a:ea typeface="+mn-ea"/>
                          <a:cs typeface="+mn-cs"/>
                        </a:rPr>
                        <a:t>• I can work effectively as part of a team to solve problems. </a:t>
                      </a:r>
                    </a:p>
                    <a:p>
                      <a:endParaRPr lang="en-GB" sz="11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1100" kern="1200" dirty="0">
                          <a:solidFill>
                            <a:schemeClr val="tx1"/>
                          </a:solidFill>
                          <a:effectLst/>
                          <a:latin typeface="+mn-lt"/>
                          <a:ea typeface="+mn-ea"/>
                          <a:cs typeface="+mn-cs"/>
                        </a:rPr>
                        <a:t>• Select appropriate equipment for outdoor and adventurous activity.</a:t>
                      </a:r>
                    </a:p>
                    <a:p>
                      <a:r>
                        <a:rPr lang="en-GB" sz="1100" kern="1200" dirty="0">
                          <a:solidFill>
                            <a:schemeClr val="tx1"/>
                          </a:solidFill>
                          <a:effectLst/>
                          <a:latin typeface="+mn-lt"/>
                          <a:ea typeface="+mn-ea"/>
                          <a:cs typeface="+mn-cs"/>
                        </a:rPr>
                        <a:t>• Identify possible risks and ways to manage them, asking for and listening carefully to expert advice.</a:t>
                      </a:r>
                    </a:p>
                    <a:p>
                      <a:r>
                        <a:rPr lang="en-GB" sz="1100" kern="1200" dirty="0">
                          <a:solidFill>
                            <a:schemeClr val="tx1"/>
                          </a:solidFill>
                          <a:effectLst/>
                          <a:latin typeface="+mn-lt"/>
                          <a:ea typeface="+mn-ea"/>
                          <a:cs typeface="+mn-cs"/>
                        </a:rPr>
                        <a:t>• Embrace both leadership and team roles and gain the commitment and respect of a team.</a:t>
                      </a:r>
                    </a:p>
                    <a:p>
                      <a:r>
                        <a:rPr lang="en-GB" sz="1100" kern="1200" dirty="0">
                          <a:solidFill>
                            <a:schemeClr val="tx1"/>
                          </a:solidFill>
                          <a:effectLst/>
                          <a:latin typeface="+mn-lt"/>
                          <a:ea typeface="+mn-ea"/>
                          <a:cs typeface="+mn-cs"/>
                        </a:rPr>
                        <a:t>• Empathise with others and offer support without being asked. Seek support from the team and the experts if in any doubt.</a:t>
                      </a:r>
                    </a:p>
                    <a:p>
                      <a:r>
                        <a:rPr lang="en-GB" sz="1100" kern="1200" dirty="0">
                          <a:solidFill>
                            <a:schemeClr val="tx1"/>
                          </a:solidFill>
                          <a:effectLst/>
                          <a:latin typeface="+mn-lt"/>
                          <a:ea typeface="+mn-ea"/>
                          <a:cs typeface="+mn-cs"/>
                        </a:rPr>
                        <a:t>• Remain positive even in the most challenging circumstances, rallying others if need be. </a:t>
                      </a:r>
                    </a:p>
                    <a:p>
                      <a:r>
                        <a:rPr lang="en-GB" sz="1100" kern="1200" dirty="0">
                          <a:solidFill>
                            <a:schemeClr val="tx1"/>
                          </a:solidFill>
                          <a:effectLst/>
                          <a:latin typeface="+mn-lt"/>
                          <a:ea typeface="+mn-ea"/>
                          <a:cs typeface="+mn-cs"/>
                        </a:rPr>
                        <a:t>• Use a range of devices in order to orientate themselves. </a:t>
                      </a:r>
                    </a:p>
                    <a:p>
                      <a:r>
                        <a:rPr lang="en-GB" sz="1100" kern="1200" dirty="0">
                          <a:solidFill>
                            <a:schemeClr val="tx1"/>
                          </a:solidFill>
                          <a:effectLst/>
                          <a:latin typeface="+mn-lt"/>
                          <a:ea typeface="+mn-ea"/>
                          <a:cs typeface="+mn-cs"/>
                        </a:rPr>
                        <a:t>• Quickly assess changing conditions and adapt plans to ensure safety comes first.</a:t>
                      </a:r>
                    </a:p>
                    <a:p>
                      <a:endParaRPr lang="en-GB" sz="11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17668984"/>
                  </a:ext>
                </a:extLst>
              </a:tr>
            </a:tbl>
          </a:graphicData>
        </a:graphic>
      </p:graphicFrame>
      <p:sp>
        <p:nvSpPr>
          <p:cNvPr id="80917" name="Slide Number Placeholder 2">
            <a:extLst>
              <a:ext uri="{FF2B5EF4-FFF2-40B4-BE49-F238E27FC236}">
                <a16:creationId xmlns:a16="http://schemas.microsoft.com/office/drawing/2014/main" id="{AB749C08-A4EC-1900-2596-BE632F54E1C9}"/>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225B71F1-157E-47C1-A7AB-76C539895E80}" type="slidenum">
              <a:rPr lang="en-GB" altLang="en-US" smtClean="0"/>
              <a:pPr/>
              <a:t>10</a:t>
            </a:fld>
            <a:endParaRPr lang="en-GB" altLang="en-US" dirty="0"/>
          </a:p>
        </p:txBody>
      </p:sp>
      <p:sp>
        <p:nvSpPr>
          <p:cNvPr id="8" name="Title 1">
            <a:extLst>
              <a:ext uri="{FF2B5EF4-FFF2-40B4-BE49-F238E27FC236}">
                <a16:creationId xmlns:a16="http://schemas.microsoft.com/office/drawing/2014/main" id="{C7871A0F-4D88-2B7B-5EB1-D90088DB769D}"/>
              </a:ext>
            </a:extLst>
          </p:cNvPr>
          <p:cNvSpPr>
            <a:spLocks noGrp="1"/>
          </p:cNvSpPr>
          <p:nvPr>
            <p:ph type="title"/>
          </p:nvPr>
        </p:nvSpPr>
        <p:spPr>
          <a:xfrm>
            <a:off x="259395" y="194037"/>
            <a:ext cx="8626569" cy="624720"/>
          </a:xfrm>
          <a:solidFill>
            <a:srgbClr val="FF7C80"/>
          </a:solidFill>
        </p:spPr>
        <p:txBody>
          <a:bodyPr>
            <a:normAutofit/>
          </a:bodyPr>
          <a:lstStyle/>
          <a:p>
            <a:pPr>
              <a:defRPr/>
            </a:pPr>
            <a:r>
              <a:rPr lang="en-GB" sz="3019" b="1" dirty="0">
                <a:latin typeface="Century Gothic" panose="020B0502020202020204" pitchFamily="34" charset="0"/>
              </a:rPr>
              <a:t>PE Disciplinary Knowledge</a:t>
            </a:r>
            <a:endParaRPr lang="en-GB" sz="3019" b="1" dirty="0">
              <a:solidFill>
                <a:srgbClr val="FFFDFF"/>
              </a:solidFill>
              <a:latin typeface="Century Gothic" panose="020B0502020202020204" pitchFamily="34" charset="0"/>
            </a:endParaRPr>
          </a:p>
        </p:txBody>
      </p:sp>
      <p:pic>
        <p:nvPicPr>
          <p:cNvPr id="6" name="Picture 2" descr="Image preview"/>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59133" y="5994399"/>
            <a:ext cx="515600" cy="6921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204991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144222F6-F35F-9A65-C229-9621D6B52B0F}"/>
              </a:ext>
            </a:extLst>
          </p:cNvPr>
          <p:cNvGraphicFramePr>
            <a:graphicFrameLocks noGrp="1"/>
          </p:cNvGraphicFramePr>
          <p:nvPr>
            <p:ph idx="1"/>
            <p:extLst>
              <p:ext uri="{D42A27DB-BD31-4B8C-83A1-F6EECF244321}">
                <p14:modId xmlns:p14="http://schemas.microsoft.com/office/powerpoint/2010/main" val="2745428513"/>
              </p:ext>
            </p:extLst>
          </p:nvPr>
        </p:nvGraphicFramePr>
        <p:xfrm>
          <a:off x="416932" y="1030548"/>
          <a:ext cx="8576755" cy="4840130"/>
        </p:xfrm>
        <a:graphic>
          <a:graphicData uri="http://schemas.openxmlformats.org/drawingml/2006/table">
            <a:tbl>
              <a:tblPr/>
              <a:tblGrid>
                <a:gridCol w="2143838">
                  <a:extLst>
                    <a:ext uri="{9D8B030D-6E8A-4147-A177-3AD203B41FA5}">
                      <a16:colId xmlns:a16="http://schemas.microsoft.com/office/drawing/2014/main" val="1334577102"/>
                    </a:ext>
                  </a:extLst>
                </a:gridCol>
                <a:gridCol w="2145241">
                  <a:extLst>
                    <a:ext uri="{9D8B030D-6E8A-4147-A177-3AD203B41FA5}">
                      <a16:colId xmlns:a16="http://schemas.microsoft.com/office/drawing/2014/main" val="822642958"/>
                    </a:ext>
                  </a:extLst>
                </a:gridCol>
                <a:gridCol w="2143838">
                  <a:extLst>
                    <a:ext uri="{9D8B030D-6E8A-4147-A177-3AD203B41FA5}">
                      <a16:colId xmlns:a16="http://schemas.microsoft.com/office/drawing/2014/main" val="3806912539"/>
                    </a:ext>
                  </a:extLst>
                </a:gridCol>
                <a:gridCol w="2143838">
                  <a:extLst>
                    <a:ext uri="{9D8B030D-6E8A-4147-A177-3AD203B41FA5}">
                      <a16:colId xmlns:a16="http://schemas.microsoft.com/office/drawing/2014/main" val="3220653417"/>
                    </a:ext>
                  </a:extLst>
                </a:gridCol>
              </a:tblGrid>
              <a:tr h="382569">
                <a:tc gridSpan="4">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defRPr/>
                      </a:pPr>
                      <a:r>
                        <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rPr>
                        <a:t>Games and Athletics</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rgbClr val="CC0000"/>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583309221"/>
                  </a:ext>
                </a:extLst>
              </a:tr>
              <a:tr h="494780">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Year 3</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rgbClr val="FF7C80"/>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Year 4</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rgbClr val="FF7C80"/>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Year 5</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rgbClr val="FF7C80"/>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Year 6</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rgbClr val="FF7C80"/>
                    </a:solidFill>
                  </a:tcPr>
                </a:tc>
                <a:extLst>
                  <a:ext uri="{0D108BD9-81ED-4DB2-BD59-A6C34878D82A}">
                    <a16:rowId xmlns:a16="http://schemas.microsoft.com/office/drawing/2014/main" val="401920483"/>
                  </a:ext>
                </a:extLst>
              </a:tr>
              <a:tr h="3954284">
                <a:tc>
                  <a:txBody>
                    <a:bodyPr/>
                    <a:lstStyle/>
                    <a:p>
                      <a:r>
                        <a:rPr lang="en-GB" sz="1100" kern="1200" dirty="0">
                          <a:solidFill>
                            <a:schemeClr val="tx1"/>
                          </a:solidFill>
                          <a:effectLst/>
                          <a:latin typeface="+mn-lt"/>
                          <a:ea typeface="+mn-ea"/>
                          <a:cs typeface="+mn-cs"/>
                        </a:rPr>
                        <a:t>• Throw and catch with control and accuracy.</a:t>
                      </a:r>
                    </a:p>
                    <a:p>
                      <a:r>
                        <a:rPr lang="en-GB" sz="1100" kern="1200" dirty="0">
                          <a:solidFill>
                            <a:schemeClr val="tx1"/>
                          </a:solidFill>
                          <a:effectLst/>
                          <a:latin typeface="+mn-lt"/>
                          <a:ea typeface="+mn-ea"/>
                          <a:cs typeface="+mn-cs"/>
                        </a:rPr>
                        <a:t>• Strike a ball and field with control.</a:t>
                      </a:r>
                    </a:p>
                    <a:p>
                      <a:r>
                        <a:rPr lang="en-GB" sz="1100" kern="1200" dirty="0">
                          <a:solidFill>
                            <a:schemeClr val="tx1"/>
                          </a:solidFill>
                          <a:effectLst/>
                          <a:latin typeface="+mn-lt"/>
                          <a:ea typeface="+mn-ea"/>
                          <a:cs typeface="+mn-cs"/>
                        </a:rPr>
                        <a:t>• Choose appropriate tactics to cause problems for the opposition.</a:t>
                      </a:r>
                    </a:p>
                    <a:p>
                      <a:r>
                        <a:rPr lang="en-GB" sz="1100" kern="1200" dirty="0">
                          <a:solidFill>
                            <a:schemeClr val="tx1"/>
                          </a:solidFill>
                          <a:effectLst/>
                          <a:latin typeface="+mn-lt"/>
                          <a:ea typeface="+mn-ea"/>
                          <a:cs typeface="+mn-cs"/>
                        </a:rPr>
                        <a:t>• Follow the rules of the game and play fairly.</a:t>
                      </a:r>
                    </a:p>
                    <a:p>
                      <a:r>
                        <a:rPr lang="en-GB" sz="1100" kern="1200" dirty="0">
                          <a:solidFill>
                            <a:schemeClr val="tx1"/>
                          </a:solidFill>
                          <a:effectLst/>
                          <a:latin typeface="+mn-lt"/>
                          <a:ea typeface="+mn-ea"/>
                          <a:cs typeface="+mn-cs"/>
                        </a:rPr>
                        <a:t>• Maintain possession of a ball (with, e.g. feet, a hockey stick or hands).</a:t>
                      </a:r>
                    </a:p>
                    <a:p>
                      <a:r>
                        <a:rPr lang="en-GB" sz="1100" kern="1200" dirty="0">
                          <a:solidFill>
                            <a:schemeClr val="tx1"/>
                          </a:solidFill>
                          <a:effectLst/>
                          <a:latin typeface="+mn-lt"/>
                          <a:ea typeface="+mn-ea"/>
                          <a:cs typeface="+mn-cs"/>
                        </a:rPr>
                        <a:t>• Pass to team mates at appropriate times.</a:t>
                      </a:r>
                    </a:p>
                    <a:p>
                      <a:r>
                        <a:rPr lang="en-GB" sz="1100" kern="1200" dirty="0">
                          <a:solidFill>
                            <a:schemeClr val="tx1"/>
                          </a:solidFill>
                          <a:effectLst/>
                          <a:latin typeface="+mn-lt"/>
                          <a:ea typeface="+mn-ea"/>
                          <a:cs typeface="+mn-cs"/>
                        </a:rPr>
                        <a:t>• Lead others and act as a respectful team member.</a:t>
                      </a:r>
                    </a:p>
                    <a:p>
                      <a:pPr marL="0" marR="0" lvl="0" indent="0" algn="l" defTabSz="520700" rtl="0" eaLnBrk="1" fontAlgn="base" latinLnBrk="0" hangingPunct="1">
                        <a:lnSpc>
                          <a:spcPct val="100000"/>
                        </a:lnSpc>
                        <a:spcBef>
                          <a:spcPct val="0"/>
                        </a:spcBef>
                        <a:spcAft>
                          <a:spcPct val="0"/>
                        </a:spcAft>
                        <a:buClrTx/>
                        <a:buSzTx/>
                        <a:buFont typeface="Wingdings" panose="05000000000000000000" pitchFamily="2" charset="2"/>
                        <a:buNone/>
                        <a:tabLst/>
                      </a:pPr>
                      <a:endParaRPr kumimoji="0" lang="en-GB" altLang="en-US" sz="10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endParaRP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r>
                        <a:rPr lang="en-GB" sz="1100" kern="1200" dirty="0">
                          <a:solidFill>
                            <a:schemeClr val="tx1"/>
                          </a:solidFill>
                          <a:effectLst/>
                          <a:latin typeface="+mn-lt"/>
                          <a:ea typeface="+mn-ea"/>
                          <a:cs typeface="+mn-cs"/>
                        </a:rPr>
                        <a:t>• Throw and catch with control and accuracy.</a:t>
                      </a:r>
                    </a:p>
                    <a:p>
                      <a:r>
                        <a:rPr lang="en-GB" sz="1100" kern="1200" dirty="0">
                          <a:solidFill>
                            <a:schemeClr val="tx1"/>
                          </a:solidFill>
                          <a:effectLst/>
                          <a:latin typeface="+mn-lt"/>
                          <a:ea typeface="+mn-ea"/>
                          <a:cs typeface="+mn-cs"/>
                        </a:rPr>
                        <a:t>• Strike a ball and field with control.</a:t>
                      </a:r>
                    </a:p>
                    <a:p>
                      <a:r>
                        <a:rPr lang="en-GB" sz="1100" kern="1200" dirty="0">
                          <a:solidFill>
                            <a:schemeClr val="tx1"/>
                          </a:solidFill>
                          <a:effectLst/>
                          <a:latin typeface="+mn-lt"/>
                          <a:ea typeface="+mn-ea"/>
                          <a:cs typeface="+mn-cs"/>
                        </a:rPr>
                        <a:t>• Choose appropriate tactics to cause problems for the opposition.</a:t>
                      </a:r>
                    </a:p>
                    <a:p>
                      <a:r>
                        <a:rPr lang="en-GB" sz="1100" kern="1200" dirty="0">
                          <a:solidFill>
                            <a:schemeClr val="tx1"/>
                          </a:solidFill>
                          <a:effectLst/>
                          <a:latin typeface="+mn-lt"/>
                          <a:ea typeface="+mn-ea"/>
                          <a:cs typeface="+mn-cs"/>
                        </a:rPr>
                        <a:t>• Follow the rules of the game and play fairly.</a:t>
                      </a:r>
                    </a:p>
                    <a:p>
                      <a:r>
                        <a:rPr lang="en-GB" sz="1100" kern="1200" dirty="0">
                          <a:solidFill>
                            <a:schemeClr val="tx1"/>
                          </a:solidFill>
                          <a:effectLst/>
                          <a:latin typeface="+mn-lt"/>
                          <a:ea typeface="+mn-ea"/>
                          <a:cs typeface="+mn-cs"/>
                        </a:rPr>
                        <a:t>• Maintain possession of a ball (with, e.g. feet, a hockey stick or hands).</a:t>
                      </a:r>
                    </a:p>
                    <a:p>
                      <a:r>
                        <a:rPr lang="en-GB" sz="1100" kern="1200" dirty="0">
                          <a:solidFill>
                            <a:schemeClr val="tx1"/>
                          </a:solidFill>
                          <a:effectLst/>
                          <a:latin typeface="+mn-lt"/>
                          <a:ea typeface="+mn-ea"/>
                          <a:cs typeface="+mn-cs"/>
                        </a:rPr>
                        <a:t>• Pass to team mates at appropriate times.</a:t>
                      </a:r>
                    </a:p>
                    <a:p>
                      <a:r>
                        <a:rPr lang="en-GB" sz="1100" kern="1200" dirty="0">
                          <a:solidFill>
                            <a:schemeClr val="tx1"/>
                          </a:solidFill>
                          <a:effectLst/>
                          <a:latin typeface="+mn-lt"/>
                          <a:ea typeface="+mn-ea"/>
                          <a:cs typeface="+mn-cs"/>
                        </a:rPr>
                        <a:t>• Lead others and act as a respectful team member.</a:t>
                      </a:r>
                    </a:p>
                    <a:p>
                      <a:pPr marL="0" marR="0" lvl="0" indent="0" algn="l" defTabSz="520700" rtl="0" eaLnBrk="1" fontAlgn="base" latinLnBrk="0" hangingPunct="1">
                        <a:lnSpc>
                          <a:spcPct val="100000"/>
                        </a:lnSpc>
                        <a:spcBef>
                          <a:spcPct val="0"/>
                        </a:spcBef>
                        <a:spcAft>
                          <a:spcPct val="0"/>
                        </a:spcAft>
                        <a:buClrTx/>
                        <a:buSzTx/>
                        <a:buFont typeface="Wingdings" panose="05000000000000000000" pitchFamily="2" charset="2"/>
                        <a:buNone/>
                        <a:tabLst/>
                      </a:pPr>
                      <a:endParaRPr kumimoji="0" lang="en-GB" altLang="en-US" sz="10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endParaRP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r>
                        <a:rPr lang="en-GB" sz="1100" kern="1200" dirty="0">
                          <a:solidFill>
                            <a:schemeClr val="tx1"/>
                          </a:solidFill>
                          <a:effectLst/>
                          <a:latin typeface="+mn-lt"/>
                          <a:ea typeface="+mn-ea"/>
                          <a:cs typeface="+mn-cs"/>
                        </a:rPr>
                        <a:t>• Choose and combine techniques in game situations (running, throwing, catching, passing, jumping and kicking, etc.).</a:t>
                      </a:r>
                    </a:p>
                    <a:p>
                      <a:r>
                        <a:rPr lang="en-GB" sz="1100" kern="1200" dirty="0">
                          <a:solidFill>
                            <a:schemeClr val="tx1"/>
                          </a:solidFill>
                          <a:effectLst/>
                          <a:latin typeface="+mn-lt"/>
                          <a:ea typeface="+mn-ea"/>
                          <a:cs typeface="+mn-cs"/>
                        </a:rPr>
                        <a:t>• Work alone, or with team mates in order to gain points or possession.</a:t>
                      </a:r>
                    </a:p>
                    <a:p>
                      <a:r>
                        <a:rPr lang="en-GB" sz="1100" kern="1200" dirty="0">
                          <a:solidFill>
                            <a:schemeClr val="tx1"/>
                          </a:solidFill>
                          <a:effectLst/>
                          <a:latin typeface="+mn-lt"/>
                          <a:ea typeface="+mn-ea"/>
                          <a:cs typeface="+mn-cs"/>
                        </a:rPr>
                        <a:t>• Strike a bowled or volleyed ball with accuracy.</a:t>
                      </a:r>
                    </a:p>
                    <a:p>
                      <a:r>
                        <a:rPr lang="en-GB" sz="1100" kern="1200" dirty="0">
                          <a:solidFill>
                            <a:schemeClr val="tx1"/>
                          </a:solidFill>
                          <a:effectLst/>
                          <a:latin typeface="+mn-lt"/>
                          <a:ea typeface="+mn-ea"/>
                          <a:cs typeface="+mn-cs"/>
                        </a:rPr>
                        <a:t>• Use forehand and backhand when playing racket games.</a:t>
                      </a:r>
                    </a:p>
                    <a:p>
                      <a:r>
                        <a:rPr lang="en-GB" sz="1100" kern="1200" dirty="0">
                          <a:solidFill>
                            <a:schemeClr val="tx1"/>
                          </a:solidFill>
                          <a:effectLst/>
                          <a:latin typeface="+mn-lt"/>
                          <a:ea typeface="+mn-ea"/>
                          <a:cs typeface="+mn-cs"/>
                        </a:rPr>
                        <a:t>• Field, defend and attack tactically by anticipating the direction of play.</a:t>
                      </a:r>
                    </a:p>
                    <a:p>
                      <a:r>
                        <a:rPr lang="en-GB" sz="1100" kern="1200" dirty="0">
                          <a:solidFill>
                            <a:schemeClr val="tx1"/>
                          </a:solidFill>
                          <a:effectLst/>
                          <a:latin typeface="+mn-lt"/>
                          <a:ea typeface="+mn-ea"/>
                          <a:cs typeface="+mn-cs"/>
                        </a:rPr>
                        <a:t>• Choose the most appropriate tactics for a game.</a:t>
                      </a:r>
                    </a:p>
                    <a:p>
                      <a:r>
                        <a:rPr lang="en-GB" sz="1100" kern="1200" dirty="0">
                          <a:solidFill>
                            <a:schemeClr val="tx1"/>
                          </a:solidFill>
                          <a:effectLst/>
                          <a:latin typeface="+mn-lt"/>
                          <a:ea typeface="+mn-ea"/>
                          <a:cs typeface="+mn-cs"/>
                        </a:rPr>
                        <a:t>• Uphold the spirit of fair play and respect in all competitive situations.</a:t>
                      </a:r>
                    </a:p>
                    <a:p>
                      <a:r>
                        <a:rPr lang="en-GB" sz="1100" kern="1200" dirty="0">
                          <a:solidFill>
                            <a:schemeClr val="tx1"/>
                          </a:solidFill>
                          <a:effectLst/>
                          <a:latin typeface="+mn-lt"/>
                          <a:ea typeface="+mn-ea"/>
                          <a:cs typeface="+mn-cs"/>
                        </a:rPr>
                        <a:t>• Lead others when called upon and act as a good role model within a team.</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r>
                        <a:rPr lang="en-GB" sz="1100" kern="1200" dirty="0">
                          <a:solidFill>
                            <a:schemeClr val="tx1"/>
                          </a:solidFill>
                          <a:effectLst/>
                          <a:latin typeface="+mn-lt"/>
                          <a:ea typeface="+mn-ea"/>
                          <a:cs typeface="+mn-cs"/>
                        </a:rPr>
                        <a:t>• Choose and combine techniques in game situations (running, throwing, catching, passing, jumping and kicking, etc.).</a:t>
                      </a:r>
                    </a:p>
                    <a:p>
                      <a:r>
                        <a:rPr lang="en-GB" sz="1100" kern="1200" dirty="0">
                          <a:solidFill>
                            <a:schemeClr val="tx1"/>
                          </a:solidFill>
                          <a:effectLst/>
                          <a:latin typeface="+mn-lt"/>
                          <a:ea typeface="+mn-ea"/>
                          <a:cs typeface="+mn-cs"/>
                        </a:rPr>
                        <a:t>• Work alone, or with team mates in order to gain points or possession.</a:t>
                      </a:r>
                    </a:p>
                    <a:p>
                      <a:r>
                        <a:rPr lang="en-GB" sz="1100" kern="1200" dirty="0">
                          <a:solidFill>
                            <a:schemeClr val="tx1"/>
                          </a:solidFill>
                          <a:effectLst/>
                          <a:latin typeface="+mn-lt"/>
                          <a:ea typeface="+mn-ea"/>
                          <a:cs typeface="+mn-cs"/>
                        </a:rPr>
                        <a:t>• Strike a bowled or volleyed ball with accuracy.</a:t>
                      </a:r>
                    </a:p>
                    <a:p>
                      <a:r>
                        <a:rPr lang="en-GB" sz="1100" kern="1200" dirty="0">
                          <a:solidFill>
                            <a:schemeClr val="tx1"/>
                          </a:solidFill>
                          <a:effectLst/>
                          <a:latin typeface="+mn-lt"/>
                          <a:ea typeface="+mn-ea"/>
                          <a:cs typeface="+mn-cs"/>
                        </a:rPr>
                        <a:t>• Use forehand and backhand when playing racket games.</a:t>
                      </a:r>
                    </a:p>
                    <a:p>
                      <a:r>
                        <a:rPr lang="en-GB" sz="1100" kern="1200" dirty="0">
                          <a:solidFill>
                            <a:schemeClr val="tx1"/>
                          </a:solidFill>
                          <a:effectLst/>
                          <a:latin typeface="+mn-lt"/>
                          <a:ea typeface="+mn-ea"/>
                          <a:cs typeface="+mn-cs"/>
                        </a:rPr>
                        <a:t>• Field, defend and attack tactically by anticipating the direction of play.</a:t>
                      </a:r>
                    </a:p>
                    <a:p>
                      <a:r>
                        <a:rPr lang="en-GB" sz="1100" kern="1200" dirty="0">
                          <a:solidFill>
                            <a:schemeClr val="tx1"/>
                          </a:solidFill>
                          <a:effectLst/>
                          <a:latin typeface="+mn-lt"/>
                          <a:ea typeface="+mn-ea"/>
                          <a:cs typeface="+mn-cs"/>
                        </a:rPr>
                        <a:t>• Choose the most appropriate tactics for a game.</a:t>
                      </a:r>
                    </a:p>
                    <a:p>
                      <a:r>
                        <a:rPr lang="en-GB" sz="1100" kern="1200" dirty="0">
                          <a:solidFill>
                            <a:schemeClr val="tx1"/>
                          </a:solidFill>
                          <a:effectLst/>
                          <a:latin typeface="+mn-lt"/>
                          <a:ea typeface="+mn-ea"/>
                          <a:cs typeface="+mn-cs"/>
                        </a:rPr>
                        <a:t>• Uphold the spirit of fair play and respect in all competitive situations.</a:t>
                      </a:r>
                    </a:p>
                    <a:p>
                      <a:r>
                        <a:rPr lang="en-GB" sz="1100" kern="1200" dirty="0">
                          <a:solidFill>
                            <a:schemeClr val="tx1"/>
                          </a:solidFill>
                          <a:effectLst/>
                          <a:latin typeface="+mn-lt"/>
                          <a:ea typeface="+mn-ea"/>
                          <a:cs typeface="+mn-cs"/>
                        </a:rPr>
                        <a:t>• Lead others when called upon and act as a good role model within a team.</a:t>
                      </a:r>
                    </a:p>
                    <a:p>
                      <a:pPr marL="0" marR="0" lvl="0" indent="0" algn="l" defTabSz="520700" rtl="0" eaLnBrk="1" fontAlgn="base" latinLnBrk="0" hangingPunct="1">
                        <a:lnSpc>
                          <a:spcPct val="100000"/>
                        </a:lnSpc>
                        <a:spcBef>
                          <a:spcPct val="0"/>
                        </a:spcBef>
                        <a:spcAft>
                          <a:spcPct val="0"/>
                        </a:spcAft>
                        <a:buClrTx/>
                        <a:buSzTx/>
                        <a:buFont typeface="Wingdings" panose="05000000000000000000" pitchFamily="2" charset="2"/>
                        <a:buNone/>
                        <a:tabLst/>
                      </a:pPr>
                      <a:endParaRPr kumimoji="0" lang="en-GB" altLang="en-US" sz="10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endParaRP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930189929"/>
                  </a:ext>
                </a:extLst>
              </a:tr>
            </a:tbl>
          </a:graphicData>
        </a:graphic>
      </p:graphicFrame>
      <p:sp>
        <p:nvSpPr>
          <p:cNvPr id="76821" name="Slide Number Placeholder 2">
            <a:extLst>
              <a:ext uri="{FF2B5EF4-FFF2-40B4-BE49-F238E27FC236}">
                <a16:creationId xmlns:a16="http://schemas.microsoft.com/office/drawing/2014/main" id="{7B2895CD-FE65-61EA-0F93-D95E6A63EE5C}"/>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8B048E36-7D8B-45E3-82B8-DDC595A4868E}" type="slidenum">
              <a:rPr lang="en-GB" altLang="en-US" smtClean="0"/>
              <a:pPr/>
              <a:t>2</a:t>
            </a:fld>
            <a:endParaRPr lang="en-GB" altLang="en-US" dirty="0"/>
          </a:p>
        </p:txBody>
      </p:sp>
      <p:sp>
        <p:nvSpPr>
          <p:cNvPr id="8" name="Title 1">
            <a:extLst>
              <a:ext uri="{FF2B5EF4-FFF2-40B4-BE49-F238E27FC236}">
                <a16:creationId xmlns:a16="http://schemas.microsoft.com/office/drawing/2014/main" id="{82860FE2-B993-1C4E-3310-F035FEBEC4A8}"/>
              </a:ext>
            </a:extLst>
          </p:cNvPr>
          <p:cNvSpPr>
            <a:spLocks noGrp="1"/>
          </p:cNvSpPr>
          <p:nvPr>
            <p:ph type="title"/>
          </p:nvPr>
        </p:nvSpPr>
        <p:spPr>
          <a:xfrm>
            <a:off x="259395" y="194037"/>
            <a:ext cx="8626569" cy="624720"/>
          </a:xfrm>
          <a:solidFill>
            <a:srgbClr val="FF7C80"/>
          </a:solidFill>
        </p:spPr>
        <p:txBody>
          <a:bodyPr>
            <a:normAutofit/>
          </a:bodyPr>
          <a:lstStyle/>
          <a:p>
            <a:pPr>
              <a:defRPr/>
            </a:pPr>
            <a:r>
              <a:rPr lang="en-GB" sz="3019" b="1" dirty="0">
                <a:latin typeface="Century Gothic" panose="020B0502020202020204" pitchFamily="34" charset="0"/>
              </a:rPr>
              <a:t>PE Disciplinary Knowledge</a:t>
            </a:r>
            <a:endParaRPr lang="en-GB" sz="3019" b="1" dirty="0">
              <a:solidFill>
                <a:srgbClr val="FFFDFF"/>
              </a:solidFill>
              <a:latin typeface="Century Gothic" panose="020B0502020202020204" pitchFamily="34" charset="0"/>
            </a:endParaRPr>
          </a:p>
        </p:txBody>
      </p:sp>
      <p:pic>
        <p:nvPicPr>
          <p:cNvPr id="9" name="Picture 2" descr="Image preview"/>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59133" y="5994399"/>
            <a:ext cx="515600" cy="69215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1E5E46A9-B0DC-2F9F-B043-1337CB3036F7}"/>
              </a:ext>
            </a:extLst>
          </p:cNvPr>
          <p:cNvGraphicFramePr>
            <a:graphicFrameLocks noGrp="1"/>
          </p:cNvGraphicFramePr>
          <p:nvPr>
            <p:ph idx="1"/>
            <p:extLst>
              <p:ext uri="{D42A27DB-BD31-4B8C-83A1-F6EECF244321}">
                <p14:modId xmlns:p14="http://schemas.microsoft.com/office/powerpoint/2010/main" val="4278527853"/>
              </p:ext>
            </p:extLst>
          </p:nvPr>
        </p:nvGraphicFramePr>
        <p:xfrm>
          <a:off x="517432" y="1395944"/>
          <a:ext cx="8109138" cy="4241478"/>
        </p:xfrm>
        <a:graphic>
          <a:graphicData uri="http://schemas.openxmlformats.org/drawingml/2006/table">
            <a:tbl>
              <a:tblPr/>
              <a:tblGrid>
                <a:gridCol w="2122690">
                  <a:extLst>
                    <a:ext uri="{9D8B030D-6E8A-4147-A177-3AD203B41FA5}">
                      <a16:colId xmlns:a16="http://schemas.microsoft.com/office/drawing/2014/main" val="488170885"/>
                    </a:ext>
                  </a:extLst>
                </a:gridCol>
                <a:gridCol w="3097797">
                  <a:extLst>
                    <a:ext uri="{9D8B030D-6E8A-4147-A177-3AD203B41FA5}">
                      <a16:colId xmlns:a16="http://schemas.microsoft.com/office/drawing/2014/main" val="3928805418"/>
                    </a:ext>
                  </a:extLst>
                </a:gridCol>
                <a:gridCol w="2888651">
                  <a:extLst>
                    <a:ext uri="{9D8B030D-6E8A-4147-A177-3AD203B41FA5}">
                      <a16:colId xmlns:a16="http://schemas.microsoft.com/office/drawing/2014/main" val="3234956004"/>
                    </a:ext>
                  </a:extLst>
                </a:gridCol>
              </a:tblGrid>
              <a:tr h="388413">
                <a:tc gridSpan="3">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rPr>
                        <a:t>Dance</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rgbClr val="CC0000"/>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032983145"/>
                  </a:ext>
                </a:extLst>
              </a:tr>
              <a:tr h="350386">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EYFS</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rgbClr val="FF7C80"/>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Year 1</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rgbClr val="FF7C80"/>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Year 2</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rgbClr val="FF7C80"/>
                    </a:solidFill>
                  </a:tcPr>
                </a:tc>
                <a:extLst>
                  <a:ext uri="{0D108BD9-81ED-4DB2-BD59-A6C34878D82A}">
                    <a16:rowId xmlns:a16="http://schemas.microsoft.com/office/drawing/2014/main" val="3028587128"/>
                  </a:ext>
                </a:extLst>
              </a:tr>
              <a:tr h="2797659">
                <a:tc>
                  <a:txBody>
                    <a:bodyPr/>
                    <a:lstStyle>
                      <a:lvl1pPr marL="171450" indent="-171450">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171450" marR="0" lvl="0" indent="-171450" algn="l" defTabSz="520700" rtl="0" eaLnBrk="1" fontAlgn="base" latinLnBrk="0" hangingPunct="1">
                        <a:lnSpc>
                          <a:spcPct val="115000"/>
                        </a:lnSpc>
                        <a:spcBef>
                          <a:spcPct val="0"/>
                        </a:spcBef>
                        <a:spcAft>
                          <a:spcPct val="0"/>
                        </a:spcAft>
                        <a:buClrTx/>
                        <a:buSzTx/>
                        <a:buFont typeface="Arial" panose="020B0604020202020204" pitchFamily="34" charset="0"/>
                        <a:buChar char="•"/>
                        <a:tabLst/>
                      </a:pPr>
                      <a:r>
                        <a:rPr kumimoji="0" lang="en-GB" altLang="en-US" sz="16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Understand that people respond to music. </a:t>
                      </a:r>
                    </a:p>
                    <a:p>
                      <a:pPr marL="171450" marR="0" lvl="0" indent="-171450" algn="l" defTabSz="520700" rtl="0" eaLnBrk="1" fontAlgn="base" latinLnBrk="0" hangingPunct="1">
                        <a:lnSpc>
                          <a:spcPct val="115000"/>
                        </a:lnSpc>
                        <a:spcBef>
                          <a:spcPct val="0"/>
                        </a:spcBef>
                        <a:spcAft>
                          <a:spcPct val="0"/>
                        </a:spcAft>
                        <a:buClrTx/>
                        <a:buSzTx/>
                        <a:buFont typeface="Arial" panose="020B0604020202020204" pitchFamily="34" charset="0"/>
                        <a:buChar char="•"/>
                        <a:tabLst/>
                      </a:pPr>
                      <a:r>
                        <a:rPr kumimoji="0" lang="en-GB" altLang="en-US" sz="16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They can create shapes and patterns with their bodies. </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a:spcAft>
                          <a:spcPts val="0"/>
                        </a:spcAft>
                      </a:pPr>
                      <a:r>
                        <a:rPr lang="en-GB" sz="1600" dirty="0">
                          <a:solidFill>
                            <a:srgbClr val="222222"/>
                          </a:solidFill>
                          <a:effectLst/>
                          <a:latin typeface="Calibri" panose="020F0502020204030204" pitchFamily="34" charset="0"/>
                          <a:ea typeface="Times New Roman" panose="02020603050405020304" pitchFamily="18" charset="0"/>
                        </a:rPr>
                        <a:t>• Copy and remember moves and positions.</a:t>
                      </a:r>
                      <a:endParaRPr lang="en-GB" sz="1600" dirty="0">
                        <a:effectLst/>
                        <a:latin typeface="Times New Roman" panose="02020603050405020304" pitchFamily="18" charset="0"/>
                        <a:ea typeface="Times New Roman" panose="02020603050405020304" pitchFamily="18" charset="0"/>
                      </a:endParaRPr>
                    </a:p>
                    <a:p>
                      <a:pPr>
                        <a:spcAft>
                          <a:spcPts val="0"/>
                        </a:spcAft>
                      </a:pPr>
                      <a:r>
                        <a:rPr lang="en-GB" sz="1600" dirty="0">
                          <a:solidFill>
                            <a:srgbClr val="222222"/>
                          </a:solidFill>
                          <a:effectLst/>
                          <a:latin typeface="Calibri" panose="020F0502020204030204" pitchFamily="34" charset="0"/>
                          <a:ea typeface="Times New Roman" panose="02020603050405020304" pitchFamily="18" charset="0"/>
                        </a:rPr>
                        <a:t>• Move with careful control and coordination.</a:t>
                      </a:r>
                      <a:endParaRPr lang="en-GB" sz="1600" dirty="0">
                        <a:effectLst/>
                        <a:latin typeface="Times New Roman" panose="02020603050405020304" pitchFamily="18" charset="0"/>
                        <a:ea typeface="Times New Roman" panose="02020603050405020304" pitchFamily="18" charset="0"/>
                      </a:endParaRPr>
                    </a:p>
                    <a:p>
                      <a:pPr>
                        <a:spcAft>
                          <a:spcPts val="0"/>
                        </a:spcAft>
                      </a:pPr>
                      <a:r>
                        <a:rPr lang="en-GB" sz="1600" dirty="0">
                          <a:solidFill>
                            <a:srgbClr val="222222"/>
                          </a:solidFill>
                          <a:effectLst/>
                          <a:latin typeface="Calibri" panose="020F0502020204030204" pitchFamily="34" charset="0"/>
                          <a:ea typeface="Times New Roman" panose="02020603050405020304" pitchFamily="18" charset="0"/>
                        </a:rPr>
                        <a:t>• Link two or more actions to perform a sequence.</a:t>
                      </a:r>
                      <a:endParaRPr lang="en-GB" sz="1600" dirty="0">
                        <a:effectLst/>
                        <a:latin typeface="Times New Roman" panose="02020603050405020304" pitchFamily="18" charset="0"/>
                        <a:ea typeface="Times New Roman" panose="02020603050405020304" pitchFamily="18" charset="0"/>
                      </a:endParaRPr>
                    </a:p>
                    <a:p>
                      <a:pPr>
                        <a:spcAft>
                          <a:spcPts val="0"/>
                        </a:spcAft>
                      </a:pPr>
                      <a:r>
                        <a:rPr lang="en-GB" sz="1600" dirty="0">
                          <a:solidFill>
                            <a:srgbClr val="222222"/>
                          </a:solidFill>
                          <a:effectLst/>
                          <a:latin typeface="Calibri" panose="020F0502020204030204" pitchFamily="34" charset="0"/>
                          <a:ea typeface="Times New Roman" panose="02020603050405020304" pitchFamily="18" charset="0"/>
                        </a:rPr>
                        <a:t>• Choose movements to communicate a mood, feeling or idea.</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600" dirty="0">
                          <a:solidFill>
                            <a:srgbClr val="222222"/>
                          </a:solidFill>
                          <a:effectLst/>
                          <a:latin typeface="Calibri" panose="020F0502020204030204" pitchFamily="34" charset="0"/>
                          <a:ea typeface="Times New Roman" panose="02020603050405020304" pitchFamily="18" charset="0"/>
                        </a:rPr>
                        <a:t>• To perform dance sequences travelling across pathways.</a:t>
                      </a:r>
                    </a:p>
                    <a:p>
                      <a:pPr marL="285750" indent="-285750">
                        <a:spcAft>
                          <a:spcPts val="0"/>
                        </a:spcAft>
                        <a:buFont typeface="Arial" panose="020B0604020202020204" pitchFamily="34" charset="0"/>
                        <a:buChar char="•"/>
                      </a:pPr>
                      <a:endParaRPr lang="en-GB" sz="1600" dirty="0">
                        <a:effectLst/>
                        <a:latin typeface="Times New Roman" panose="02020603050405020304" pitchFamily="18" charset="0"/>
                        <a:ea typeface="Times New Roman" panose="02020603050405020304" pitchFamily="18" charset="0"/>
                      </a:endParaRPr>
                    </a:p>
                    <a:p>
                      <a:endParaRPr lang="en-GB" sz="16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a:spcAft>
                          <a:spcPts val="0"/>
                        </a:spcAft>
                      </a:pPr>
                      <a:r>
                        <a:rPr lang="en-GB" sz="1600" dirty="0">
                          <a:solidFill>
                            <a:srgbClr val="222222"/>
                          </a:solidFill>
                          <a:effectLst/>
                          <a:latin typeface="Calibri" panose="020F0502020204030204" pitchFamily="34" charset="0"/>
                          <a:ea typeface="Times New Roman" panose="02020603050405020304" pitchFamily="18" charset="0"/>
                        </a:rPr>
                        <a:t>• Copy and remember moves and positions.</a:t>
                      </a:r>
                      <a:endParaRPr lang="en-GB" sz="1600" dirty="0">
                        <a:effectLst/>
                        <a:latin typeface="Times New Roman" panose="02020603050405020304" pitchFamily="18" charset="0"/>
                        <a:ea typeface="Times New Roman" panose="02020603050405020304" pitchFamily="18" charset="0"/>
                      </a:endParaRPr>
                    </a:p>
                    <a:p>
                      <a:pPr>
                        <a:spcAft>
                          <a:spcPts val="0"/>
                        </a:spcAft>
                      </a:pPr>
                      <a:r>
                        <a:rPr lang="en-GB" sz="1600" dirty="0">
                          <a:solidFill>
                            <a:srgbClr val="222222"/>
                          </a:solidFill>
                          <a:effectLst/>
                          <a:latin typeface="Calibri" panose="020F0502020204030204" pitchFamily="34" charset="0"/>
                          <a:ea typeface="Times New Roman" panose="02020603050405020304" pitchFamily="18" charset="0"/>
                        </a:rPr>
                        <a:t>• Move with careful control and coordination.</a:t>
                      </a:r>
                      <a:endParaRPr lang="en-GB" sz="1600" dirty="0">
                        <a:effectLst/>
                        <a:latin typeface="Times New Roman" panose="02020603050405020304" pitchFamily="18" charset="0"/>
                        <a:ea typeface="Times New Roman" panose="02020603050405020304" pitchFamily="18" charset="0"/>
                      </a:endParaRPr>
                    </a:p>
                    <a:p>
                      <a:pPr>
                        <a:spcAft>
                          <a:spcPts val="0"/>
                        </a:spcAft>
                      </a:pPr>
                      <a:r>
                        <a:rPr lang="en-GB" sz="1600" dirty="0">
                          <a:solidFill>
                            <a:srgbClr val="222222"/>
                          </a:solidFill>
                          <a:effectLst/>
                          <a:latin typeface="Calibri" panose="020F0502020204030204" pitchFamily="34" charset="0"/>
                          <a:ea typeface="Times New Roman" panose="02020603050405020304" pitchFamily="18" charset="0"/>
                        </a:rPr>
                        <a:t>• Link two or more actions to perform a sequence.</a:t>
                      </a:r>
                      <a:endParaRPr lang="en-GB" sz="1600" dirty="0">
                        <a:effectLst/>
                        <a:latin typeface="Times New Roman" panose="02020603050405020304" pitchFamily="18"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solidFill>
                            <a:srgbClr val="222222"/>
                          </a:solidFill>
                          <a:effectLst/>
                          <a:latin typeface="Calibri" panose="020F0502020204030204" pitchFamily="34" charset="0"/>
                          <a:ea typeface="Times New Roman" panose="02020603050405020304" pitchFamily="18" charset="0"/>
                        </a:rPr>
                        <a:t>• Choose movements to communicate a mood, feeling or idea. </a:t>
                      </a:r>
                    </a:p>
                    <a:p>
                      <a:pPr>
                        <a:spcAft>
                          <a:spcPts val="0"/>
                        </a:spcAft>
                      </a:pPr>
                      <a:r>
                        <a:rPr lang="en-GB" sz="1600" dirty="0">
                          <a:solidFill>
                            <a:srgbClr val="222222"/>
                          </a:solidFill>
                          <a:effectLst/>
                          <a:latin typeface="Calibri" panose="020F0502020204030204" pitchFamily="34" charset="0"/>
                          <a:ea typeface="Times New Roman" panose="02020603050405020304" pitchFamily="18" charset="0"/>
                        </a:rPr>
                        <a:t>• Select appropriate movements and body shapes to communicate ideas in relation to texture and shapes.</a:t>
                      </a:r>
                      <a:endParaRPr lang="en-GB" sz="1600" dirty="0">
                        <a:effectLst/>
                        <a:latin typeface="Times New Roman" panose="02020603050405020304" pitchFamily="18" charset="0"/>
                        <a:ea typeface="Times New Roman" panose="02020603050405020304" pitchFamily="18" charset="0"/>
                      </a:endParaRPr>
                    </a:p>
                    <a:p>
                      <a:endParaRPr lang="en-GB" sz="16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994553283"/>
                  </a:ext>
                </a:extLst>
              </a:tr>
            </a:tbl>
          </a:graphicData>
        </a:graphic>
      </p:graphicFrame>
      <p:sp>
        <p:nvSpPr>
          <p:cNvPr id="77842" name="Slide Number Placeholder 2">
            <a:extLst>
              <a:ext uri="{FF2B5EF4-FFF2-40B4-BE49-F238E27FC236}">
                <a16:creationId xmlns:a16="http://schemas.microsoft.com/office/drawing/2014/main" id="{A0EEBE86-0653-7809-365C-AFD9904445B2}"/>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866EEC9A-39C3-4192-B9D4-81D0AC838016}" type="slidenum">
              <a:rPr lang="en-GB" altLang="en-US" smtClean="0"/>
              <a:pPr/>
              <a:t>3</a:t>
            </a:fld>
            <a:endParaRPr lang="en-GB" altLang="en-US" dirty="0"/>
          </a:p>
        </p:txBody>
      </p:sp>
      <p:sp>
        <p:nvSpPr>
          <p:cNvPr id="8" name="Title 1">
            <a:extLst>
              <a:ext uri="{FF2B5EF4-FFF2-40B4-BE49-F238E27FC236}">
                <a16:creationId xmlns:a16="http://schemas.microsoft.com/office/drawing/2014/main" id="{ABD6D7A3-83D5-9B23-B327-AF1512B473B7}"/>
              </a:ext>
            </a:extLst>
          </p:cNvPr>
          <p:cNvSpPr>
            <a:spLocks noGrp="1"/>
          </p:cNvSpPr>
          <p:nvPr>
            <p:ph type="title"/>
          </p:nvPr>
        </p:nvSpPr>
        <p:spPr>
          <a:xfrm>
            <a:off x="259395" y="194037"/>
            <a:ext cx="8626569" cy="624720"/>
          </a:xfrm>
          <a:solidFill>
            <a:srgbClr val="FF7C80"/>
          </a:solidFill>
        </p:spPr>
        <p:txBody>
          <a:bodyPr>
            <a:normAutofit/>
          </a:bodyPr>
          <a:lstStyle/>
          <a:p>
            <a:pPr>
              <a:defRPr/>
            </a:pPr>
            <a:r>
              <a:rPr lang="en-GB" sz="3019" b="1" dirty="0">
                <a:latin typeface="Century Gothic" panose="020B0502020202020204" pitchFamily="34" charset="0"/>
              </a:rPr>
              <a:t>PE Disciplinary Knowledge</a:t>
            </a:r>
            <a:endParaRPr lang="en-GB" sz="3019" b="1" dirty="0">
              <a:solidFill>
                <a:srgbClr val="FFFDFF"/>
              </a:solidFill>
              <a:latin typeface="Century Gothic" panose="020B0502020202020204" pitchFamily="34" charset="0"/>
            </a:endParaRPr>
          </a:p>
        </p:txBody>
      </p:sp>
      <p:sp>
        <p:nvSpPr>
          <p:cNvPr id="2" name="Footer Placeholder 1"/>
          <p:cNvSpPr>
            <a:spLocks noGrp="1"/>
          </p:cNvSpPr>
          <p:nvPr>
            <p:ph type="ftr" sz="quarter" idx="11"/>
          </p:nvPr>
        </p:nvSpPr>
        <p:spPr/>
        <p:txBody>
          <a:bodyPr/>
          <a:lstStyle/>
          <a:p>
            <a:endParaRPr lang="en-GB" dirty="0"/>
          </a:p>
        </p:txBody>
      </p:sp>
      <p:pic>
        <p:nvPicPr>
          <p:cNvPr id="6" name="Picture 2" descr="Image preview"/>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59133" y="5994399"/>
            <a:ext cx="515600" cy="69215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87209C8D-7356-87D9-E7C0-922D76561DFD}"/>
              </a:ext>
            </a:extLst>
          </p:cNvPr>
          <p:cNvGraphicFramePr>
            <a:graphicFrameLocks noGrp="1"/>
          </p:cNvGraphicFramePr>
          <p:nvPr>
            <p:ph idx="1"/>
            <p:extLst>
              <p:ext uri="{D42A27DB-BD31-4B8C-83A1-F6EECF244321}">
                <p14:modId xmlns:p14="http://schemas.microsoft.com/office/powerpoint/2010/main" val="2319470360"/>
              </p:ext>
            </p:extLst>
          </p:nvPr>
        </p:nvGraphicFramePr>
        <p:xfrm>
          <a:off x="521505" y="1213961"/>
          <a:ext cx="8100989" cy="4558470"/>
        </p:xfrm>
        <a:graphic>
          <a:graphicData uri="http://schemas.openxmlformats.org/drawingml/2006/table">
            <a:tbl>
              <a:tblPr/>
              <a:tblGrid>
                <a:gridCol w="2024908">
                  <a:extLst>
                    <a:ext uri="{9D8B030D-6E8A-4147-A177-3AD203B41FA5}">
                      <a16:colId xmlns:a16="http://schemas.microsoft.com/office/drawing/2014/main" val="441704380"/>
                    </a:ext>
                  </a:extLst>
                </a:gridCol>
                <a:gridCol w="2026266">
                  <a:extLst>
                    <a:ext uri="{9D8B030D-6E8A-4147-A177-3AD203B41FA5}">
                      <a16:colId xmlns:a16="http://schemas.microsoft.com/office/drawing/2014/main" val="1307485077"/>
                    </a:ext>
                  </a:extLst>
                </a:gridCol>
                <a:gridCol w="2024907">
                  <a:extLst>
                    <a:ext uri="{9D8B030D-6E8A-4147-A177-3AD203B41FA5}">
                      <a16:colId xmlns:a16="http://schemas.microsoft.com/office/drawing/2014/main" val="4072427205"/>
                    </a:ext>
                  </a:extLst>
                </a:gridCol>
                <a:gridCol w="2024908">
                  <a:extLst>
                    <a:ext uri="{9D8B030D-6E8A-4147-A177-3AD203B41FA5}">
                      <a16:colId xmlns:a16="http://schemas.microsoft.com/office/drawing/2014/main" val="3665806706"/>
                    </a:ext>
                  </a:extLst>
                </a:gridCol>
              </a:tblGrid>
              <a:tr h="388413">
                <a:tc gridSpan="4">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rPr>
                        <a:t>Dance</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rgbClr val="CC0000"/>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737248599"/>
                  </a:ext>
                </a:extLst>
              </a:tr>
              <a:tr h="350386">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Year 3</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rgbClr val="FF7C80"/>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Year 4</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rgbClr val="FF7C80"/>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Year 5</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rgbClr val="FF7C80"/>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Year 6</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rgbClr val="FF7C80"/>
                    </a:solidFill>
                  </a:tcPr>
                </a:tc>
                <a:extLst>
                  <a:ext uri="{0D108BD9-81ED-4DB2-BD59-A6C34878D82A}">
                    <a16:rowId xmlns:a16="http://schemas.microsoft.com/office/drawing/2014/main" val="3826453826"/>
                  </a:ext>
                </a:extLst>
              </a:tr>
              <a:tr h="3723875">
                <a:tc>
                  <a:txBody>
                    <a:bodyPr/>
                    <a:lstStyle>
                      <a:lvl1pPr marL="171450" indent="-171450">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r>
                        <a:rPr lang="en-GB" sz="1200" kern="1200" dirty="0">
                          <a:solidFill>
                            <a:schemeClr val="tx1"/>
                          </a:solidFill>
                          <a:effectLst/>
                          <a:latin typeface="Calibri" panose="020F0502020204030204" pitchFamily="34" charset="0"/>
                          <a:ea typeface="MS PGothic" panose="020B0600070205080204" pitchFamily="34" charset="-128"/>
                          <a:cs typeface="+mn-cs"/>
                        </a:rPr>
                        <a:t>• Plan, perform and repeat sequences.</a:t>
                      </a:r>
                    </a:p>
                    <a:p>
                      <a:r>
                        <a:rPr lang="en-GB" sz="1200" kern="1200" dirty="0">
                          <a:solidFill>
                            <a:schemeClr val="tx1"/>
                          </a:solidFill>
                          <a:effectLst/>
                          <a:latin typeface="Calibri" panose="020F0502020204030204" pitchFamily="34" charset="0"/>
                          <a:ea typeface="MS PGothic" panose="020B0600070205080204" pitchFamily="34" charset="-128"/>
                          <a:cs typeface="+mn-cs"/>
                        </a:rPr>
                        <a:t>• Move in a clear, fluent and expressive manner.</a:t>
                      </a:r>
                    </a:p>
                    <a:p>
                      <a:r>
                        <a:rPr lang="en-GB" sz="1200" kern="1200" dirty="0">
                          <a:solidFill>
                            <a:schemeClr val="tx1"/>
                          </a:solidFill>
                          <a:effectLst/>
                          <a:latin typeface="Calibri" panose="020F0502020204030204" pitchFamily="34" charset="0"/>
                          <a:ea typeface="MS PGothic" panose="020B0600070205080204" pitchFamily="34" charset="-128"/>
                          <a:cs typeface="+mn-cs"/>
                        </a:rPr>
                        <a:t>• Refine movements into sequences.</a:t>
                      </a:r>
                    </a:p>
                    <a:p>
                      <a:r>
                        <a:rPr lang="en-GB" sz="1200" kern="1200" dirty="0">
                          <a:solidFill>
                            <a:schemeClr val="tx1"/>
                          </a:solidFill>
                          <a:effectLst/>
                          <a:latin typeface="Calibri" panose="020F0502020204030204" pitchFamily="34" charset="0"/>
                          <a:ea typeface="MS PGothic" panose="020B0600070205080204" pitchFamily="34" charset="-128"/>
                          <a:cs typeface="+mn-cs"/>
                        </a:rPr>
                        <a:t>• Create dances and movements that convey a definite idea.</a:t>
                      </a:r>
                    </a:p>
                    <a:p>
                      <a:r>
                        <a:rPr lang="en-GB" sz="1200" kern="1200" dirty="0">
                          <a:solidFill>
                            <a:schemeClr val="tx1"/>
                          </a:solidFill>
                          <a:effectLst/>
                          <a:latin typeface="Calibri" panose="020F0502020204030204" pitchFamily="34" charset="0"/>
                          <a:ea typeface="MS PGothic" panose="020B0600070205080204" pitchFamily="34" charset="-128"/>
                          <a:cs typeface="+mn-cs"/>
                        </a:rPr>
                        <a:t>• Change speed and levels within a performance. </a:t>
                      </a:r>
                    </a:p>
                    <a:p>
                      <a:pPr marL="171450" marR="0" lvl="0" indent="-17145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GB" sz="1200" kern="1200" dirty="0">
                          <a:solidFill>
                            <a:schemeClr val="tx1"/>
                          </a:solidFill>
                          <a:effectLst/>
                          <a:latin typeface="Calibri" panose="020F0502020204030204" pitchFamily="34" charset="0"/>
                          <a:ea typeface="MS PGothic" panose="020B0600070205080204" pitchFamily="34" charset="-128"/>
                          <a:cs typeface="+mn-cs"/>
                        </a:rPr>
                        <a:t>• Develop physical strength and suppleness by practising moves and stretching.</a:t>
                      </a:r>
                      <a:r>
                        <a:rPr lang="en-GB" sz="1200" dirty="0">
                          <a:solidFill>
                            <a:srgbClr val="222222"/>
                          </a:solidFill>
                          <a:effectLst/>
                          <a:latin typeface="Calibri" panose="020F0502020204030204" pitchFamily="34" charset="0"/>
                          <a:ea typeface="Times New Roman" panose="02020603050405020304" pitchFamily="18" charset="0"/>
                        </a:rPr>
                        <a:t> </a:t>
                      </a:r>
                    </a:p>
                    <a:p>
                      <a:pPr marL="171450" marR="0" lvl="0" indent="-17145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GB" sz="1200" dirty="0">
                          <a:solidFill>
                            <a:srgbClr val="222222"/>
                          </a:solidFill>
                          <a:effectLst/>
                          <a:latin typeface="Calibri" panose="020F0502020204030204" pitchFamily="34" charset="0"/>
                          <a:ea typeface="Times New Roman" panose="02020603050405020304" pitchFamily="18" charset="0"/>
                        </a:rPr>
                        <a:t>• Work in a duet to express character and explore patterns and timing.</a:t>
                      </a:r>
                    </a:p>
                    <a:p>
                      <a:endParaRPr lang="en-GB" sz="1200" kern="1200" dirty="0">
                        <a:solidFill>
                          <a:schemeClr val="tx1"/>
                        </a:solidFill>
                        <a:effectLst/>
                        <a:latin typeface="Calibri" panose="020F0502020204030204" pitchFamily="34" charset="0"/>
                        <a:ea typeface="MS PGothic" panose="020B0600070205080204" pitchFamily="34" charset="-128"/>
                        <a:cs typeface="+mn-cs"/>
                      </a:endParaRP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1200" kern="1200" dirty="0">
                          <a:solidFill>
                            <a:schemeClr val="tx1"/>
                          </a:solidFill>
                          <a:effectLst/>
                          <a:latin typeface="+mn-lt"/>
                          <a:ea typeface="+mn-ea"/>
                          <a:cs typeface="+mn-cs"/>
                        </a:rPr>
                        <a:t>• Plan, perform and repeat sequences.</a:t>
                      </a:r>
                    </a:p>
                    <a:p>
                      <a:r>
                        <a:rPr lang="en-GB" sz="1200" kern="1200" dirty="0">
                          <a:solidFill>
                            <a:schemeClr val="tx1"/>
                          </a:solidFill>
                          <a:effectLst/>
                          <a:latin typeface="+mn-lt"/>
                          <a:ea typeface="+mn-ea"/>
                          <a:cs typeface="+mn-cs"/>
                        </a:rPr>
                        <a:t>• Move in a clear, fluent and expressive manner.</a:t>
                      </a:r>
                    </a:p>
                    <a:p>
                      <a:r>
                        <a:rPr lang="en-GB" sz="1200" kern="1200" dirty="0">
                          <a:solidFill>
                            <a:schemeClr val="tx1"/>
                          </a:solidFill>
                          <a:effectLst/>
                          <a:latin typeface="+mn-lt"/>
                          <a:ea typeface="+mn-ea"/>
                          <a:cs typeface="+mn-cs"/>
                        </a:rPr>
                        <a:t>• Refine movements into sequences.</a:t>
                      </a:r>
                    </a:p>
                    <a:p>
                      <a:r>
                        <a:rPr lang="en-GB" sz="1200" kern="1200" dirty="0">
                          <a:solidFill>
                            <a:schemeClr val="tx1"/>
                          </a:solidFill>
                          <a:effectLst/>
                          <a:latin typeface="+mn-lt"/>
                          <a:ea typeface="+mn-ea"/>
                          <a:cs typeface="+mn-cs"/>
                        </a:rPr>
                        <a:t>• Create dances and movements that convey a definite idea.</a:t>
                      </a:r>
                    </a:p>
                    <a:p>
                      <a:r>
                        <a:rPr lang="en-GB" sz="1200" kern="1200" dirty="0">
                          <a:solidFill>
                            <a:schemeClr val="tx1"/>
                          </a:solidFill>
                          <a:effectLst/>
                          <a:latin typeface="+mn-lt"/>
                          <a:ea typeface="+mn-ea"/>
                          <a:cs typeface="+mn-cs"/>
                        </a:rPr>
                        <a:t>• Change speed and levels within a performance. </a:t>
                      </a:r>
                    </a:p>
                    <a:p>
                      <a:r>
                        <a:rPr lang="en-GB" sz="1200" kern="1200" dirty="0">
                          <a:solidFill>
                            <a:schemeClr val="tx1"/>
                          </a:solidFill>
                          <a:effectLst/>
                          <a:latin typeface="+mn-lt"/>
                          <a:ea typeface="+mn-ea"/>
                          <a:cs typeface="+mn-cs"/>
                        </a:rPr>
                        <a:t>• Develop physical strength and suppleness by practising moves and stretching.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rgbClr val="222222"/>
                          </a:solidFill>
                          <a:effectLst/>
                          <a:latin typeface="Calibri" panose="020F0502020204030204" pitchFamily="34" charset="0"/>
                          <a:ea typeface="Times New Roman" panose="02020603050405020304" pitchFamily="18" charset="0"/>
                        </a:rPr>
                        <a:t>• Create a duet by using increased choreographic skills.</a:t>
                      </a:r>
                    </a:p>
                    <a:p>
                      <a:endParaRPr lang="en-GB" sz="1200" kern="1200" dirty="0">
                        <a:solidFill>
                          <a:schemeClr val="tx1"/>
                        </a:solidFill>
                        <a:effectLst/>
                        <a:latin typeface="+mn-lt"/>
                        <a:ea typeface="+mn-ea"/>
                        <a:cs typeface="+mn-cs"/>
                      </a:endParaRPr>
                    </a:p>
                    <a:p>
                      <a:endParaRPr lang="en-GB" sz="12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1200" kern="1200" dirty="0">
                          <a:solidFill>
                            <a:schemeClr val="tx1"/>
                          </a:solidFill>
                          <a:effectLst/>
                          <a:latin typeface="+mn-lt"/>
                          <a:ea typeface="+mn-ea"/>
                          <a:cs typeface="+mn-cs"/>
                        </a:rPr>
                        <a:t>• Compose creative and imaginative dance sequences.</a:t>
                      </a:r>
                    </a:p>
                    <a:p>
                      <a:r>
                        <a:rPr lang="en-GB" sz="1200" kern="1200" dirty="0">
                          <a:solidFill>
                            <a:schemeClr val="tx1"/>
                          </a:solidFill>
                          <a:effectLst/>
                          <a:latin typeface="+mn-lt"/>
                          <a:ea typeface="+mn-ea"/>
                          <a:cs typeface="+mn-cs"/>
                        </a:rPr>
                        <a:t>• Perform expressively and hold a precise and strong body posture.</a:t>
                      </a:r>
                    </a:p>
                    <a:p>
                      <a:r>
                        <a:rPr lang="en-GB" sz="1200" kern="1200" dirty="0">
                          <a:solidFill>
                            <a:schemeClr val="tx1"/>
                          </a:solidFill>
                          <a:effectLst/>
                          <a:latin typeface="+mn-lt"/>
                          <a:ea typeface="+mn-ea"/>
                          <a:cs typeface="+mn-cs"/>
                        </a:rPr>
                        <a:t>• Perform and create complex sequences.</a:t>
                      </a:r>
                    </a:p>
                    <a:p>
                      <a:r>
                        <a:rPr lang="en-GB" sz="1200" kern="1200" dirty="0">
                          <a:solidFill>
                            <a:schemeClr val="tx1"/>
                          </a:solidFill>
                          <a:effectLst/>
                          <a:latin typeface="+mn-lt"/>
                          <a:ea typeface="+mn-ea"/>
                          <a:cs typeface="+mn-cs"/>
                        </a:rPr>
                        <a:t>• Express an idea in original and imaginative ways.</a:t>
                      </a:r>
                    </a:p>
                    <a:p>
                      <a:r>
                        <a:rPr lang="en-GB" sz="1200" kern="1200" dirty="0">
                          <a:solidFill>
                            <a:schemeClr val="tx1"/>
                          </a:solidFill>
                          <a:effectLst/>
                          <a:latin typeface="+mn-lt"/>
                          <a:ea typeface="+mn-ea"/>
                          <a:cs typeface="+mn-cs"/>
                        </a:rPr>
                        <a:t>• Plan to perform with high energy, slow grace or other themes and maintain this throughout a piece. </a:t>
                      </a:r>
                    </a:p>
                    <a:p>
                      <a:r>
                        <a:rPr lang="en-GB" sz="1200" kern="1200" dirty="0">
                          <a:solidFill>
                            <a:schemeClr val="tx1"/>
                          </a:solidFill>
                          <a:effectLst/>
                          <a:latin typeface="+mn-lt"/>
                          <a:ea typeface="+mn-ea"/>
                          <a:cs typeface="+mn-cs"/>
                        </a:rPr>
                        <a:t>• Perform complex moves that combine strength and stamina gained through gymnastics activities (such as cartwheels or handstands).</a:t>
                      </a:r>
                    </a:p>
                    <a:p>
                      <a:endParaRPr lang="en-GB" sz="12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1200" kern="1200" dirty="0">
                          <a:solidFill>
                            <a:schemeClr val="tx1"/>
                          </a:solidFill>
                          <a:effectLst/>
                          <a:latin typeface="+mn-lt"/>
                          <a:ea typeface="+mn-ea"/>
                          <a:cs typeface="+mn-cs"/>
                        </a:rPr>
                        <a:t>• Compose creative and imaginative dance sequences.</a:t>
                      </a:r>
                    </a:p>
                    <a:p>
                      <a:r>
                        <a:rPr lang="en-GB" sz="1200" kern="1200" dirty="0">
                          <a:solidFill>
                            <a:schemeClr val="tx1"/>
                          </a:solidFill>
                          <a:effectLst/>
                          <a:latin typeface="+mn-lt"/>
                          <a:ea typeface="+mn-ea"/>
                          <a:cs typeface="+mn-cs"/>
                        </a:rPr>
                        <a:t>• Perform expressively and hold a precise and strong body posture.</a:t>
                      </a:r>
                    </a:p>
                    <a:p>
                      <a:r>
                        <a:rPr lang="en-GB" sz="1200" kern="1200" dirty="0">
                          <a:solidFill>
                            <a:schemeClr val="tx1"/>
                          </a:solidFill>
                          <a:effectLst/>
                          <a:latin typeface="+mn-lt"/>
                          <a:ea typeface="+mn-ea"/>
                          <a:cs typeface="+mn-cs"/>
                        </a:rPr>
                        <a:t>• Perform and create complex sequences.</a:t>
                      </a:r>
                    </a:p>
                    <a:p>
                      <a:r>
                        <a:rPr lang="en-GB" sz="1200" kern="1200" dirty="0">
                          <a:solidFill>
                            <a:schemeClr val="tx1"/>
                          </a:solidFill>
                          <a:effectLst/>
                          <a:latin typeface="+mn-lt"/>
                          <a:ea typeface="+mn-ea"/>
                          <a:cs typeface="+mn-cs"/>
                        </a:rPr>
                        <a:t>• Express an idea in original and imaginative ways.</a:t>
                      </a:r>
                    </a:p>
                    <a:p>
                      <a:r>
                        <a:rPr lang="en-GB" sz="1200" kern="1200" dirty="0">
                          <a:solidFill>
                            <a:schemeClr val="tx1"/>
                          </a:solidFill>
                          <a:effectLst/>
                          <a:latin typeface="+mn-lt"/>
                          <a:ea typeface="+mn-ea"/>
                          <a:cs typeface="+mn-cs"/>
                        </a:rPr>
                        <a:t>• Plan to perform with high energy, slow grace or other themes and maintain this throughout a piece. </a:t>
                      </a:r>
                    </a:p>
                    <a:p>
                      <a:r>
                        <a:rPr lang="en-GB" sz="1200" kern="1200" dirty="0">
                          <a:solidFill>
                            <a:schemeClr val="tx1"/>
                          </a:solidFill>
                          <a:effectLst/>
                          <a:latin typeface="+mn-lt"/>
                          <a:ea typeface="+mn-ea"/>
                          <a:cs typeface="+mn-cs"/>
                        </a:rPr>
                        <a:t>• Perform complex moves that combine strength and stamina gained through gymnastics activities (such as cartwheels or handstands).</a:t>
                      </a:r>
                    </a:p>
                    <a:p>
                      <a:endParaRPr lang="en-GB" sz="12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319805240"/>
                  </a:ext>
                </a:extLst>
              </a:tr>
            </a:tbl>
          </a:graphicData>
        </a:graphic>
      </p:graphicFrame>
      <p:sp>
        <p:nvSpPr>
          <p:cNvPr id="78869" name="Slide Number Placeholder 2">
            <a:extLst>
              <a:ext uri="{FF2B5EF4-FFF2-40B4-BE49-F238E27FC236}">
                <a16:creationId xmlns:a16="http://schemas.microsoft.com/office/drawing/2014/main" id="{8202F70A-4632-3473-74DE-5318260475A8}"/>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A5C9DECD-1D8A-4EBE-B7AD-7B6EF176E88D}" type="slidenum">
              <a:rPr lang="en-GB" altLang="en-US" smtClean="0"/>
              <a:pPr/>
              <a:t>4</a:t>
            </a:fld>
            <a:endParaRPr lang="en-GB" altLang="en-US" dirty="0"/>
          </a:p>
        </p:txBody>
      </p:sp>
      <p:sp>
        <p:nvSpPr>
          <p:cNvPr id="8" name="Title 1">
            <a:extLst>
              <a:ext uri="{FF2B5EF4-FFF2-40B4-BE49-F238E27FC236}">
                <a16:creationId xmlns:a16="http://schemas.microsoft.com/office/drawing/2014/main" id="{4B06319F-2F14-5C98-FBED-560CDE615093}"/>
              </a:ext>
            </a:extLst>
          </p:cNvPr>
          <p:cNvSpPr>
            <a:spLocks noGrp="1"/>
          </p:cNvSpPr>
          <p:nvPr>
            <p:ph type="title"/>
          </p:nvPr>
        </p:nvSpPr>
        <p:spPr>
          <a:xfrm>
            <a:off x="259395" y="194037"/>
            <a:ext cx="8626569" cy="624720"/>
          </a:xfrm>
          <a:solidFill>
            <a:srgbClr val="FF7C80"/>
          </a:solidFill>
        </p:spPr>
        <p:txBody>
          <a:bodyPr>
            <a:normAutofit/>
          </a:bodyPr>
          <a:lstStyle/>
          <a:p>
            <a:pPr>
              <a:defRPr/>
            </a:pPr>
            <a:r>
              <a:rPr lang="en-GB" sz="3019" b="1" dirty="0">
                <a:latin typeface="Century Gothic" panose="020B0502020202020204" pitchFamily="34" charset="0"/>
              </a:rPr>
              <a:t>PE Disciplinary Knowledge</a:t>
            </a:r>
            <a:endParaRPr lang="en-GB" sz="3019" b="1" dirty="0">
              <a:solidFill>
                <a:srgbClr val="FFFDFF"/>
              </a:solidFill>
              <a:latin typeface="Century Gothic" panose="020B0502020202020204" pitchFamily="34" charset="0"/>
            </a:endParaRPr>
          </a:p>
        </p:txBody>
      </p:sp>
      <p:pic>
        <p:nvPicPr>
          <p:cNvPr id="6" name="Picture 2" descr="Image preview"/>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59133" y="5994399"/>
            <a:ext cx="515600" cy="69215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4BFF6CF5-4CF9-C2D4-C784-FFDB32BA6813}"/>
              </a:ext>
            </a:extLst>
          </p:cNvPr>
          <p:cNvGraphicFramePr>
            <a:graphicFrameLocks noGrp="1"/>
          </p:cNvGraphicFramePr>
          <p:nvPr>
            <p:ph idx="1"/>
            <p:extLst>
              <p:ext uri="{D42A27DB-BD31-4B8C-83A1-F6EECF244321}">
                <p14:modId xmlns:p14="http://schemas.microsoft.com/office/powerpoint/2010/main" val="2277590306"/>
              </p:ext>
            </p:extLst>
          </p:nvPr>
        </p:nvGraphicFramePr>
        <p:xfrm>
          <a:off x="517432" y="1406809"/>
          <a:ext cx="8109138" cy="3936678"/>
        </p:xfrm>
        <a:graphic>
          <a:graphicData uri="http://schemas.openxmlformats.org/drawingml/2006/table">
            <a:tbl>
              <a:tblPr/>
              <a:tblGrid>
                <a:gridCol w="2274320">
                  <a:extLst>
                    <a:ext uri="{9D8B030D-6E8A-4147-A177-3AD203B41FA5}">
                      <a16:colId xmlns:a16="http://schemas.microsoft.com/office/drawing/2014/main" val="1708824382"/>
                    </a:ext>
                  </a:extLst>
                </a:gridCol>
                <a:gridCol w="2946167">
                  <a:extLst>
                    <a:ext uri="{9D8B030D-6E8A-4147-A177-3AD203B41FA5}">
                      <a16:colId xmlns:a16="http://schemas.microsoft.com/office/drawing/2014/main" val="3245300809"/>
                    </a:ext>
                  </a:extLst>
                </a:gridCol>
                <a:gridCol w="2888651">
                  <a:extLst>
                    <a:ext uri="{9D8B030D-6E8A-4147-A177-3AD203B41FA5}">
                      <a16:colId xmlns:a16="http://schemas.microsoft.com/office/drawing/2014/main" val="1859629020"/>
                    </a:ext>
                  </a:extLst>
                </a:gridCol>
              </a:tblGrid>
              <a:tr h="388413">
                <a:tc gridSpan="3">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rPr>
                        <a:t>Gymnastics</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rgbClr val="CC0000"/>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713844407"/>
                  </a:ext>
                </a:extLst>
              </a:tr>
              <a:tr h="350386">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EYFS</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rgbClr val="FF7C80"/>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Year 1</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rgbClr val="FF7C80"/>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Year 2</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rgbClr val="FF7C80"/>
                    </a:solidFill>
                  </a:tcPr>
                </a:tc>
                <a:extLst>
                  <a:ext uri="{0D108BD9-81ED-4DB2-BD59-A6C34878D82A}">
                    <a16:rowId xmlns:a16="http://schemas.microsoft.com/office/drawing/2014/main" val="3254026563"/>
                  </a:ext>
                </a:extLst>
              </a:tr>
              <a:tr h="3161627">
                <a:tc>
                  <a:txBody>
                    <a:bodyPr/>
                    <a:lstStyle>
                      <a:lvl1pPr marL="171450" indent="-171450">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171450" marR="0" lvl="0" indent="-171450" algn="l" defTabSz="520700" rtl="0" eaLnBrk="1" fontAlgn="base" latinLnBrk="0" hangingPunct="1">
                        <a:lnSpc>
                          <a:spcPct val="115000"/>
                        </a:lnSpc>
                        <a:spcBef>
                          <a:spcPct val="0"/>
                        </a:spcBef>
                        <a:spcAft>
                          <a:spcPct val="0"/>
                        </a:spcAft>
                        <a:buClrTx/>
                        <a:buSzTx/>
                        <a:buFont typeface="Arial" panose="020B0604020202020204" pitchFamily="34" charset="0"/>
                        <a:buChar char="•"/>
                        <a:tabLst/>
                      </a:pPr>
                      <a:r>
                        <a:rPr kumimoji="0" lang="en-GB" altLang="en-US" sz="1200" b="0" i="0" u="none" strike="noStrike" cap="none" normalizeH="0" baseline="0" dirty="0">
                          <a:ln>
                            <a:noFill/>
                          </a:ln>
                          <a:solidFill>
                            <a:srgbClr val="000000"/>
                          </a:solidFill>
                          <a:effectLst/>
                          <a:latin typeface="+mn-lt"/>
                          <a:ea typeface="Calibri" panose="020F0502020204030204" pitchFamily="34" charset="0"/>
                          <a:cs typeface="Times New Roman" panose="02020603050405020304" pitchFamily="18" charset="0"/>
                        </a:rPr>
                        <a:t>Copy actions demonstrated by the teacher.</a:t>
                      </a:r>
                    </a:p>
                    <a:p>
                      <a:pPr marL="171450" marR="0" lvl="0" indent="-171450" algn="l" defTabSz="520700" rtl="0" eaLnBrk="1" fontAlgn="base" latinLnBrk="0" hangingPunct="1">
                        <a:lnSpc>
                          <a:spcPct val="115000"/>
                        </a:lnSpc>
                        <a:spcBef>
                          <a:spcPct val="0"/>
                        </a:spcBef>
                        <a:spcAft>
                          <a:spcPct val="0"/>
                        </a:spcAft>
                        <a:buClrTx/>
                        <a:buSzTx/>
                        <a:buFont typeface="Arial" panose="020B0604020202020204" pitchFamily="34" charset="0"/>
                        <a:buChar char="•"/>
                        <a:tabLst/>
                      </a:pPr>
                      <a:r>
                        <a:rPr kumimoji="0" lang="en-GB" altLang="en-US" sz="1200" b="0" i="0" u="none" strike="noStrike" cap="none" normalizeH="0" baseline="0" dirty="0">
                          <a:ln>
                            <a:noFill/>
                          </a:ln>
                          <a:solidFill>
                            <a:srgbClr val="000000"/>
                          </a:solidFill>
                          <a:effectLst/>
                          <a:latin typeface="+mn-lt"/>
                          <a:ea typeface="Calibri" panose="020F0502020204030204" pitchFamily="34" charset="0"/>
                          <a:cs typeface="Times New Roman" panose="02020603050405020304" pitchFamily="18" charset="0"/>
                        </a:rPr>
                        <a:t>Move from one position to another. </a:t>
                      </a:r>
                    </a:p>
                    <a:p>
                      <a:pPr marL="171450" marR="0" lvl="0" indent="-171450" algn="l" defTabSz="520700" rtl="0" eaLnBrk="1" fontAlgn="base" latinLnBrk="0" hangingPunct="1">
                        <a:lnSpc>
                          <a:spcPct val="115000"/>
                        </a:lnSpc>
                        <a:spcBef>
                          <a:spcPct val="0"/>
                        </a:spcBef>
                        <a:spcAft>
                          <a:spcPct val="0"/>
                        </a:spcAft>
                        <a:buClrTx/>
                        <a:buSzTx/>
                        <a:buFont typeface="Arial" panose="020B0604020202020204" pitchFamily="34" charset="0"/>
                        <a:buChar char="•"/>
                        <a:tabLst/>
                      </a:pPr>
                      <a:r>
                        <a:rPr kumimoji="0" lang="en-GB" altLang="en-US" sz="1200" b="0" i="0" u="none" strike="noStrike" cap="none" normalizeH="0" baseline="0" dirty="0">
                          <a:ln>
                            <a:noFill/>
                          </a:ln>
                          <a:solidFill>
                            <a:srgbClr val="000000"/>
                          </a:solidFill>
                          <a:effectLst/>
                          <a:latin typeface="+mn-lt"/>
                          <a:ea typeface="Calibri" panose="020F0502020204030204" pitchFamily="34" charset="0"/>
                          <a:cs typeface="Times New Roman" panose="02020603050405020304" pitchFamily="18" charset="0"/>
                        </a:rPr>
                        <a:t>Know that positions have different names. </a:t>
                      </a:r>
                    </a:p>
                    <a:p>
                      <a:pPr marL="171450" marR="0" lvl="0" indent="-171450" algn="l" defTabSz="520700" rtl="0" eaLnBrk="1" fontAlgn="base" latinLnBrk="0" hangingPunct="1">
                        <a:lnSpc>
                          <a:spcPct val="115000"/>
                        </a:lnSpc>
                        <a:spcBef>
                          <a:spcPct val="0"/>
                        </a:spcBef>
                        <a:spcAft>
                          <a:spcPct val="0"/>
                        </a:spcAft>
                        <a:buClrTx/>
                        <a:buSzTx/>
                        <a:buFont typeface="Arial" panose="020B0604020202020204" pitchFamily="34" charset="0"/>
                        <a:buChar char="•"/>
                        <a:tabLst/>
                      </a:pPr>
                      <a:endParaRPr kumimoji="0" lang="en-GB" altLang="en-US" sz="1200" b="0" i="0" u="none" strike="noStrike" cap="none" normalizeH="0" baseline="0" dirty="0">
                        <a:ln>
                          <a:noFill/>
                        </a:ln>
                        <a:solidFill>
                          <a:srgbClr val="000000"/>
                        </a:solidFill>
                        <a:effectLst/>
                        <a:latin typeface="+mn-lt"/>
                        <a:ea typeface="Calibri" panose="020F0502020204030204" pitchFamily="34" charset="0"/>
                        <a:cs typeface="Times New Roman" panose="02020603050405020304" pitchFamily="18" charset="0"/>
                      </a:endParaRP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a:spcAft>
                          <a:spcPts val="0"/>
                        </a:spcAft>
                      </a:pPr>
                      <a:r>
                        <a:rPr lang="en-GB" sz="1200" dirty="0">
                          <a:solidFill>
                            <a:srgbClr val="222222"/>
                          </a:solidFill>
                          <a:effectLst/>
                          <a:latin typeface="Calibri" panose="020F0502020204030204" pitchFamily="34" charset="0"/>
                          <a:ea typeface="Times New Roman" panose="02020603050405020304" pitchFamily="18" charset="0"/>
                        </a:rPr>
                        <a:t>• Copy and remember actions.</a:t>
                      </a:r>
                      <a:endParaRPr lang="en-GB" sz="1200" dirty="0">
                        <a:effectLst/>
                        <a:latin typeface="Times New Roman" panose="02020603050405020304" pitchFamily="18" charset="0"/>
                        <a:ea typeface="Times New Roman" panose="02020603050405020304" pitchFamily="18" charset="0"/>
                      </a:endParaRPr>
                    </a:p>
                    <a:p>
                      <a:pPr>
                        <a:spcAft>
                          <a:spcPts val="0"/>
                        </a:spcAft>
                      </a:pPr>
                      <a:r>
                        <a:rPr lang="en-GB" sz="1200" dirty="0">
                          <a:solidFill>
                            <a:srgbClr val="222222"/>
                          </a:solidFill>
                          <a:effectLst/>
                          <a:latin typeface="Calibri" panose="020F0502020204030204" pitchFamily="34" charset="0"/>
                          <a:ea typeface="Times New Roman" panose="02020603050405020304" pitchFamily="18" charset="0"/>
                        </a:rPr>
                        <a:t>• Move with some control and awareness of space.</a:t>
                      </a:r>
                      <a:endParaRPr lang="en-GB" sz="1200" dirty="0">
                        <a:effectLst/>
                        <a:latin typeface="Times New Roman" panose="02020603050405020304" pitchFamily="18" charset="0"/>
                        <a:ea typeface="Times New Roman" panose="02020603050405020304" pitchFamily="18" charset="0"/>
                      </a:endParaRPr>
                    </a:p>
                    <a:p>
                      <a:pPr>
                        <a:spcAft>
                          <a:spcPts val="0"/>
                        </a:spcAft>
                      </a:pPr>
                      <a:r>
                        <a:rPr lang="en-GB" sz="1200" dirty="0">
                          <a:solidFill>
                            <a:srgbClr val="222222"/>
                          </a:solidFill>
                          <a:effectLst/>
                          <a:latin typeface="Calibri" panose="020F0502020204030204" pitchFamily="34" charset="0"/>
                          <a:ea typeface="Times New Roman" panose="02020603050405020304" pitchFamily="18" charset="0"/>
                        </a:rPr>
                        <a:t>• Link two or more actions to make a sequence.</a:t>
                      </a:r>
                      <a:endParaRPr lang="en-GB" sz="1200" dirty="0">
                        <a:effectLst/>
                        <a:latin typeface="Times New Roman" panose="02020603050405020304" pitchFamily="18" charset="0"/>
                        <a:ea typeface="Times New Roman" panose="02020603050405020304" pitchFamily="18" charset="0"/>
                      </a:endParaRPr>
                    </a:p>
                    <a:p>
                      <a:pPr>
                        <a:spcAft>
                          <a:spcPts val="0"/>
                        </a:spcAft>
                      </a:pPr>
                      <a:r>
                        <a:rPr lang="en-GB" sz="1200" dirty="0">
                          <a:solidFill>
                            <a:srgbClr val="222222"/>
                          </a:solidFill>
                          <a:effectLst/>
                          <a:latin typeface="Calibri" panose="020F0502020204030204" pitchFamily="34" charset="0"/>
                          <a:ea typeface="Times New Roman" panose="02020603050405020304" pitchFamily="18" charset="0"/>
                        </a:rPr>
                        <a:t>• Show contrasts (such as small/tall, straight/curved and wide/narrow).</a:t>
                      </a:r>
                      <a:endParaRPr lang="en-GB" sz="1200" dirty="0">
                        <a:effectLst/>
                        <a:latin typeface="Times New Roman" panose="02020603050405020304" pitchFamily="18" charset="0"/>
                        <a:ea typeface="Times New Roman" panose="02020603050405020304" pitchFamily="18" charset="0"/>
                      </a:endParaRPr>
                    </a:p>
                    <a:p>
                      <a:pPr>
                        <a:spcAft>
                          <a:spcPts val="0"/>
                        </a:spcAft>
                      </a:pPr>
                      <a:r>
                        <a:rPr lang="en-GB" sz="1200" dirty="0">
                          <a:solidFill>
                            <a:srgbClr val="222222"/>
                          </a:solidFill>
                          <a:effectLst/>
                          <a:latin typeface="Calibri" panose="020F0502020204030204" pitchFamily="34" charset="0"/>
                          <a:ea typeface="Times New Roman" panose="02020603050405020304" pitchFamily="18" charset="0"/>
                        </a:rPr>
                        <a:t>• Travel by rolling forwards, backwards and sideways. </a:t>
                      </a:r>
                      <a:endParaRPr lang="en-GB" sz="1200" dirty="0">
                        <a:effectLst/>
                        <a:latin typeface="Times New Roman" panose="02020603050405020304" pitchFamily="18" charset="0"/>
                        <a:ea typeface="Times New Roman" panose="02020603050405020304" pitchFamily="18" charset="0"/>
                      </a:endParaRPr>
                    </a:p>
                    <a:p>
                      <a:pPr>
                        <a:spcAft>
                          <a:spcPts val="0"/>
                        </a:spcAft>
                      </a:pPr>
                      <a:r>
                        <a:rPr lang="en-GB" sz="1200" dirty="0">
                          <a:solidFill>
                            <a:srgbClr val="222222"/>
                          </a:solidFill>
                          <a:effectLst/>
                          <a:latin typeface="Calibri" panose="020F0502020204030204" pitchFamily="34" charset="0"/>
                          <a:ea typeface="Times New Roman" panose="02020603050405020304" pitchFamily="18" charset="0"/>
                        </a:rPr>
                        <a:t>• Hold a position whilst balancing on different points of the body.</a:t>
                      </a:r>
                      <a:endParaRPr lang="en-GB" sz="1200" dirty="0">
                        <a:effectLst/>
                        <a:latin typeface="Times New Roman" panose="02020603050405020304" pitchFamily="18" charset="0"/>
                        <a:ea typeface="Times New Roman" panose="02020603050405020304" pitchFamily="18" charset="0"/>
                      </a:endParaRPr>
                    </a:p>
                    <a:p>
                      <a:pPr>
                        <a:spcAft>
                          <a:spcPts val="0"/>
                        </a:spcAft>
                      </a:pPr>
                      <a:r>
                        <a:rPr lang="en-GB" sz="1200" dirty="0">
                          <a:solidFill>
                            <a:srgbClr val="222222"/>
                          </a:solidFill>
                          <a:effectLst/>
                          <a:latin typeface="Calibri" panose="020F0502020204030204" pitchFamily="34" charset="0"/>
                          <a:ea typeface="Times New Roman" panose="02020603050405020304" pitchFamily="18" charset="0"/>
                        </a:rPr>
                        <a:t>• Climb safely on equipment.</a:t>
                      </a:r>
                      <a:endParaRPr lang="en-GB" sz="1200" dirty="0">
                        <a:effectLst/>
                        <a:latin typeface="Times New Roman" panose="02020603050405020304" pitchFamily="18" charset="0"/>
                        <a:ea typeface="Times New Roman" panose="02020603050405020304" pitchFamily="18" charset="0"/>
                      </a:endParaRPr>
                    </a:p>
                    <a:p>
                      <a:pPr>
                        <a:spcAft>
                          <a:spcPts val="0"/>
                        </a:spcAft>
                      </a:pPr>
                      <a:r>
                        <a:rPr lang="en-GB" sz="1200" dirty="0">
                          <a:solidFill>
                            <a:srgbClr val="222222"/>
                          </a:solidFill>
                          <a:effectLst/>
                          <a:latin typeface="Calibri" panose="020F0502020204030204" pitchFamily="34" charset="0"/>
                          <a:ea typeface="Times New Roman" panose="02020603050405020304" pitchFamily="18" charset="0"/>
                        </a:rPr>
                        <a:t>• Stretch and curl to develop flexibility.</a:t>
                      </a:r>
                      <a:endParaRPr lang="en-GB" sz="1200" dirty="0">
                        <a:effectLst/>
                        <a:latin typeface="Times New Roman" panose="02020603050405020304" pitchFamily="18" charset="0"/>
                        <a:ea typeface="Times New Roman" panose="02020603050405020304" pitchFamily="18" charset="0"/>
                      </a:endParaRPr>
                    </a:p>
                    <a:p>
                      <a:pPr>
                        <a:spcAft>
                          <a:spcPts val="0"/>
                        </a:spcAft>
                      </a:pPr>
                      <a:r>
                        <a:rPr lang="en-GB" sz="1200" dirty="0">
                          <a:solidFill>
                            <a:srgbClr val="222222"/>
                          </a:solidFill>
                          <a:effectLst/>
                          <a:latin typeface="Calibri" panose="020F0502020204030204" pitchFamily="34" charset="0"/>
                          <a:ea typeface="Times New Roman" panose="02020603050405020304" pitchFamily="18" charset="0"/>
                        </a:rPr>
                        <a:t>• Jump in a variety of ways and land with increasing control and balance.</a:t>
                      </a:r>
                      <a:endParaRPr lang="en-GB" sz="1200" dirty="0">
                        <a:effectLst/>
                        <a:latin typeface="Times New Roman" panose="02020603050405020304" pitchFamily="18" charset="0"/>
                        <a:ea typeface="Times New Roman" panose="02020603050405020304" pitchFamily="18" charset="0"/>
                      </a:endParaRP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a:spcAft>
                          <a:spcPts val="0"/>
                        </a:spcAft>
                      </a:pPr>
                      <a:r>
                        <a:rPr lang="en-GB" sz="1200" dirty="0">
                          <a:solidFill>
                            <a:srgbClr val="222222"/>
                          </a:solidFill>
                          <a:effectLst/>
                          <a:latin typeface="Calibri" panose="020F0502020204030204" pitchFamily="34" charset="0"/>
                          <a:ea typeface="Times New Roman" panose="02020603050405020304" pitchFamily="18" charset="0"/>
                        </a:rPr>
                        <a:t>• Copy and remember actions.</a:t>
                      </a:r>
                      <a:endParaRPr lang="en-GB" sz="1200" dirty="0">
                        <a:effectLst/>
                        <a:latin typeface="Times New Roman" panose="02020603050405020304" pitchFamily="18" charset="0"/>
                        <a:ea typeface="Times New Roman" panose="02020603050405020304" pitchFamily="18" charset="0"/>
                      </a:endParaRPr>
                    </a:p>
                    <a:p>
                      <a:pPr>
                        <a:spcAft>
                          <a:spcPts val="0"/>
                        </a:spcAft>
                      </a:pPr>
                      <a:r>
                        <a:rPr lang="en-GB" sz="1200" dirty="0">
                          <a:solidFill>
                            <a:srgbClr val="222222"/>
                          </a:solidFill>
                          <a:effectLst/>
                          <a:latin typeface="Calibri" panose="020F0502020204030204" pitchFamily="34" charset="0"/>
                          <a:ea typeface="Times New Roman" panose="02020603050405020304" pitchFamily="18" charset="0"/>
                        </a:rPr>
                        <a:t>• Move with some control and awareness of space.</a:t>
                      </a:r>
                      <a:endParaRPr lang="en-GB" sz="1200" dirty="0">
                        <a:effectLst/>
                        <a:latin typeface="Times New Roman" panose="02020603050405020304" pitchFamily="18" charset="0"/>
                        <a:ea typeface="Times New Roman" panose="02020603050405020304" pitchFamily="18" charset="0"/>
                      </a:endParaRPr>
                    </a:p>
                    <a:p>
                      <a:pPr>
                        <a:spcAft>
                          <a:spcPts val="0"/>
                        </a:spcAft>
                      </a:pPr>
                      <a:r>
                        <a:rPr lang="en-GB" sz="1200" dirty="0">
                          <a:solidFill>
                            <a:srgbClr val="222222"/>
                          </a:solidFill>
                          <a:effectLst/>
                          <a:latin typeface="Calibri" panose="020F0502020204030204" pitchFamily="34" charset="0"/>
                          <a:ea typeface="Times New Roman" panose="02020603050405020304" pitchFamily="18" charset="0"/>
                        </a:rPr>
                        <a:t>• Link two or more actions to make a sequence.</a:t>
                      </a:r>
                      <a:endParaRPr lang="en-GB" sz="1200" dirty="0">
                        <a:effectLst/>
                        <a:latin typeface="Times New Roman" panose="02020603050405020304" pitchFamily="18" charset="0"/>
                        <a:ea typeface="Times New Roman" panose="02020603050405020304" pitchFamily="18" charset="0"/>
                      </a:endParaRPr>
                    </a:p>
                    <a:p>
                      <a:pPr>
                        <a:spcAft>
                          <a:spcPts val="0"/>
                        </a:spcAft>
                      </a:pPr>
                      <a:r>
                        <a:rPr lang="en-GB" sz="1200" dirty="0">
                          <a:solidFill>
                            <a:srgbClr val="222222"/>
                          </a:solidFill>
                          <a:effectLst/>
                          <a:latin typeface="Calibri" panose="020F0502020204030204" pitchFamily="34" charset="0"/>
                          <a:ea typeface="Times New Roman" panose="02020603050405020304" pitchFamily="18" charset="0"/>
                        </a:rPr>
                        <a:t>• Show contrasts (such as small/tall, straight/curved and wide/narrow).</a:t>
                      </a:r>
                      <a:endParaRPr lang="en-GB" sz="1200" dirty="0">
                        <a:effectLst/>
                        <a:latin typeface="Times New Roman" panose="02020603050405020304" pitchFamily="18" charset="0"/>
                        <a:ea typeface="Times New Roman" panose="02020603050405020304" pitchFamily="18" charset="0"/>
                      </a:endParaRPr>
                    </a:p>
                    <a:p>
                      <a:pPr>
                        <a:spcAft>
                          <a:spcPts val="0"/>
                        </a:spcAft>
                      </a:pPr>
                      <a:r>
                        <a:rPr lang="en-GB" sz="1200" dirty="0">
                          <a:solidFill>
                            <a:srgbClr val="222222"/>
                          </a:solidFill>
                          <a:effectLst/>
                          <a:latin typeface="Calibri" panose="020F0502020204030204" pitchFamily="34" charset="0"/>
                          <a:ea typeface="Times New Roman" panose="02020603050405020304" pitchFamily="18" charset="0"/>
                        </a:rPr>
                        <a:t>• Travel by rolling forwards, backwards and sideways. </a:t>
                      </a:r>
                      <a:endParaRPr lang="en-GB" sz="1200" dirty="0">
                        <a:effectLst/>
                        <a:latin typeface="Times New Roman" panose="02020603050405020304" pitchFamily="18" charset="0"/>
                        <a:ea typeface="Times New Roman" panose="02020603050405020304" pitchFamily="18" charset="0"/>
                      </a:endParaRPr>
                    </a:p>
                    <a:p>
                      <a:pPr>
                        <a:spcAft>
                          <a:spcPts val="0"/>
                        </a:spcAft>
                      </a:pPr>
                      <a:r>
                        <a:rPr lang="en-GB" sz="1200" dirty="0">
                          <a:solidFill>
                            <a:srgbClr val="222222"/>
                          </a:solidFill>
                          <a:effectLst/>
                          <a:latin typeface="Calibri" panose="020F0502020204030204" pitchFamily="34" charset="0"/>
                          <a:ea typeface="Times New Roman" panose="02020603050405020304" pitchFamily="18" charset="0"/>
                        </a:rPr>
                        <a:t>• Hold a position whilst balancing on different points of the body.</a:t>
                      </a:r>
                      <a:endParaRPr lang="en-GB" sz="1200" dirty="0">
                        <a:effectLst/>
                        <a:latin typeface="Times New Roman" panose="02020603050405020304" pitchFamily="18" charset="0"/>
                        <a:ea typeface="Times New Roman" panose="02020603050405020304" pitchFamily="18" charset="0"/>
                      </a:endParaRPr>
                    </a:p>
                    <a:p>
                      <a:pPr>
                        <a:spcAft>
                          <a:spcPts val="0"/>
                        </a:spcAft>
                      </a:pPr>
                      <a:r>
                        <a:rPr lang="en-GB" sz="1200" dirty="0">
                          <a:solidFill>
                            <a:srgbClr val="222222"/>
                          </a:solidFill>
                          <a:effectLst/>
                          <a:latin typeface="Calibri" panose="020F0502020204030204" pitchFamily="34" charset="0"/>
                          <a:ea typeface="Times New Roman" panose="02020603050405020304" pitchFamily="18" charset="0"/>
                        </a:rPr>
                        <a:t>• Climb safely on equipment.</a:t>
                      </a:r>
                      <a:endParaRPr lang="en-GB" sz="1200" dirty="0">
                        <a:effectLst/>
                        <a:latin typeface="Times New Roman" panose="02020603050405020304" pitchFamily="18" charset="0"/>
                        <a:ea typeface="Times New Roman" panose="02020603050405020304" pitchFamily="18" charset="0"/>
                      </a:endParaRPr>
                    </a:p>
                    <a:p>
                      <a:pPr>
                        <a:spcAft>
                          <a:spcPts val="0"/>
                        </a:spcAft>
                      </a:pPr>
                      <a:r>
                        <a:rPr lang="en-GB" sz="1200" dirty="0">
                          <a:solidFill>
                            <a:srgbClr val="222222"/>
                          </a:solidFill>
                          <a:effectLst/>
                          <a:latin typeface="Calibri" panose="020F0502020204030204" pitchFamily="34" charset="0"/>
                          <a:ea typeface="Times New Roman" panose="02020603050405020304" pitchFamily="18" charset="0"/>
                        </a:rPr>
                        <a:t>• Stretch and curl to develop flexibility.</a:t>
                      </a:r>
                      <a:endParaRPr lang="en-GB" sz="1200" dirty="0">
                        <a:effectLst/>
                        <a:latin typeface="Times New Roman" panose="02020603050405020304" pitchFamily="18" charset="0"/>
                        <a:ea typeface="Times New Roman" panose="02020603050405020304" pitchFamily="18" charset="0"/>
                      </a:endParaRPr>
                    </a:p>
                    <a:p>
                      <a:pPr>
                        <a:spcAft>
                          <a:spcPts val="0"/>
                        </a:spcAft>
                      </a:pPr>
                      <a:r>
                        <a:rPr lang="en-GB" sz="1200" dirty="0">
                          <a:solidFill>
                            <a:srgbClr val="222222"/>
                          </a:solidFill>
                          <a:effectLst/>
                          <a:latin typeface="Calibri" panose="020F0502020204030204" pitchFamily="34" charset="0"/>
                          <a:ea typeface="Times New Roman" panose="02020603050405020304" pitchFamily="18" charset="0"/>
                        </a:rPr>
                        <a:t>• Jump in a variety of ways and land with increasing control and balance.</a:t>
                      </a:r>
                      <a:endParaRPr lang="en-GB" sz="1200" dirty="0">
                        <a:effectLst/>
                        <a:latin typeface="Times New Roman" panose="02020603050405020304" pitchFamily="18" charset="0"/>
                        <a:ea typeface="Times New Roman" panose="02020603050405020304" pitchFamily="18" charset="0"/>
                      </a:endParaRPr>
                    </a:p>
                    <a:p>
                      <a:endParaRPr lang="en-GB" sz="12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42441852"/>
                  </a:ext>
                </a:extLst>
              </a:tr>
            </a:tbl>
          </a:graphicData>
        </a:graphic>
      </p:graphicFrame>
      <p:sp>
        <p:nvSpPr>
          <p:cNvPr id="79890" name="Slide Number Placeholder 2">
            <a:extLst>
              <a:ext uri="{FF2B5EF4-FFF2-40B4-BE49-F238E27FC236}">
                <a16:creationId xmlns:a16="http://schemas.microsoft.com/office/drawing/2014/main" id="{344D2E74-B485-C5FD-51F6-2849D0AB2BE0}"/>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A571C2B6-38AD-4460-98D9-58B73FA35B91}" type="slidenum">
              <a:rPr lang="en-GB" altLang="en-US" smtClean="0"/>
              <a:pPr/>
              <a:t>5</a:t>
            </a:fld>
            <a:endParaRPr lang="en-GB" altLang="en-US" dirty="0"/>
          </a:p>
        </p:txBody>
      </p:sp>
      <p:sp>
        <p:nvSpPr>
          <p:cNvPr id="8" name="Title 1">
            <a:extLst>
              <a:ext uri="{FF2B5EF4-FFF2-40B4-BE49-F238E27FC236}">
                <a16:creationId xmlns:a16="http://schemas.microsoft.com/office/drawing/2014/main" id="{AA889202-A46C-B563-F3F0-6D3E3F4BBD8E}"/>
              </a:ext>
            </a:extLst>
          </p:cNvPr>
          <p:cNvSpPr>
            <a:spLocks noGrp="1"/>
          </p:cNvSpPr>
          <p:nvPr>
            <p:ph type="title"/>
          </p:nvPr>
        </p:nvSpPr>
        <p:spPr>
          <a:xfrm>
            <a:off x="259395" y="194037"/>
            <a:ext cx="8626569" cy="624720"/>
          </a:xfrm>
          <a:solidFill>
            <a:srgbClr val="FF7C80"/>
          </a:solidFill>
        </p:spPr>
        <p:txBody>
          <a:bodyPr>
            <a:normAutofit/>
          </a:bodyPr>
          <a:lstStyle/>
          <a:p>
            <a:pPr>
              <a:defRPr/>
            </a:pPr>
            <a:r>
              <a:rPr lang="en-GB" sz="3019" b="1" dirty="0">
                <a:latin typeface="Century Gothic" panose="020B0502020202020204" pitchFamily="34" charset="0"/>
              </a:rPr>
              <a:t>PE Disciplinary Knowledge</a:t>
            </a:r>
            <a:endParaRPr lang="en-GB" sz="3019" b="1" dirty="0">
              <a:solidFill>
                <a:srgbClr val="FFFDFF"/>
              </a:solidFill>
              <a:latin typeface="Century Gothic" panose="020B0502020202020204" pitchFamily="34" charset="0"/>
            </a:endParaRPr>
          </a:p>
        </p:txBody>
      </p:sp>
      <p:pic>
        <p:nvPicPr>
          <p:cNvPr id="6" name="Picture 2" descr="Image preview"/>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59133" y="5994399"/>
            <a:ext cx="515600" cy="69215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1B38A01C-956F-3ABC-9029-B1BD347B822D}"/>
              </a:ext>
            </a:extLst>
          </p:cNvPr>
          <p:cNvGraphicFramePr>
            <a:graphicFrameLocks noGrp="1"/>
          </p:cNvGraphicFramePr>
          <p:nvPr>
            <p:ph idx="1"/>
            <p:extLst>
              <p:ext uri="{D42A27DB-BD31-4B8C-83A1-F6EECF244321}">
                <p14:modId xmlns:p14="http://schemas.microsoft.com/office/powerpoint/2010/main" val="615381792"/>
              </p:ext>
            </p:extLst>
          </p:nvPr>
        </p:nvGraphicFramePr>
        <p:xfrm>
          <a:off x="521505" y="976295"/>
          <a:ext cx="8100989" cy="4843480"/>
        </p:xfrm>
        <a:graphic>
          <a:graphicData uri="http://schemas.openxmlformats.org/drawingml/2006/table">
            <a:tbl>
              <a:tblPr/>
              <a:tblGrid>
                <a:gridCol w="1867370">
                  <a:extLst>
                    <a:ext uri="{9D8B030D-6E8A-4147-A177-3AD203B41FA5}">
                      <a16:colId xmlns:a16="http://schemas.microsoft.com/office/drawing/2014/main" val="1003302530"/>
                    </a:ext>
                  </a:extLst>
                </a:gridCol>
                <a:gridCol w="1943422">
                  <a:extLst>
                    <a:ext uri="{9D8B030D-6E8A-4147-A177-3AD203B41FA5}">
                      <a16:colId xmlns:a16="http://schemas.microsoft.com/office/drawing/2014/main" val="478540876"/>
                    </a:ext>
                  </a:extLst>
                </a:gridCol>
                <a:gridCol w="2077873">
                  <a:extLst>
                    <a:ext uri="{9D8B030D-6E8A-4147-A177-3AD203B41FA5}">
                      <a16:colId xmlns:a16="http://schemas.microsoft.com/office/drawing/2014/main" val="1426055967"/>
                    </a:ext>
                  </a:extLst>
                </a:gridCol>
                <a:gridCol w="2212324">
                  <a:extLst>
                    <a:ext uri="{9D8B030D-6E8A-4147-A177-3AD203B41FA5}">
                      <a16:colId xmlns:a16="http://schemas.microsoft.com/office/drawing/2014/main" val="779650668"/>
                    </a:ext>
                  </a:extLst>
                </a:gridCol>
              </a:tblGrid>
              <a:tr h="421253">
                <a:tc gridSpan="4">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rPr>
                        <a:t>Gymnastics</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rgbClr val="CC0000"/>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168985955"/>
                  </a:ext>
                </a:extLst>
              </a:tr>
              <a:tr h="318518">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Year 3</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rgbClr val="FF7C80"/>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Year 4</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rgbClr val="FF7C80"/>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Year 5</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rgbClr val="FF7C80"/>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Year 6</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rgbClr val="FF7C80"/>
                    </a:solidFill>
                  </a:tcPr>
                </a:tc>
                <a:extLst>
                  <a:ext uri="{0D108BD9-81ED-4DB2-BD59-A6C34878D82A}">
                    <a16:rowId xmlns:a16="http://schemas.microsoft.com/office/drawing/2014/main" val="3496808766"/>
                  </a:ext>
                </a:extLst>
              </a:tr>
              <a:tr h="4103709">
                <a:tc>
                  <a:txBody>
                    <a:bodyPr/>
                    <a:lstStyle>
                      <a:lvl1pPr marL="171450" indent="-171450">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r>
                        <a:rPr lang="en-GB" sz="900" kern="1200" dirty="0">
                          <a:solidFill>
                            <a:schemeClr val="tx1"/>
                          </a:solidFill>
                          <a:effectLst/>
                          <a:latin typeface="Calibri" panose="020F0502020204030204" pitchFamily="34" charset="0"/>
                          <a:ea typeface="MS PGothic" panose="020B0600070205080204" pitchFamily="34" charset="-128"/>
                          <a:cs typeface="+mn-cs"/>
                        </a:rPr>
                        <a:t>• Plan, perform and repeat sequences.</a:t>
                      </a:r>
                    </a:p>
                    <a:p>
                      <a:r>
                        <a:rPr lang="en-GB" sz="900" kern="1200" dirty="0">
                          <a:solidFill>
                            <a:schemeClr val="tx1"/>
                          </a:solidFill>
                          <a:effectLst/>
                          <a:latin typeface="Calibri" panose="020F0502020204030204" pitchFamily="34" charset="0"/>
                          <a:ea typeface="MS PGothic" panose="020B0600070205080204" pitchFamily="34" charset="-128"/>
                          <a:cs typeface="+mn-cs"/>
                        </a:rPr>
                        <a:t>• Move in a clear, fluent and expressive manner.</a:t>
                      </a:r>
                    </a:p>
                    <a:p>
                      <a:r>
                        <a:rPr lang="en-GB" sz="900" kern="1200" dirty="0">
                          <a:solidFill>
                            <a:schemeClr val="tx1"/>
                          </a:solidFill>
                          <a:effectLst/>
                          <a:latin typeface="Calibri" panose="020F0502020204030204" pitchFamily="34" charset="0"/>
                          <a:ea typeface="MS PGothic" panose="020B0600070205080204" pitchFamily="34" charset="-128"/>
                          <a:cs typeface="+mn-cs"/>
                        </a:rPr>
                        <a:t>• Refine movements into sequences.</a:t>
                      </a:r>
                    </a:p>
                    <a:p>
                      <a:r>
                        <a:rPr lang="en-GB" sz="900" kern="1200" dirty="0">
                          <a:solidFill>
                            <a:schemeClr val="tx1"/>
                          </a:solidFill>
                          <a:effectLst/>
                          <a:latin typeface="Calibri" panose="020F0502020204030204" pitchFamily="34" charset="0"/>
                          <a:ea typeface="MS PGothic" panose="020B0600070205080204" pitchFamily="34" charset="-128"/>
                          <a:cs typeface="+mn-cs"/>
                        </a:rPr>
                        <a:t>• Show changes of direction, speed and level during a performance.</a:t>
                      </a:r>
                    </a:p>
                    <a:p>
                      <a:r>
                        <a:rPr lang="en-GB" sz="900" kern="1200" dirty="0">
                          <a:solidFill>
                            <a:schemeClr val="tx1"/>
                          </a:solidFill>
                          <a:effectLst/>
                          <a:latin typeface="Calibri" panose="020F0502020204030204" pitchFamily="34" charset="0"/>
                          <a:ea typeface="MS PGothic" panose="020B0600070205080204" pitchFamily="34" charset="-128"/>
                          <a:cs typeface="+mn-cs"/>
                        </a:rPr>
                        <a:t>• Show a kinaesthetic sense in order to improve the placement and alignment of body parts (e.g. in balances experiment to find out how to get the centre of gravity successfully over base and organise body parts to create an interesting body shape).</a:t>
                      </a:r>
                    </a:p>
                    <a:p>
                      <a:r>
                        <a:rPr lang="en-GB" sz="900" kern="1200" dirty="0">
                          <a:solidFill>
                            <a:schemeClr val="tx1"/>
                          </a:solidFill>
                          <a:effectLst/>
                          <a:latin typeface="Calibri" panose="020F0502020204030204" pitchFamily="34" charset="0"/>
                          <a:ea typeface="MS PGothic" panose="020B0600070205080204" pitchFamily="34" charset="-128"/>
                          <a:cs typeface="+mn-cs"/>
                        </a:rPr>
                        <a:t>• Travel in a variety of ways, including flight, by transferring weight to generate power in movements.</a:t>
                      </a:r>
                    </a:p>
                    <a:p>
                      <a:r>
                        <a:rPr lang="en-GB" sz="900" kern="1200" dirty="0">
                          <a:solidFill>
                            <a:schemeClr val="tx1"/>
                          </a:solidFill>
                          <a:effectLst/>
                          <a:latin typeface="Calibri" panose="020F0502020204030204" pitchFamily="34" charset="0"/>
                          <a:ea typeface="MS PGothic" panose="020B0600070205080204" pitchFamily="34" charset="-128"/>
                          <a:cs typeface="+mn-cs"/>
                        </a:rPr>
                        <a:t>• Swing and hang from equipment safely (using hands).</a:t>
                      </a:r>
                    </a:p>
                    <a:p>
                      <a:endParaRPr lang="en-GB" sz="900" kern="1200" dirty="0">
                        <a:solidFill>
                          <a:schemeClr val="tx1"/>
                        </a:solidFill>
                        <a:effectLst/>
                        <a:latin typeface="Calibri" panose="020F0502020204030204" pitchFamily="34" charset="0"/>
                        <a:ea typeface="MS PGothic" panose="020B0600070205080204" pitchFamily="34" charset="-128"/>
                        <a:cs typeface="+mn-cs"/>
                      </a:endParaRP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900" kern="1200" dirty="0">
                          <a:solidFill>
                            <a:schemeClr val="tx1"/>
                          </a:solidFill>
                          <a:effectLst/>
                          <a:latin typeface="+mn-lt"/>
                          <a:ea typeface="+mn-ea"/>
                          <a:cs typeface="+mn-cs"/>
                        </a:rPr>
                        <a:t>• Plan, perform and repeat sequences.</a:t>
                      </a:r>
                    </a:p>
                    <a:p>
                      <a:r>
                        <a:rPr lang="en-GB" sz="900" kern="1200" dirty="0">
                          <a:solidFill>
                            <a:schemeClr val="tx1"/>
                          </a:solidFill>
                          <a:effectLst/>
                          <a:latin typeface="+mn-lt"/>
                          <a:ea typeface="+mn-ea"/>
                          <a:cs typeface="+mn-cs"/>
                        </a:rPr>
                        <a:t>• Move in a clear, fluent and expressive manner.</a:t>
                      </a:r>
                    </a:p>
                    <a:p>
                      <a:r>
                        <a:rPr lang="en-GB" sz="900" kern="1200" dirty="0">
                          <a:solidFill>
                            <a:schemeClr val="tx1"/>
                          </a:solidFill>
                          <a:effectLst/>
                          <a:latin typeface="+mn-lt"/>
                          <a:ea typeface="+mn-ea"/>
                          <a:cs typeface="+mn-cs"/>
                        </a:rPr>
                        <a:t>• Refine movements into sequences.</a:t>
                      </a:r>
                    </a:p>
                    <a:p>
                      <a:r>
                        <a:rPr lang="en-GB" sz="900" kern="1200" dirty="0">
                          <a:solidFill>
                            <a:schemeClr val="tx1"/>
                          </a:solidFill>
                          <a:effectLst/>
                          <a:latin typeface="+mn-lt"/>
                          <a:ea typeface="+mn-ea"/>
                          <a:cs typeface="+mn-cs"/>
                        </a:rPr>
                        <a:t>• Show changes of direction, speed and level during a performance.</a:t>
                      </a:r>
                    </a:p>
                    <a:p>
                      <a:r>
                        <a:rPr lang="en-GB" sz="900" kern="1200" dirty="0">
                          <a:solidFill>
                            <a:schemeClr val="tx1"/>
                          </a:solidFill>
                          <a:effectLst/>
                          <a:latin typeface="+mn-lt"/>
                          <a:ea typeface="+mn-ea"/>
                          <a:cs typeface="+mn-cs"/>
                        </a:rPr>
                        <a:t>• Show a kinaesthetic sense in order to improve the placement and alignment of body parts (e.g. in balances experiment to find out how to get the centre of gravity successfully over base and organise body parts to create an interesting body shape).</a:t>
                      </a:r>
                    </a:p>
                    <a:p>
                      <a:r>
                        <a:rPr lang="en-GB" sz="900" kern="1200" dirty="0">
                          <a:solidFill>
                            <a:schemeClr val="tx1"/>
                          </a:solidFill>
                          <a:effectLst/>
                          <a:latin typeface="+mn-lt"/>
                          <a:ea typeface="+mn-ea"/>
                          <a:cs typeface="+mn-cs"/>
                        </a:rPr>
                        <a:t>• Travel in a variety of ways, including flight, by transferring weight to generate power in movements.</a:t>
                      </a:r>
                    </a:p>
                    <a:p>
                      <a:r>
                        <a:rPr lang="en-GB" sz="900" kern="1200" dirty="0">
                          <a:solidFill>
                            <a:schemeClr val="tx1"/>
                          </a:solidFill>
                          <a:effectLst/>
                          <a:latin typeface="+mn-lt"/>
                          <a:ea typeface="+mn-ea"/>
                          <a:cs typeface="+mn-cs"/>
                        </a:rPr>
                        <a:t>• Swing and hang from equipment safely (using hands).</a:t>
                      </a:r>
                    </a:p>
                    <a:p>
                      <a:endParaRPr lang="en-GB" sz="9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900" kern="1200" dirty="0">
                          <a:solidFill>
                            <a:schemeClr val="tx1"/>
                          </a:solidFill>
                          <a:effectLst/>
                          <a:latin typeface="+mn-lt"/>
                          <a:ea typeface="+mn-ea"/>
                          <a:cs typeface="+mn-cs"/>
                        </a:rPr>
                        <a:t>• Compose creative and imaginative dance sequences.</a:t>
                      </a:r>
                    </a:p>
                    <a:p>
                      <a:r>
                        <a:rPr lang="en-GB" sz="900" kern="1200" dirty="0">
                          <a:solidFill>
                            <a:schemeClr val="tx1"/>
                          </a:solidFill>
                          <a:effectLst/>
                          <a:latin typeface="+mn-lt"/>
                          <a:ea typeface="+mn-ea"/>
                          <a:cs typeface="+mn-cs"/>
                        </a:rPr>
                        <a:t>• Perform expressively and hold a precise and strong body posture.</a:t>
                      </a:r>
                    </a:p>
                    <a:p>
                      <a:r>
                        <a:rPr lang="en-GB" sz="900" kern="1200" dirty="0">
                          <a:solidFill>
                            <a:schemeClr val="tx1"/>
                          </a:solidFill>
                          <a:effectLst/>
                          <a:latin typeface="+mn-lt"/>
                          <a:ea typeface="+mn-ea"/>
                          <a:cs typeface="+mn-cs"/>
                        </a:rPr>
                        <a:t>• Perform and create complex sequences.</a:t>
                      </a:r>
                    </a:p>
                    <a:p>
                      <a:r>
                        <a:rPr lang="en-GB" sz="900" kern="1200" dirty="0">
                          <a:solidFill>
                            <a:schemeClr val="tx1"/>
                          </a:solidFill>
                          <a:effectLst/>
                          <a:latin typeface="+mn-lt"/>
                          <a:ea typeface="+mn-ea"/>
                          <a:cs typeface="+mn-cs"/>
                        </a:rPr>
                        <a:t>• Express an idea in original and imaginative ways.</a:t>
                      </a:r>
                    </a:p>
                    <a:p>
                      <a:r>
                        <a:rPr lang="en-GB" sz="900" kern="1200" dirty="0">
                          <a:solidFill>
                            <a:schemeClr val="tx1"/>
                          </a:solidFill>
                          <a:effectLst/>
                          <a:latin typeface="+mn-lt"/>
                          <a:ea typeface="+mn-ea"/>
                          <a:cs typeface="+mn-cs"/>
                        </a:rPr>
                        <a:t>• Plan to perform with high energy, slow grace or other themes and maintain this throughout a piece. </a:t>
                      </a:r>
                    </a:p>
                    <a:p>
                      <a:r>
                        <a:rPr lang="en-GB" sz="900" kern="1200" dirty="0">
                          <a:solidFill>
                            <a:schemeClr val="tx1"/>
                          </a:solidFill>
                          <a:effectLst/>
                          <a:latin typeface="+mn-lt"/>
                          <a:ea typeface="+mn-ea"/>
                          <a:cs typeface="+mn-cs"/>
                        </a:rPr>
                        <a:t>• Perform complex moves that combine strength and stamina gained through gymnastics activities (such as cartwheels or handstands).</a:t>
                      </a:r>
                    </a:p>
                    <a:p>
                      <a:r>
                        <a:rPr lang="en-GB" sz="900" kern="1200" dirty="0">
                          <a:solidFill>
                            <a:schemeClr val="tx1"/>
                          </a:solidFill>
                          <a:effectLst/>
                          <a:latin typeface="+mn-lt"/>
                          <a:ea typeface="+mn-ea"/>
                          <a:cs typeface="+mn-cs"/>
                        </a:rPr>
                        <a:t>• Practise and refine the gymnastic techniques used in performances (listed above).</a:t>
                      </a:r>
                    </a:p>
                    <a:p>
                      <a:r>
                        <a:rPr lang="en-GB" sz="900" kern="1200" dirty="0">
                          <a:solidFill>
                            <a:schemeClr val="tx1"/>
                          </a:solidFill>
                          <a:effectLst/>
                          <a:latin typeface="+mn-lt"/>
                          <a:ea typeface="+mn-ea"/>
                          <a:cs typeface="+mn-cs"/>
                        </a:rPr>
                        <a:t>• Demonstrate good kinaesthetic awareness (placement and alignment of body parts is usually good in well-rehearsed actions).</a:t>
                      </a:r>
                    </a:p>
                    <a:p>
                      <a:r>
                        <a:rPr lang="en-GB" sz="900" kern="1200" dirty="0">
                          <a:solidFill>
                            <a:schemeClr val="tx1"/>
                          </a:solidFill>
                          <a:effectLst/>
                          <a:latin typeface="+mn-lt"/>
                          <a:ea typeface="+mn-ea"/>
                          <a:cs typeface="+mn-cs"/>
                        </a:rPr>
                        <a:t>• Use equipment to vault and to swing (remaining upright).</a:t>
                      </a:r>
                    </a:p>
                    <a:p>
                      <a:endParaRPr lang="en-GB" sz="9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900" kern="1200" dirty="0">
                          <a:solidFill>
                            <a:schemeClr val="tx1"/>
                          </a:solidFill>
                          <a:effectLst/>
                          <a:latin typeface="+mn-lt"/>
                          <a:ea typeface="+mn-ea"/>
                          <a:cs typeface="+mn-cs"/>
                        </a:rPr>
                        <a:t>• Create complex and well-executed sequences that include a full range of movements including: travelling, balances, swinging, springing, flight, vaults, inversions, rotations, bending, stretching and twisting, gestures and linking skills.</a:t>
                      </a:r>
                    </a:p>
                    <a:p>
                      <a:r>
                        <a:rPr lang="en-GB" sz="900" kern="1200" dirty="0">
                          <a:solidFill>
                            <a:schemeClr val="tx1"/>
                          </a:solidFill>
                          <a:effectLst/>
                          <a:latin typeface="+mn-lt"/>
                          <a:ea typeface="+mn-ea"/>
                          <a:cs typeface="+mn-cs"/>
                        </a:rPr>
                        <a:t>•Hold shapes that are strong, fluent and expressive.</a:t>
                      </a:r>
                    </a:p>
                    <a:p>
                      <a:r>
                        <a:rPr lang="en-GB" sz="900" kern="1200" dirty="0">
                          <a:solidFill>
                            <a:schemeClr val="tx1"/>
                          </a:solidFill>
                          <a:effectLst/>
                          <a:latin typeface="+mn-lt"/>
                          <a:ea typeface="+mn-ea"/>
                          <a:cs typeface="+mn-cs"/>
                        </a:rPr>
                        <a:t>• Include in a sequence set pieces, choosing the most appropriate linking elements.</a:t>
                      </a:r>
                    </a:p>
                    <a:p>
                      <a:r>
                        <a:rPr lang="en-GB" sz="900" kern="1200" dirty="0">
                          <a:solidFill>
                            <a:schemeClr val="tx1"/>
                          </a:solidFill>
                          <a:effectLst/>
                          <a:latin typeface="+mn-lt"/>
                          <a:ea typeface="+mn-ea"/>
                          <a:cs typeface="+mn-cs"/>
                        </a:rPr>
                        <a:t>• Vary speed, direction, level and body rotation during floor performances.</a:t>
                      </a:r>
                    </a:p>
                    <a:p>
                      <a:r>
                        <a:rPr lang="en-GB" sz="900" kern="1200" dirty="0">
                          <a:solidFill>
                            <a:schemeClr val="tx1"/>
                          </a:solidFill>
                          <a:effectLst/>
                          <a:latin typeface="+mn-lt"/>
                          <a:ea typeface="+mn-ea"/>
                          <a:cs typeface="+mn-cs"/>
                        </a:rPr>
                        <a:t>• Practise and refine the gymnastic techniques used in performances (listed above).</a:t>
                      </a:r>
                    </a:p>
                    <a:p>
                      <a:r>
                        <a:rPr lang="en-GB" sz="900" kern="1200" dirty="0">
                          <a:solidFill>
                            <a:schemeClr val="tx1"/>
                          </a:solidFill>
                          <a:effectLst/>
                          <a:latin typeface="+mn-lt"/>
                          <a:ea typeface="+mn-ea"/>
                          <a:cs typeface="+mn-cs"/>
                        </a:rPr>
                        <a:t>• Demonstrate good kinaesthetic awareness (placement and alignment of body parts is usually good in well-rehearsed actions).</a:t>
                      </a:r>
                    </a:p>
                    <a:p>
                      <a:r>
                        <a:rPr lang="en-GB" sz="900" kern="1200" dirty="0">
                          <a:solidFill>
                            <a:schemeClr val="tx1"/>
                          </a:solidFill>
                          <a:effectLst/>
                          <a:latin typeface="+mn-lt"/>
                          <a:ea typeface="+mn-ea"/>
                          <a:cs typeface="+mn-cs"/>
                        </a:rPr>
                        <a:t>• Use equipment to vault and to swing (remaining upright).</a:t>
                      </a:r>
                    </a:p>
                    <a:p>
                      <a:endParaRPr lang="en-GB" sz="9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17668984"/>
                  </a:ext>
                </a:extLst>
              </a:tr>
            </a:tbl>
          </a:graphicData>
        </a:graphic>
      </p:graphicFrame>
      <p:sp>
        <p:nvSpPr>
          <p:cNvPr id="80917" name="Slide Number Placeholder 2">
            <a:extLst>
              <a:ext uri="{FF2B5EF4-FFF2-40B4-BE49-F238E27FC236}">
                <a16:creationId xmlns:a16="http://schemas.microsoft.com/office/drawing/2014/main" id="{AB749C08-A4EC-1900-2596-BE632F54E1C9}"/>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225B71F1-157E-47C1-A7AB-76C539895E80}" type="slidenum">
              <a:rPr lang="en-GB" altLang="en-US" smtClean="0"/>
              <a:pPr/>
              <a:t>6</a:t>
            </a:fld>
            <a:endParaRPr lang="en-GB" altLang="en-US" dirty="0"/>
          </a:p>
        </p:txBody>
      </p:sp>
      <p:sp>
        <p:nvSpPr>
          <p:cNvPr id="8" name="Title 1">
            <a:extLst>
              <a:ext uri="{FF2B5EF4-FFF2-40B4-BE49-F238E27FC236}">
                <a16:creationId xmlns:a16="http://schemas.microsoft.com/office/drawing/2014/main" id="{C7871A0F-4D88-2B7B-5EB1-D90088DB769D}"/>
              </a:ext>
            </a:extLst>
          </p:cNvPr>
          <p:cNvSpPr>
            <a:spLocks noGrp="1"/>
          </p:cNvSpPr>
          <p:nvPr>
            <p:ph type="title"/>
          </p:nvPr>
        </p:nvSpPr>
        <p:spPr>
          <a:xfrm>
            <a:off x="259395" y="194037"/>
            <a:ext cx="8626569" cy="624720"/>
          </a:xfrm>
          <a:solidFill>
            <a:srgbClr val="FF7C80"/>
          </a:solidFill>
        </p:spPr>
        <p:txBody>
          <a:bodyPr>
            <a:normAutofit/>
          </a:bodyPr>
          <a:lstStyle/>
          <a:p>
            <a:pPr>
              <a:defRPr/>
            </a:pPr>
            <a:r>
              <a:rPr lang="en-GB" sz="3019" b="1" dirty="0">
                <a:latin typeface="Century Gothic" panose="020B0502020202020204" pitchFamily="34" charset="0"/>
              </a:rPr>
              <a:t>PE Disciplinary Knowledge</a:t>
            </a:r>
            <a:endParaRPr lang="en-GB" sz="3019" b="1" dirty="0">
              <a:solidFill>
                <a:srgbClr val="FFFDFF"/>
              </a:solidFill>
              <a:latin typeface="Century Gothic" panose="020B0502020202020204" pitchFamily="34" charset="0"/>
            </a:endParaRPr>
          </a:p>
        </p:txBody>
      </p:sp>
      <p:pic>
        <p:nvPicPr>
          <p:cNvPr id="6" name="Picture 2" descr="Image preview"/>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59133" y="5994399"/>
            <a:ext cx="515600" cy="69215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4BFF6CF5-4CF9-C2D4-C784-FFDB32BA6813}"/>
              </a:ext>
            </a:extLst>
          </p:cNvPr>
          <p:cNvGraphicFramePr>
            <a:graphicFrameLocks noGrp="1"/>
          </p:cNvGraphicFramePr>
          <p:nvPr>
            <p:ph idx="1"/>
            <p:extLst>
              <p:ext uri="{D42A27DB-BD31-4B8C-83A1-F6EECF244321}">
                <p14:modId xmlns:p14="http://schemas.microsoft.com/office/powerpoint/2010/main" val="3455873007"/>
              </p:ext>
            </p:extLst>
          </p:nvPr>
        </p:nvGraphicFramePr>
        <p:xfrm>
          <a:off x="517432" y="1406809"/>
          <a:ext cx="8109138" cy="4480745"/>
        </p:xfrm>
        <a:graphic>
          <a:graphicData uri="http://schemas.openxmlformats.org/drawingml/2006/table">
            <a:tbl>
              <a:tblPr/>
              <a:tblGrid>
                <a:gridCol w="2274320">
                  <a:extLst>
                    <a:ext uri="{9D8B030D-6E8A-4147-A177-3AD203B41FA5}">
                      <a16:colId xmlns:a16="http://schemas.microsoft.com/office/drawing/2014/main" val="1708824382"/>
                    </a:ext>
                  </a:extLst>
                </a:gridCol>
                <a:gridCol w="2946167">
                  <a:extLst>
                    <a:ext uri="{9D8B030D-6E8A-4147-A177-3AD203B41FA5}">
                      <a16:colId xmlns:a16="http://schemas.microsoft.com/office/drawing/2014/main" val="3245300809"/>
                    </a:ext>
                  </a:extLst>
                </a:gridCol>
                <a:gridCol w="2888651">
                  <a:extLst>
                    <a:ext uri="{9D8B030D-6E8A-4147-A177-3AD203B41FA5}">
                      <a16:colId xmlns:a16="http://schemas.microsoft.com/office/drawing/2014/main" val="1859629020"/>
                    </a:ext>
                  </a:extLst>
                </a:gridCol>
              </a:tblGrid>
              <a:tr h="332512">
                <a:tc gridSpan="3">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rPr>
                        <a:t>Athletics</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rgbClr val="CC0000"/>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713844407"/>
                  </a:ext>
                </a:extLst>
              </a:tr>
              <a:tr h="279137">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EYFS</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rgbClr val="FF7C80"/>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Year 1</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rgbClr val="FF7C80"/>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Year 2</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rgbClr val="FF7C80"/>
                    </a:solidFill>
                  </a:tcPr>
                </a:tc>
                <a:extLst>
                  <a:ext uri="{0D108BD9-81ED-4DB2-BD59-A6C34878D82A}">
                    <a16:rowId xmlns:a16="http://schemas.microsoft.com/office/drawing/2014/main" val="3254026563"/>
                  </a:ext>
                </a:extLst>
              </a:tr>
              <a:tr h="3805293">
                <a:tc>
                  <a:txBody>
                    <a:bodyPr/>
                    <a:lstStyle>
                      <a:lvl1pPr marL="171450" indent="-171450">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171450" marR="0" lvl="0" indent="-171450" algn="l" defTabSz="520700" rtl="0" eaLnBrk="1" fontAlgn="base" latinLnBrk="0" hangingPunct="1">
                        <a:lnSpc>
                          <a:spcPct val="115000"/>
                        </a:lnSpc>
                        <a:spcBef>
                          <a:spcPct val="0"/>
                        </a:spcBef>
                        <a:spcAft>
                          <a:spcPct val="0"/>
                        </a:spcAft>
                        <a:buClrTx/>
                        <a:buSzTx/>
                        <a:buFont typeface="Arial" panose="020B0604020202020204" pitchFamily="34" charset="0"/>
                        <a:buChar char="•"/>
                        <a:tabLst/>
                      </a:pPr>
                      <a:endParaRPr kumimoji="0" lang="en-GB" altLang="en-US" sz="1000" b="0" i="0" u="none" strike="noStrike" cap="none" normalizeH="0" baseline="0" dirty="0">
                        <a:ln>
                          <a:noFill/>
                        </a:ln>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solidFill>
                            <a:srgbClr val="222222"/>
                          </a:solidFill>
                          <a:effectLst/>
                          <a:latin typeface="Calibri" panose="020F0502020204030204" pitchFamily="34" charset="0"/>
                          <a:ea typeface="Times New Roman" panose="02020603050405020304" pitchFamily="18" charset="0"/>
                        </a:rPr>
                        <a:t>• To demonstrate throwing underarm with some accuracy.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solidFill>
                            <a:srgbClr val="222222"/>
                          </a:solidFill>
                          <a:effectLst/>
                          <a:latin typeface="Calibri" panose="020F0502020204030204" pitchFamily="34" charset="0"/>
                          <a:ea typeface="Times New Roman" panose="02020603050405020304" pitchFamily="18" charset="0"/>
                        </a:rPr>
                        <a:t>• To demonstrate jumping as far as possible and landing safely with control.</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solidFill>
                            <a:srgbClr val="222222"/>
                          </a:solidFill>
                          <a:effectLst/>
                          <a:latin typeface="Calibri" panose="020F0502020204030204" pitchFamily="34" charset="0"/>
                          <a:ea typeface="Times New Roman" panose="02020603050405020304" pitchFamily="18" charset="0"/>
                        </a:rPr>
                        <a:t>• To show a hopping skill with rhythm.</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solidFill>
                            <a:srgbClr val="222222"/>
                          </a:solidFill>
                          <a:effectLst/>
                          <a:latin typeface="Calibri" panose="020F0502020204030204" pitchFamily="34" charset="0"/>
                          <a:ea typeface="Times New Roman" panose="02020603050405020304" pitchFamily="18" charset="0"/>
                        </a:rPr>
                        <a:t>• To show running and changing direction quickly.</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solidFill>
                            <a:srgbClr val="222222"/>
                          </a:solidFill>
                          <a:effectLst/>
                          <a:latin typeface="Calibri" panose="020F0502020204030204" pitchFamily="34" charset="0"/>
                          <a:ea typeface="Times New Roman" panose="02020603050405020304" pitchFamily="18" charset="0"/>
                        </a:rPr>
                        <a:t>• Choose movements to communicate a mood, feeling or idea.</a:t>
                      </a:r>
                    </a:p>
                    <a:p>
                      <a:endParaRPr lang="en-GB"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42441852"/>
                  </a:ext>
                </a:extLst>
              </a:tr>
            </a:tbl>
          </a:graphicData>
        </a:graphic>
      </p:graphicFrame>
      <p:sp>
        <p:nvSpPr>
          <p:cNvPr id="79890" name="Slide Number Placeholder 2">
            <a:extLst>
              <a:ext uri="{FF2B5EF4-FFF2-40B4-BE49-F238E27FC236}">
                <a16:creationId xmlns:a16="http://schemas.microsoft.com/office/drawing/2014/main" id="{344D2E74-B485-C5FD-51F6-2849D0AB2BE0}"/>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A571C2B6-38AD-4460-98D9-58B73FA35B91}" type="slidenum">
              <a:rPr lang="en-GB" altLang="en-US" smtClean="0"/>
              <a:pPr/>
              <a:t>7</a:t>
            </a:fld>
            <a:endParaRPr lang="en-GB" altLang="en-US" dirty="0"/>
          </a:p>
        </p:txBody>
      </p:sp>
      <p:sp>
        <p:nvSpPr>
          <p:cNvPr id="8" name="Title 1">
            <a:extLst>
              <a:ext uri="{FF2B5EF4-FFF2-40B4-BE49-F238E27FC236}">
                <a16:creationId xmlns:a16="http://schemas.microsoft.com/office/drawing/2014/main" id="{AA889202-A46C-B563-F3F0-6D3E3F4BBD8E}"/>
              </a:ext>
            </a:extLst>
          </p:cNvPr>
          <p:cNvSpPr>
            <a:spLocks noGrp="1"/>
          </p:cNvSpPr>
          <p:nvPr>
            <p:ph type="title"/>
          </p:nvPr>
        </p:nvSpPr>
        <p:spPr>
          <a:xfrm>
            <a:off x="259395" y="194037"/>
            <a:ext cx="8626569" cy="624720"/>
          </a:xfrm>
          <a:solidFill>
            <a:srgbClr val="FF7C80"/>
          </a:solidFill>
        </p:spPr>
        <p:txBody>
          <a:bodyPr>
            <a:normAutofit/>
          </a:bodyPr>
          <a:lstStyle/>
          <a:p>
            <a:pPr>
              <a:defRPr/>
            </a:pPr>
            <a:r>
              <a:rPr lang="en-GB" sz="3019" b="1" dirty="0">
                <a:latin typeface="Century Gothic" panose="020B0502020202020204" pitchFamily="34" charset="0"/>
              </a:rPr>
              <a:t>PE Disciplinary Knowledge</a:t>
            </a:r>
            <a:endParaRPr lang="en-GB" sz="3019" b="1" dirty="0">
              <a:solidFill>
                <a:srgbClr val="FFFDFF"/>
              </a:solidFill>
              <a:latin typeface="Century Gothic" panose="020B0502020202020204" pitchFamily="34" charset="0"/>
            </a:endParaRPr>
          </a:p>
        </p:txBody>
      </p:sp>
      <p:pic>
        <p:nvPicPr>
          <p:cNvPr id="6" name="Picture 2" descr="Image preview"/>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59133" y="5994399"/>
            <a:ext cx="515600" cy="6921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566660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1B38A01C-956F-3ABC-9029-B1BD347B822D}"/>
              </a:ext>
            </a:extLst>
          </p:cNvPr>
          <p:cNvGraphicFramePr>
            <a:graphicFrameLocks noGrp="1"/>
          </p:cNvGraphicFramePr>
          <p:nvPr>
            <p:ph idx="1"/>
            <p:extLst>
              <p:ext uri="{D42A27DB-BD31-4B8C-83A1-F6EECF244321}">
                <p14:modId xmlns:p14="http://schemas.microsoft.com/office/powerpoint/2010/main" val="3072002690"/>
              </p:ext>
            </p:extLst>
          </p:nvPr>
        </p:nvGraphicFramePr>
        <p:xfrm>
          <a:off x="521505" y="976295"/>
          <a:ext cx="8100989" cy="4849397"/>
        </p:xfrm>
        <a:graphic>
          <a:graphicData uri="http://schemas.openxmlformats.org/drawingml/2006/table">
            <a:tbl>
              <a:tblPr/>
              <a:tblGrid>
                <a:gridCol w="1867370">
                  <a:extLst>
                    <a:ext uri="{9D8B030D-6E8A-4147-A177-3AD203B41FA5}">
                      <a16:colId xmlns:a16="http://schemas.microsoft.com/office/drawing/2014/main" val="1003302530"/>
                    </a:ext>
                  </a:extLst>
                </a:gridCol>
                <a:gridCol w="1943422">
                  <a:extLst>
                    <a:ext uri="{9D8B030D-6E8A-4147-A177-3AD203B41FA5}">
                      <a16:colId xmlns:a16="http://schemas.microsoft.com/office/drawing/2014/main" val="478540876"/>
                    </a:ext>
                  </a:extLst>
                </a:gridCol>
                <a:gridCol w="2077873">
                  <a:extLst>
                    <a:ext uri="{9D8B030D-6E8A-4147-A177-3AD203B41FA5}">
                      <a16:colId xmlns:a16="http://schemas.microsoft.com/office/drawing/2014/main" val="1426055967"/>
                    </a:ext>
                  </a:extLst>
                </a:gridCol>
                <a:gridCol w="2212324">
                  <a:extLst>
                    <a:ext uri="{9D8B030D-6E8A-4147-A177-3AD203B41FA5}">
                      <a16:colId xmlns:a16="http://schemas.microsoft.com/office/drawing/2014/main" val="779650668"/>
                    </a:ext>
                  </a:extLst>
                </a:gridCol>
              </a:tblGrid>
              <a:tr h="421253">
                <a:tc gridSpan="4">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rPr>
                        <a:t>Athletics</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rgbClr val="CC0000"/>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168985955"/>
                  </a:ext>
                </a:extLst>
              </a:tr>
              <a:tr h="318518">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Year 3</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rgbClr val="FF7C80"/>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Year 4</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rgbClr val="FF7C80"/>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Year 5</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rgbClr val="FF7C80"/>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Year 6</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rgbClr val="FF7C80"/>
                    </a:solidFill>
                  </a:tcPr>
                </a:tc>
                <a:extLst>
                  <a:ext uri="{0D108BD9-81ED-4DB2-BD59-A6C34878D82A}">
                    <a16:rowId xmlns:a16="http://schemas.microsoft.com/office/drawing/2014/main" val="3496808766"/>
                  </a:ext>
                </a:extLst>
              </a:tr>
              <a:tr h="4103709">
                <a:tc>
                  <a:txBody>
                    <a:bodyPr/>
                    <a:lstStyle>
                      <a:lvl1pPr marL="171450" indent="-171450">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r>
                        <a:rPr lang="en-GB" sz="1200" kern="1200" dirty="0">
                          <a:solidFill>
                            <a:schemeClr val="tx1"/>
                          </a:solidFill>
                          <a:effectLst/>
                          <a:latin typeface="Calibri" panose="020F0502020204030204" pitchFamily="34" charset="0"/>
                          <a:ea typeface="MS PGothic" panose="020B0600070205080204" pitchFamily="34" charset="-128"/>
                          <a:cs typeface="+mn-cs"/>
                        </a:rPr>
                        <a:t>• Sprint over a short distance up to 60 metres.</a:t>
                      </a:r>
                    </a:p>
                    <a:p>
                      <a:r>
                        <a:rPr lang="en-GB" sz="1200" kern="1200" dirty="0">
                          <a:solidFill>
                            <a:schemeClr val="tx1"/>
                          </a:solidFill>
                          <a:effectLst/>
                          <a:latin typeface="Calibri" panose="020F0502020204030204" pitchFamily="34" charset="0"/>
                          <a:ea typeface="MS PGothic" panose="020B0600070205080204" pitchFamily="34" charset="-128"/>
                          <a:cs typeface="+mn-cs"/>
                        </a:rPr>
                        <a:t>• Run over a longer distance, conserving energy in order to sustain performance.</a:t>
                      </a:r>
                    </a:p>
                    <a:p>
                      <a:r>
                        <a:rPr lang="en-GB" sz="1200" kern="1200" dirty="0">
                          <a:solidFill>
                            <a:schemeClr val="tx1"/>
                          </a:solidFill>
                          <a:effectLst/>
                          <a:latin typeface="Calibri" panose="020F0502020204030204" pitchFamily="34" charset="0"/>
                          <a:ea typeface="MS PGothic" panose="020B0600070205080204" pitchFamily="34" charset="-128"/>
                          <a:cs typeface="+mn-cs"/>
                        </a:rPr>
                        <a:t>• Use a range of throwing techniques (such as under arm, over arm).</a:t>
                      </a:r>
                    </a:p>
                    <a:p>
                      <a:r>
                        <a:rPr lang="en-GB" sz="1200" kern="1200" dirty="0">
                          <a:solidFill>
                            <a:schemeClr val="tx1"/>
                          </a:solidFill>
                          <a:effectLst/>
                          <a:latin typeface="Calibri" panose="020F0502020204030204" pitchFamily="34" charset="0"/>
                          <a:ea typeface="MS PGothic" panose="020B0600070205080204" pitchFamily="34" charset="-128"/>
                          <a:cs typeface="+mn-cs"/>
                        </a:rPr>
                        <a:t>• Throw with accuracy to hit a target or cover a distance.</a:t>
                      </a:r>
                    </a:p>
                    <a:p>
                      <a:r>
                        <a:rPr lang="en-GB" sz="1200" kern="1200" dirty="0">
                          <a:solidFill>
                            <a:schemeClr val="tx1"/>
                          </a:solidFill>
                          <a:effectLst/>
                          <a:latin typeface="Calibri" panose="020F0502020204030204" pitchFamily="34" charset="0"/>
                          <a:ea typeface="MS PGothic" panose="020B0600070205080204" pitchFamily="34" charset="-128"/>
                          <a:cs typeface="+mn-cs"/>
                        </a:rPr>
                        <a:t>• Jump in a number of ways, using a run up where appropriate.</a:t>
                      </a:r>
                    </a:p>
                    <a:p>
                      <a:r>
                        <a:rPr lang="en-GB" sz="1200" kern="1200" dirty="0">
                          <a:solidFill>
                            <a:schemeClr val="tx1"/>
                          </a:solidFill>
                          <a:effectLst/>
                          <a:latin typeface="Calibri" panose="020F0502020204030204" pitchFamily="34" charset="0"/>
                          <a:ea typeface="MS PGothic" panose="020B0600070205080204" pitchFamily="34" charset="-128"/>
                          <a:cs typeface="+mn-cs"/>
                        </a:rPr>
                        <a:t>• Compete with others and aim to improve personal best performances</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1200" kern="1200" dirty="0">
                          <a:solidFill>
                            <a:schemeClr val="tx1"/>
                          </a:solidFill>
                          <a:effectLst/>
                          <a:latin typeface="+mn-lt"/>
                          <a:ea typeface="+mn-ea"/>
                          <a:cs typeface="+mn-cs"/>
                        </a:rPr>
                        <a:t>• Sprint over a short distance up to 60 metres.</a:t>
                      </a:r>
                    </a:p>
                    <a:p>
                      <a:r>
                        <a:rPr lang="en-GB" sz="1200" kern="1200" dirty="0">
                          <a:solidFill>
                            <a:schemeClr val="tx1"/>
                          </a:solidFill>
                          <a:effectLst/>
                          <a:latin typeface="+mn-lt"/>
                          <a:ea typeface="+mn-ea"/>
                          <a:cs typeface="+mn-cs"/>
                        </a:rPr>
                        <a:t>• Run over a longer distance, conserving energy in order to sustain performance.</a:t>
                      </a:r>
                    </a:p>
                    <a:p>
                      <a:r>
                        <a:rPr lang="en-GB" sz="1200" kern="1200" dirty="0">
                          <a:solidFill>
                            <a:schemeClr val="tx1"/>
                          </a:solidFill>
                          <a:effectLst/>
                          <a:latin typeface="+mn-lt"/>
                          <a:ea typeface="+mn-ea"/>
                          <a:cs typeface="+mn-cs"/>
                        </a:rPr>
                        <a:t>• Use a range of throwing techniques (such as under arm, over arm).</a:t>
                      </a:r>
                    </a:p>
                    <a:p>
                      <a:r>
                        <a:rPr lang="en-GB" sz="1200" kern="1200" dirty="0">
                          <a:solidFill>
                            <a:schemeClr val="tx1"/>
                          </a:solidFill>
                          <a:effectLst/>
                          <a:latin typeface="+mn-lt"/>
                          <a:ea typeface="+mn-ea"/>
                          <a:cs typeface="+mn-cs"/>
                        </a:rPr>
                        <a:t>• Throw with accuracy to hit a target or cover a distance.</a:t>
                      </a:r>
                    </a:p>
                    <a:p>
                      <a:r>
                        <a:rPr lang="en-GB" sz="1200" kern="1200" dirty="0">
                          <a:solidFill>
                            <a:schemeClr val="tx1"/>
                          </a:solidFill>
                          <a:effectLst/>
                          <a:latin typeface="+mn-lt"/>
                          <a:ea typeface="+mn-ea"/>
                          <a:cs typeface="+mn-cs"/>
                        </a:rPr>
                        <a:t>• Jump in a number of ways, using a run up where appropriate.</a:t>
                      </a:r>
                    </a:p>
                    <a:p>
                      <a:r>
                        <a:rPr lang="en-GB" sz="1200" kern="1200" dirty="0">
                          <a:solidFill>
                            <a:schemeClr val="tx1"/>
                          </a:solidFill>
                          <a:effectLst/>
                          <a:latin typeface="+mn-lt"/>
                          <a:ea typeface="+mn-ea"/>
                          <a:cs typeface="+mn-cs"/>
                        </a:rPr>
                        <a:t>• Compete with others and aim to improve personal best performances. </a:t>
                      </a:r>
                    </a:p>
                    <a:p>
                      <a:endParaRPr lang="en-GB" sz="12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1200" kern="1200" dirty="0">
                          <a:solidFill>
                            <a:schemeClr val="tx1"/>
                          </a:solidFill>
                          <a:effectLst/>
                          <a:latin typeface="+mn-lt"/>
                          <a:ea typeface="+mn-ea"/>
                          <a:cs typeface="+mn-cs"/>
                        </a:rPr>
                        <a:t>• Combine sprinting with low hurdles over 60 metres.</a:t>
                      </a:r>
                    </a:p>
                    <a:p>
                      <a:r>
                        <a:rPr lang="en-GB" sz="1200" kern="1200" dirty="0">
                          <a:solidFill>
                            <a:schemeClr val="tx1"/>
                          </a:solidFill>
                          <a:effectLst/>
                          <a:latin typeface="+mn-lt"/>
                          <a:ea typeface="+mn-ea"/>
                          <a:cs typeface="+mn-cs"/>
                        </a:rPr>
                        <a:t>• Choose the best place for running over a variety of distances.</a:t>
                      </a:r>
                    </a:p>
                    <a:p>
                      <a:r>
                        <a:rPr lang="en-GB" sz="1200" kern="1200" dirty="0">
                          <a:solidFill>
                            <a:schemeClr val="tx1"/>
                          </a:solidFill>
                          <a:effectLst/>
                          <a:latin typeface="+mn-lt"/>
                          <a:ea typeface="+mn-ea"/>
                          <a:cs typeface="+mn-cs"/>
                        </a:rPr>
                        <a:t>• Throw accurately and refine performance by analysing technique and body shape.</a:t>
                      </a:r>
                    </a:p>
                    <a:p>
                      <a:r>
                        <a:rPr lang="en-GB" sz="1200" kern="1200" dirty="0">
                          <a:solidFill>
                            <a:schemeClr val="tx1"/>
                          </a:solidFill>
                          <a:effectLst/>
                          <a:latin typeface="+mn-lt"/>
                          <a:ea typeface="+mn-ea"/>
                          <a:cs typeface="+mn-cs"/>
                        </a:rPr>
                        <a:t>• Show control in take off and landings when jumping.</a:t>
                      </a:r>
                    </a:p>
                    <a:p>
                      <a:r>
                        <a:rPr lang="en-GB" sz="1200" kern="1200" dirty="0">
                          <a:solidFill>
                            <a:schemeClr val="tx1"/>
                          </a:solidFill>
                          <a:effectLst/>
                          <a:latin typeface="+mn-lt"/>
                          <a:ea typeface="+mn-ea"/>
                          <a:cs typeface="+mn-cs"/>
                        </a:rPr>
                        <a:t>• Compete with others and keep track of personal best performances, setting targets for improvement</a:t>
                      </a:r>
                    </a:p>
                    <a:p>
                      <a:endParaRPr lang="en-GB" sz="12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1200" kern="1200" dirty="0">
                          <a:solidFill>
                            <a:schemeClr val="tx1"/>
                          </a:solidFill>
                          <a:effectLst/>
                          <a:latin typeface="+mn-lt"/>
                          <a:ea typeface="+mn-ea"/>
                          <a:cs typeface="+mn-cs"/>
                        </a:rPr>
                        <a:t>• Combine sprinting with low hurdles over 60 metres.</a:t>
                      </a:r>
                    </a:p>
                    <a:p>
                      <a:r>
                        <a:rPr lang="en-GB" sz="1200" kern="1200" dirty="0">
                          <a:solidFill>
                            <a:schemeClr val="tx1"/>
                          </a:solidFill>
                          <a:effectLst/>
                          <a:latin typeface="+mn-lt"/>
                          <a:ea typeface="+mn-ea"/>
                          <a:cs typeface="+mn-cs"/>
                        </a:rPr>
                        <a:t>• Choose the best place for running over a variety of distances.</a:t>
                      </a:r>
                    </a:p>
                    <a:p>
                      <a:r>
                        <a:rPr lang="en-GB" sz="1200" kern="1200" dirty="0">
                          <a:solidFill>
                            <a:schemeClr val="tx1"/>
                          </a:solidFill>
                          <a:effectLst/>
                          <a:latin typeface="+mn-lt"/>
                          <a:ea typeface="+mn-ea"/>
                          <a:cs typeface="+mn-cs"/>
                        </a:rPr>
                        <a:t>• Throw accurately and refine performance by analysing technique and body shape.</a:t>
                      </a:r>
                    </a:p>
                    <a:p>
                      <a:r>
                        <a:rPr lang="en-GB" sz="1200" kern="1200" dirty="0">
                          <a:solidFill>
                            <a:schemeClr val="tx1"/>
                          </a:solidFill>
                          <a:effectLst/>
                          <a:latin typeface="+mn-lt"/>
                          <a:ea typeface="+mn-ea"/>
                          <a:cs typeface="+mn-cs"/>
                        </a:rPr>
                        <a:t>• Show control in take off and landings when jumping.</a:t>
                      </a:r>
                    </a:p>
                    <a:p>
                      <a:r>
                        <a:rPr lang="en-GB" sz="1200" kern="1200" dirty="0">
                          <a:solidFill>
                            <a:schemeClr val="tx1"/>
                          </a:solidFill>
                          <a:effectLst/>
                          <a:latin typeface="+mn-lt"/>
                          <a:ea typeface="+mn-ea"/>
                          <a:cs typeface="+mn-cs"/>
                        </a:rPr>
                        <a:t>• Compete with others and keep track of personal best performances, setting targets for improvement</a:t>
                      </a:r>
                    </a:p>
                    <a:p>
                      <a:endParaRPr lang="en-GB" sz="12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17668984"/>
                  </a:ext>
                </a:extLst>
              </a:tr>
            </a:tbl>
          </a:graphicData>
        </a:graphic>
      </p:graphicFrame>
      <p:sp>
        <p:nvSpPr>
          <p:cNvPr id="80917" name="Slide Number Placeholder 2">
            <a:extLst>
              <a:ext uri="{FF2B5EF4-FFF2-40B4-BE49-F238E27FC236}">
                <a16:creationId xmlns:a16="http://schemas.microsoft.com/office/drawing/2014/main" id="{AB749C08-A4EC-1900-2596-BE632F54E1C9}"/>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225B71F1-157E-47C1-A7AB-76C539895E80}" type="slidenum">
              <a:rPr lang="en-GB" altLang="en-US" smtClean="0"/>
              <a:pPr/>
              <a:t>8</a:t>
            </a:fld>
            <a:endParaRPr lang="en-GB" altLang="en-US" dirty="0"/>
          </a:p>
        </p:txBody>
      </p:sp>
      <p:sp>
        <p:nvSpPr>
          <p:cNvPr id="8" name="Title 1">
            <a:extLst>
              <a:ext uri="{FF2B5EF4-FFF2-40B4-BE49-F238E27FC236}">
                <a16:creationId xmlns:a16="http://schemas.microsoft.com/office/drawing/2014/main" id="{C7871A0F-4D88-2B7B-5EB1-D90088DB769D}"/>
              </a:ext>
            </a:extLst>
          </p:cNvPr>
          <p:cNvSpPr>
            <a:spLocks noGrp="1"/>
          </p:cNvSpPr>
          <p:nvPr>
            <p:ph type="title"/>
          </p:nvPr>
        </p:nvSpPr>
        <p:spPr>
          <a:xfrm>
            <a:off x="259395" y="194037"/>
            <a:ext cx="8626569" cy="624720"/>
          </a:xfrm>
          <a:solidFill>
            <a:srgbClr val="FF7C80"/>
          </a:solidFill>
        </p:spPr>
        <p:txBody>
          <a:bodyPr>
            <a:normAutofit/>
          </a:bodyPr>
          <a:lstStyle/>
          <a:p>
            <a:pPr>
              <a:defRPr/>
            </a:pPr>
            <a:r>
              <a:rPr lang="en-GB" sz="3019" b="1" dirty="0">
                <a:latin typeface="Century Gothic" panose="020B0502020202020204" pitchFamily="34" charset="0"/>
              </a:rPr>
              <a:t>PE Disciplinary Knowledge</a:t>
            </a:r>
            <a:endParaRPr lang="en-GB" sz="3019" b="1" dirty="0">
              <a:solidFill>
                <a:srgbClr val="FFFDFF"/>
              </a:solidFill>
              <a:latin typeface="Century Gothic" panose="020B0502020202020204" pitchFamily="34" charset="0"/>
            </a:endParaRPr>
          </a:p>
        </p:txBody>
      </p:sp>
      <p:pic>
        <p:nvPicPr>
          <p:cNvPr id="6" name="Picture 2" descr="Image preview"/>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59133" y="5994399"/>
            <a:ext cx="515600" cy="6921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69219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4BFF6CF5-4CF9-C2D4-C784-FFDB32BA6813}"/>
              </a:ext>
            </a:extLst>
          </p:cNvPr>
          <p:cNvGraphicFramePr>
            <a:graphicFrameLocks noGrp="1"/>
          </p:cNvGraphicFramePr>
          <p:nvPr>
            <p:ph idx="1"/>
            <p:extLst>
              <p:ext uri="{D42A27DB-BD31-4B8C-83A1-F6EECF244321}">
                <p14:modId xmlns:p14="http://schemas.microsoft.com/office/powerpoint/2010/main" val="2051253140"/>
              </p:ext>
            </p:extLst>
          </p:nvPr>
        </p:nvGraphicFramePr>
        <p:xfrm>
          <a:off x="517432" y="1406809"/>
          <a:ext cx="8109138" cy="4119558"/>
        </p:xfrm>
        <a:graphic>
          <a:graphicData uri="http://schemas.openxmlformats.org/drawingml/2006/table">
            <a:tbl>
              <a:tblPr/>
              <a:tblGrid>
                <a:gridCol w="2274320">
                  <a:extLst>
                    <a:ext uri="{9D8B030D-6E8A-4147-A177-3AD203B41FA5}">
                      <a16:colId xmlns:a16="http://schemas.microsoft.com/office/drawing/2014/main" val="1708824382"/>
                    </a:ext>
                  </a:extLst>
                </a:gridCol>
                <a:gridCol w="2946167">
                  <a:extLst>
                    <a:ext uri="{9D8B030D-6E8A-4147-A177-3AD203B41FA5}">
                      <a16:colId xmlns:a16="http://schemas.microsoft.com/office/drawing/2014/main" val="3245300809"/>
                    </a:ext>
                  </a:extLst>
                </a:gridCol>
                <a:gridCol w="2888651">
                  <a:extLst>
                    <a:ext uri="{9D8B030D-6E8A-4147-A177-3AD203B41FA5}">
                      <a16:colId xmlns:a16="http://schemas.microsoft.com/office/drawing/2014/main" val="1859629020"/>
                    </a:ext>
                  </a:extLst>
                </a:gridCol>
              </a:tblGrid>
              <a:tr h="388413">
                <a:tc gridSpan="3">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rPr>
                        <a:t>Outdoor and Adventurous Activities</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rgbClr val="CC0000"/>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713844407"/>
                  </a:ext>
                </a:extLst>
              </a:tr>
              <a:tr h="350386">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EYFS</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rgbClr val="FF7C80"/>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Year 1</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rgbClr val="FF7C80"/>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Year 2</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rgbClr val="FF7C80"/>
                    </a:solidFill>
                  </a:tcPr>
                </a:tc>
                <a:extLst>
                  <a:ext uri="{0D108BD9-81ED-4DB2-BD59-A6C34878D82A}">
                    <a16:rowId xmlns:a16="http://schemas.microsoft.com/office/drawing/2014/main" val="3254026563"/>
                  </a:ext>
                </a:extLst>
              </a:tr>
              <a:tr h="3161627">
                <a:tc>
                  <a:txBody>
                    <a:bodyPr/>
                    <a:lstStyle>
                      <a:lvl1pPr marL="171450" indent="-171450">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171450" marR="0" lvl="0" indent="-171450" algn="l" defTabSz="520700" rtl="0" eaLnBrk="1" fontAlgn="base" latinLnBrk="0" hangingPunct="1">
                        <a:lnSpc>
                          <a:spcPct val="115000"/>
                        </a:lnSpc>
                        <a:spcBef>
                          <a:spcPct val="0"/>
                        </a:spcBef>
                        <a:spcAft>
                          <a:spcPct val="0"/>
                        </a:spcAft>
                        <a:buClrTx/>
                        <a:buSzTx/>
                        <a:buFont typeface="Arial" panose="020B0604020202020204" pitchFamily="34" charset="0"/>
                        <a:buChar char="•"/>
                        <a:tabLst/>
                      </a:pPr>
                      <a:endParaRPr kumimoji="0" lang="en-GB" altLang="en-US" sz="1000" b="0" i="0" u="none" strike="noStrike" cap="none" normalizeH="0" baseline="0" dirty="0">
                        <a:ln>
                          <a:noFill/>
                        </a:ln>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endParaRPr lang="en-GB"/>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solidFill>
                            <a:srgbClr val="222222"/>
                          </a:solidFill>
                          <a:effectLst/>
                          <a:latin typeface="Calibri" panose="020F0502020204030204" pitchFamily="34" charset="0"/>
                          <a:ea typeface="Times New Roman" panose="02020603050405020304" pitchFamily="18" charset="0"/>
                        </a:rPr>
                        <a:t>• To cooperate and work together as a team.</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solidFill>
                            <a:srgbClr val="222222"/>
                          </a:solidFill>
                          <a:effectLst/>
                          <a:latin typeface="Calibri" panose="020F0502020204030204" pitchFamily="34" charset="0"/>
                          <a:ea typeface="Times New Roman" panose="02020603050405020304" pitchFamily="18" charset="0"/>
                        </a:rPr>
                        <a:t>• Can work with others to complete a journey within the school grounds.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solidFill>
                            <a:srgbClr val="222222"/>
                          </a:solidFill>
                          <a:effectLst/>
                          <a:latin typeface="Calibri" panose="020F0502020204030204" pitchFamily="34" charset="0"/>
                          <a:ea typeface="Times New Roman" panose="02020603050405020304" pitchFamily="18" charset="0"/>
                        </a:rPr>
                        <a:t>• To be able to respect, trust and care for each other.</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solidFill>
                            <a:srgbClr val="222222"/>
                          </a:solidFill>
                          <a:effectLst/>
                          <a:latin typeface="Calibri" panose="020F0502020204030204" pitchFamily="34" charset="0"/>
                          <a:ea typeface="Times New Roman" panose="02020603050405020304" pitchFamily="18" charset="0"/>
                        </a:rPr>
                        <a:t>• Can work with a partner to undertake an adventurous journey.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b="1" dirty="0">
                        <a:solidFill>
                          <a:srgbClr val="222222"/>
                        </a:solidFill>
                        <a:effectLst/>
                        <a:latin typeface="Calibri" panose="020F0502020204030204" pitchFamily="34" charset="0"/>
                        <a:ea typeface="Times New Roman" panose="02020603050405020304" pitchFamily="18" charset="0"/>
                      </a:endParaRPr>
                    </a:p>
                    <a:p>
                      <a:endParaRPr lang="en-GB"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42441852"/>
                  </a:ext>
                </a:extLst>
              </a:tr>
            </a:tbl>
          </a:graphicData>
        </a:graphic>
      </p:graphicFrame>
      <p:sp>
        <p:nvSpPr>
          <p:cNvPr id="79890" name="Slide Number Placeholder 2">
            <a:extLst>
              <a:ext uri="{FF2B5EF4-FFF2-40B4-BE49-F238E27FC236}">
                <a16:creationId xmlns:a16="http://schemas.microsoft.com/office/drawing/2014/main" id="{344D2E74-B485-C5FD-51F6-2849D0AB2BE0}"/>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A571C2B6-38AD-4460-98D9-58B73FA35B91}" type="slidenum">
              <a:rPr lang="en-GB" altLang="en-US" smtClean="0"/>
              <a:pPr/>
              <a:t>9</a:t>
            </a:fld>
            <a:endParaRPr lang="en-GB" altLang="en-US" dirty="0"/>
          </a:p>
        </p:txBody>
      </p:sp>
      <p:sp>
        <p:nvSpPr>
          <p:cNvPr id="8" name="Title 1">
            <a:extLst>
              <a:ext uri="{FF2B5EF4-FFF2-40B4-BE49-F238E27FC236}">
                <a16:creationId xmlns:a16="http://schemas.microsoft.com/office/drawing/2014/main" id="{AA889202-A46C-B563-F3F0-6D3E3F4BBD8E}"/>
              </a:ext>
            </a:extLst>
          </p:cNvPr>
          <p:cNvSpPr>
            <a:spLocks noGrp="1"/>
          </p:cNvSpPr>
          <p:nvPr>
            <p:ph type="title"/>
          </p:nvPr>
        </p:nvSpPr>
        <p:spPr>
          <a:xfrm>
            <a:off x="259395" y="194037"/>
            <a:ext cx="8626569" cy="624720"/>
          </a:xfrm>
          <a:solidFill>
            <a:srgbClr val="FF7C80"/>
          </a:solidFill>
        </p:spPr>
        <p:txBody>
          <a:bodyPr>
            <a:normAutofit/>
          </a:bodyPr>
          <a:lstStyle/>
          <a:p>
            <a:pPr>
              <a:defRPr/>
            </a:pPr>
            <a:r>
              <a:rPr lang="en-GB" sz="3019" b="1" dirty="0">
                <a:latin typeface="Century Gothic" panose="020B0502020202020204" pitchFamily="34" charset="0"/>
              </a:rPr>
              <a:t>PE Disciplinary Knowledge</a:t>
            </a:r>
            <a:endParaRPr lang="en-GB" sz="3019" b="1" dirty="0">
              <a:solidFill>
                <a:srgbClr val="FFFDFF"/>
              </a:solidFill>
              <a:latin typeface="Century Gothic" panose="020B0502020202020204" pitchFamily="34" charset="0"/>
            </a:endParaRPr>
          </a:p>
        </p:txBody>
      </p:sp>
      <p:sp>
        <p:nvSpPr>
          <p:cNvPr id="2" name="Footer Placeholder 1"/>
          <p:cNvSpPr>
            <a:spLocks noGrp="1"/>
          </p:cNvSpPr>
          <p:nvPr>
            <p:ph type="ftr" sz="quarter" idx="11"/>
          </p:nvPr>
        </p:nvSpPr>
        <p:spPr/>
        <p:txBody>
          <a:bodyPr/>
          <a:lstStyle/>
          <a:p>
            <a:endParaRPr lang="en-GB" dirty="0"/>
          </a:p>
        </p:txBody>
      </p:sp>
      <p:pic>
        <p:nvPicPr>
          <p:cNvPr id="6" name="Picture 2" descr="Image preview"/>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59133" y="5994399"/>
            <a:ext cx="515600" cy="6921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6446511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01BD9AC1D9BC449B1FC13D741B76F61" ma:contentTypeVersion="17" ma:contentTypeDescription="Create a new document." ma:contentTypeScope="" ma:versionID="856ce7d22665a31a89717603efceb834">
  <xsd:schema xmlns:xsd="http://www.w3.org/2001/XMLSchema" xmlns:xs="http://www.w3.org/2001/XMLSchema" xmlns:p="http://schemas.microsoft.com/office/2006/metadata/properties" xmlns:ns2="f482e274-dfc4-4f07-b2a2-767530760282" xmlns:ns3="d1f17a14-8980-460c-8c1f-dd8ff902a239" targetNamespace="http://schemas.microsoft.com/office/2006/metadata/properties" ma:root="true" ma:fieldsID="d44ae9770632d249414aae38832060e1" ns2:_="" ns3:_="">
    <xsd:import namespace="f482e274-dfc4-4f07-b2a2-767530760282"/>
    <xsd:import namespace="d1f17a14-8980-460c-8c1f-dd8ff902a239"/>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ServiceDateTaken"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482e274-dfc4-4f07-b2a2-7675307602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e2c60e70-c612-4e7b-bd63-65e617198d18"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1f17a14-8980-460c-8c1f-dd8ff902a239"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2b93511e-7f96-4c3e-b3ed-c0f57fede495}" ma:internalName="TaxCatchAll" ma:showField="CatchAllData" ma:web="d1f17a14-8980-460c-8c1f-dd8ff902a23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d1f17a14-8980-460c-8c1f-dd8ff902a239" xsi:nil="true"/>
    <lcf76f155ced4ddcb4097134ff3c332f xmlns="f482e274-dfc4-4f07-b2a2-767530760282">
      <Terms xmlns="http://schemas.microsoft.com/office/infopath/2007/PartnerControls"/>
    </lcf76f155ced4ddcb4097134ff3c332f>
    <SharedWithUsers xmlns="d1f17a14-8980-460c-8c1f-dd8ff902a239">
      <UserInfo>
        <DisplayName>Luke Ainsworth</DisplayName>
        <AccountId>46</AccountId>
        <AccountType/>
      </UserInfo>
    </SharedWithUsers>
  </documentManagement>
</p:properties>
</file>

<file path=customXml/itemProps1.xml><?xml version="1.0" encoding="utf-8"?>
<ds:datastoreItem xmlns:ds="http://schemas.openxmlformats.org/officeDocument/2006/customXml" ds:itemID="{F185518E-33FB-4CEF-A2AB-B967593BAE1F}"/>
</file>

<file path=customXml/itemProps2.xml><?xml version="1.0" encoding="utf-8"?>
<ds:datastoreItem xmlns:ds="http://schemas.openxmlformats.org/officeDocument/2006/customXml" ds:itemID="{4F287B12-E534-4E95-B6D0-AF815E67E582}"/>
</file>

<file path=customXml/itemProps3.xml><?xml version="1.0" encoding="utf-8"?>
<ds:datastoreItem xmlns:ds="http://schemas.openxmlformats.org/officeDocument/2006/customXml" ds:itemID="{D27E25F3-401E-4FD6-8B9D-A194EF814643}"/>
</file>

<file path=docProps/app.xml><?xml version="1.0" encoding="utf-8"?>
<Properties xmlns="http://schemas.openxmlformats.org/officeDocument/2006/extended-properties" xmlns:vt="http://schemas.openxmlformats.org/officeDocument/2006/docPropsVTypes">
  <Template>Office Theme</Template>
  <TotalTime>755</TotalTime>
  <Words>2468</Words>
  <Application>Microsoft Macintosh PowerPoint</Application>
  <PresentationFormat>On-screen Show (4:3)</PresentationFormat>
  <Paragraphs>252</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Calibri</vt:lpstr>
      <vt:lpstr>Calibri Light</vt:lpstr>
      <vt:lpstr>Century Gothic</vt:lpstr>
      <vt:lpstr>Times New Roman</vt:lpstr>
      <vt:lpstr>Wingdings</vt:lpstr>
      <vt:lpstr>Office Theme</vt:lpstr>
      <vt:lpstr>PE Disciplinary Knowledge</vt:lpstr>
      <vt:lpstr>PE Disciplinary Knowledge</vt:lpstr>
      <vt:lpstr>PE Disciplinary Knowledge</vt:lpstr>
      <vt:lpstr>PE Disciplinary Knowledge</vt:lpstr>
      <vt:lpstr>PE Disciplinary Knowledge</vt:lpstr>
      <vt:lpstr>PE Disciplinary Knowledge</vt:lpstr>
      <vt:lpstr>PE Disciplinary Knowledge</vt:lpstr>
      <vt:lpstr>PE Disciplinary Knowledge</vt:lpstr>
      <vt:lpstr>PE Disciplinary Knowledge</vt:lpstr>
      <vt:lpstr>PE Disciplinary Knowledge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 Davies - Trustee</dc:creator>
  <cp:lastModifiedBy>Sam Smallridge</cp:lastModifiedBy>
  <cp:revision>27</cp:revision>
  <dcterms:created xsi:type="dcterms:W3CDTF">2022-05-19T06:53:53Z</dcterms:created>
  <dcterms:modified xsi:type="dcterms:W3CDTF">2023-03-15T08:58:13Z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0x010100A01BD9AC1D9BC449B1FC13D741B76F61</vt:lpwstr>
  </property>
</Properties>
</file>