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1"/>
  </p:notesMasterIdLst>
  <p:sldIdLst>
    <p:sldId id="3239" r:id="rId5"/>
    <p:sldId id="3240" r:id="rId6"/>
    <p:sldId id="3441" r:id="rId7"/>
    <p:sldId id="3617" r:id="rId8"/>
    <p:sldId id="3443" r:id="rId9"/>
    <p:sldId id="3444"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C4D6C3-E805-84EB-17EF-C59090D279CC}" v="25" dt="2024-05-20T10:54:46.129"/>
    <p1510:client id="{0C8C8356-26C1-95A0-664D-3EE31AFE0D59}" v="10" dt="2024-05-20T09:02:22.544"/>
    <p1510:client id="{322310FA-FA3F-6A0F-A328-D0866BAA153A}" v="3" dt="2024-05-20T13:03:53.09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borah Hodgson" userId="S::deborah.hodgson@theredeemer.blackburn.sch.uk::ca6c40cd-bcf5-490a-918a-ce70ddf21a7b" providerId="AD" clId="Web-{0C8C8356-26C1-95A0-664D-3EE31AFE0D59}"/>
    <pc:docChg chg="modSld">
      <pc:chgData name="Deborah Hodgson" userId="S::deborah.hodgson@theredeemer.blackburn.sch.uk::ca6c40cd-bcf5-490a-918a-ce70ddf21a7b" providerId="AD" clId="Web-{0C8C8356-26C1-95A0-664D-3EE31AFE0D59}" dt="2024-05-20T09:02:19.294" v="1"/>
      <pc:docMkLst>
        <pc:docMk/>
      </pc:docMkLst>
      <pc:sldChg chg="modSp">
        <pc:chgData name="Deborah Hodgson" userId="S::deborah.hodgson@theredeemer.blackburn.sch.uk::ca6c40cd-bcf5-490a-918a-ce70ddf21a7b" providerId="AD" clId="Web-{0C8C8356-26C1-95A0-664D-3EE31AFE0D59}" dt="2024-05-20T09:02:19.294" v="1"/>
        <pc:sldMkLst>
          <pc:docMk/>
          <pc:sldMk cId="0" sldId="3239"/>
        </pc:sldMkLst>
        <pc:graphicFrameChg chg="mod modGraphic">
          <ac:chgData name="Deborah Hodgson" userId="S::deborah.hodgson@theredeemer.blackburn.sch.uk::ca6c40cd-bcf5-490a-918a-ce70ddf21a7b" providerId="AD" clId="Web-{0C8C8356-26C1-95A0-664D-3EE31AFE0D59}" dt="2024-05-20T09:02:19.294" v="1"/>
          <ac:graphicFrameMkLst>
            <pc:docMk/>
            <pc:sldMk cId="0" sldId="3239"/>
            <ac:graphicFrameMk id="4" creationId="{1575F120-5F96-6DC0-C1EF-548EEE0206AF}"/>
          </ac:graphicFrameMkLst>
        </pc:graphicFrameChg>
      </pc:sldChg>
    </pc:docChg>
  </pc:docChgLst>
  <pc:docChgLst>
    <pc:chgData name="Deborah Hodgson" userId="S::deborah.hodgson@theredeemer.blackburn.sch.uk::ca6c40cd-bcf5-490a-918a-ce70ddf21a7b" providerId="AD" clId="Web-{00C4D6C3-E805-84EB-17EF-C59090D279CC}"/>
    <pc:docChg chg="modSld">
      <pc:chgData name="Deborah Hodgson" userId="S::deborah.hodgson@theredeemer.blackburn.sch.uk::ca6c40cd-bcf5-490a-918a-ce70ddf21a7b" providerId="AD" clId="Web-{00C4D6C3-E805-84EB-17EF-C59090D279CC}" dt="2024-05-20T10:54:27.722" v="6"/>
      <pc:docMkLst>
        <pc:docMk/>
      </pc:docMkLst>
      <pc:sldChg chg="modSp">
        <pc:chgData name="Deborah Hodgson" userId="S::deborah.hodgson@theredeemer.blackburn.sch.uk::ca6c40cd-bcf5-490a-918a-ce70ddf21a7b" providerId="AD" clId="Web-{00C4D6C3-E805-84EB-17EF-C59090D279CC}" dt="2024-05-20T10:40:26.431" v="5"/>
        <pc:sldMkLst>
          <pc:docMk/>
          <pc:sldMk cId="0" sldId="3239"/>
        </pc:sldMkLst>
        <pc:graphicFrameChg chg="modGraphic">
          <ac:chgData name="Deborah Hodgson" userId="S::deborah.hodgson@theredeemer.blackburn.sch.uk::ca6c40cd-bcf5-490a-918a-ce70ddf21a7b" providerId="AD" clId="Web-{00C4D6C3-E805-84EB-17EF-C59090D279CC}" dt="2024-05-20T10:40:26.431" v="5"/>
          <ac:graphicFrameMkLst>
            <pc:docMk/>
            <pc:sldMk cId="0" sldId="3239"/>
            <ac:graphicFrameMk id="4" creationId="{1575F120-5F96-6DC0-C1EF-548EEE0206AF}"/>
          </ac:graphicFrameMkLst>
        </pc:graphicFrameChg>
      </pc:sldChg>
      <pc:sldChg chg="modSp">
        <pc:chgData name="Deborah Hodgson" userId="S::deborah.hodgson@theredeemer.blackburn.sch.uk::ca6c40cd-bcf5-490a-918a-ce70ddf21a7b" providerId="AD" clId="Web-{00C4D6C3-E805-84EB-17EF-C59090D279CC}" dt="2024-05-20T10:17:17.248" v="3"/>
        <pc:sldMkLst>
          <pc:docMk/>
          <pc:sldMk cId="0" sldId="3240"/>
        </pc:sldMkLst>
        <pc:graphicFrameChg chg="modGraphic">
          <ac:chgData name="Deborah Hodgson" userId="S::deborah.hodgson@theredeemer.blackburn.sch.uk::ca6c40cd-bcf5-490a-918a-ce70ddf21a7b" providerId="AD" clId="Web-{00C4D6C3-E805-84EB-17EF-C59090D279CC}" dt="2024-05-20T10:17:17.248" v="3"/>
          <ac:graphicFrameMkLst>
            <pc:docMk/>
            <pc:sldMk cId="0" sldId="3240"/>
            <ac:graphicFrameMk id="4" creationId="{144222F6-F35F-9A65-C229-9621D6B52B0F}"/>
          </ac:graphicFrameMkLst>
        </pc:graphicFrameChg>
      </pc:sldChg>
      <pc:sldChg chg="modSp">
        <pc:chgData name="Deborah Hodgson" userId="S::deborah.hodgson@theredeemer.blackburn.sch.uk::ca6c40cd-bcf5-490a-918a-ce70ddf21a7b" providerId="AD" clId="Web-{00C4D6C3-E805-84EB-17EF-C59090D279CC}" dt="2024-05-20T10:54:27.722" v="6"/>
        <pc:sldMkLst>
          <pc:docMk/>
          <pc:sldMk cId="0" sldId="3617"/>
        </pc:sldMkLst>
        <pc:graphicFrameChg chg="modGraphic">
          <ac:chgData name="Deborah Hodgson" userId="S::deborah.hodgson@theredeemer.blackburn.sch.uk::ca6c40cd-bcf5-490a-918a-ce70ddf21a7b" providerId="AD" clId="Web-{00C4D6C3-E805-84EB-17EF-C59090D279CC}" dt="2024-05-20T10:54:27.722" v="6"/>
          <ac:graphicFrameMkLst>
            <pc:docMk/>
            <pc:sldMk cId="0" sldId="3617"/>
            <ac:graphicFrameMk id="4" creationId="{87209C8D-7356-87D9-E7C0-922D76561DFD}"/>
          </ac:graphicFrameMkLst>
        </pc:graphicFrameChg>
      </pc:sldChg>
    </pc:docChg>
  </pc:docChgLst>
  <pc:docChgLst>
    <pc:chgData name="Deborah Hodgson" userId="S::deborah.hodgson@theredeemer.blackburn.sch.uk::ca6c40cd-bcf5-490a-918a-ce70ddf21a7b" providerId="AD" clId="Web-{322310FA-FA3F-6A0F-A328-D0866BAA153A}"/>
    <pc:docChg chg="modSld">
      <pc:chgData name="Deborah Hodgson" userId="S::deborah.hodgson@theredeemer.blackburn.sch.uk::ca6c40cd-bcf5-490a-918a-ce70ddf21a7b" providerId="AD" clId="Web-{322310FA-FA3F-6A0F-A328-D0866BAA153A}" dt="2024-05-20T13:03:53.090" v="2"/>
      <pc:docMkLst>
        <pc:docMk/>
      </pc:docMkLst>
      <pc:sldChg chg="modSp">
        <pc:chgData name="Deborah Hodgson" userId="S::deborah.hodgson@theredeemer.blackburn.sch.uk::ca6c40cd-bcf5-490a-918a-ce70ddf21a7b" providerId="AD" clId="Web-{322310FA-FA3F-6A0F-A328-D0866BAA153A}" dt="2024-05-20T12:40:41.953" v="0"/>
        <pc:sldMkLst>
          <pc:docMk/>
          <pc:sldMk cId="0" sldId="3239"/>
        </pc:sldMkLst>
        <pc:graphicFrameChg chg="modGraphic">
          <ac:chgData name="Deborah Hodgson" userId="S::deborah.hodgson@theredeemer.blackburn.sch.uk::ca6c40cd-bcf5-490a-918a-ce70ddf21a7b" providerId="AD" clId="Web-{322310FA-FA3F-6A0F-A328-D0866BAA153A}" dt="2024-05-20T12:40:41.953" v="0"/>
          <ac:graphicFrameMkLst>
            <pc:docMk/>
            <pc:sldMk cId="0" sldId="3239"/>
            <ac:graphicFrameMk id="4" creationId="{1575F120-5F96-6DC0-C1EF-548EEE0206AF}"/>
          </ac:graphicFrameMkLst>
        </pc:graphicFrameChg>
      </pc:sldChg>
      <pc:sldChg chg="modSp">
        <pc:chgData name="Deborah Hodgson" userId="S::deborah.hodgson@theredeemer.blackburn.sch.uk::ca6c40cd-bcf5-490a-918a-ce70ddf21a7b" providerId="AD" clId="Web-{322310FA-FA3F-6A0F-A328-D0866BAA153A}" dt="2024-05-20T13:03:53.090" v="2"/>
        <pc:sldMkLst>
          <pc:docMk/>
          <pc:sldMk cId="0" sldId="3240"/>
        </pc:sldMkLst>
        <pc:graphicFrameChg chg="modGraphic">
          <ac:chgData name="Deborah Hodgson" userId="S::deborah.hodgson@theredeemer.blackburn.sch.uk::ca6c40cd-bcf5-490a-918a-ce70ddf21a7b" providerId="AD" clId="Web-{322310FA-FA3F-6A0F-A328-D0866BAA153A}" dt="2024-05-20T13:03:53.090" v="2"/>
          <ac:graphicFrameMkLst>
            <pc:docMk/>
            <pc:sldMk cId="0" sldId="3240"/>
            <ac:graphicFrameMk id="4" creationId="{144222F6-F35F-9A65-C229-9621D6B52B0F}"/>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1E99E9-14FD-4E85-8C64-72F2BF5D0FED}" type="datetimeFigureOut">
              <a:rPr lang="en-GB" smtClean="0"/>
              <a:t>20/05/2024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31EB6A-CD69-4D14-800B-C8A5F959F4DF}" type="slidenum">
              <a:rPr lang="en-GB" smtClean="0"/>
              <a:t>‹#›</a:t>
            </a:fld>
            <a:endParaRPr lang="en-GB"/>
          </a:p>
        </p:txBody>
      </p:sp>
    </p:spTree>
    <p:extLst>
      <p:ext uri="{BB962C8B-B14F-4D97-AF65-F5344CB8AC3E}">
        <p14:creationId xmlns:p14="http://schemas.microsoft.com/office/powerpoint/2010/main" val="1457822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554B396-16AB-4DFF-AEFD-65E49CDA9A1C}" type="datetimeFigureOut">
              <a:rPr lang="en-GB" smtClean="0"/>
              <a:t>20/05/2024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2999C0-7C77-415F-9EE3-AB2373BE7FA1}" type="slidenum">
              <a:rPr lang="en-GB" smtClean="0"/>
              <a:t>‹#›</a:t>
            </a:fld>
            <a:endParaRPr lang="en-GB"/>
          </a:p>
        </p:txBody>
      </p:sp>
    </p:spTree>
    <p:extLst>
      <p:ext uri="{BB962C8B-B14F-4D97-AF65-F5344CB8AC3E}">
        <p14:creationId xmlns:p14="http://schemas.microsoft.com/office/powerpoint/2010/main" val="1399645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554B396-16AB-4DFF-AEFD-65E49CDA9A1C}" type="datetimeFigureOut">
              <a:rPr lang="en-GB" smtClean="0"/>
              <a:t>20/05/2024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2999C0-7C77-415F-9EE3-AB2373BE7FA1}" type="slidenum">
              <a:rPr lang="en-GB" smtClean="0"/>
              <a:t>‹#›</a:t>
            </a:fld>
            <a:endParaRPr lang="en-GB"/>
          </a:p>
        </p:txBody>
      </p:sp>
    </p:spTree>
    <p:extLst>
      <p:ext uri="{BB962C8B-B14F-4D97-AF65-F5344CB8AC3E}">
        <p14:creationId xmlns:p14="http://schemas.microsoft.com/office/powerpoint/2010/main" val="4055608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554B396-16AB-4DFF-AEFD-65E49CDA9A1C}" type="datetimeFigureOut">
              <a:rPr lang="en-GB" smtClean="0"/>
              <a:t>20/05/2024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2999C0-7C77-415F-9EE3-AB2373BE7FA1}" type="slidenum">
              <a:rPr lang="en-GB" smtClean="0"/>
              <a:t>‹#›</a:t>
            </a:fld>
            <a:endParaRPr lang="en-GB"/>
          </a:p>
        </p:txBody>
      </p:sp>
    </p:spTree>
    <p:extLst>
      <p:ext uri="{BB962C8B-B14F-4D97-AF65-F5344CB8AC3E}">
        <p14:creationId xmlns:p14="http://schemas.microsoft.com/office/powerpoint/2010/main" val="1939393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554B396-16AB-4DFF-AEFD-65E49CDA9A1C}" type="datetimeFigureOut">
              <a:rPr lang="en-GB" smtClean="0"/>
              <a:t>20/05/2024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2999C0-7C77-415F-9EE3-AB2373BE7FA1}" type="slidenum">
              <a:rPr lang="en-GB" smtClean="0"/>
              <a:t>‹#›</a:t>
            </a:fld>
            <a:endParaRPr lang="en-GB"/>
          </a:p>
        </p:txBody>
      </p:sp>
    </p:spTree>
    <p:extLst>
      <p:ext uri="{BB962C8B-B14F-4D97-AF65-F5344CB8AC3E}">
        <p14:creationId xmlns:p14="http://schemas.microsoft.com/office/powerpoint/2010/main" val="3944588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554B396-16AB-4DFF-AEFD-65E49CDA9A1C}" type="datetimeFigureOut">
              <a:rPr lang="en-GB" smtClean="0"/>
              <a:t>20/05/2024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2999C0-7C77-415F-9EE3-AB2373BE7FA1}" type="slidenum">
              <a:rPr lang="en-GB" smtClean="0"/>
              <a:t>‹#›</a:t>
            </a:fld>
            <a:endParaRPr lang="en-GB"/>
          </a:p>
        </p:txBody>
      </p:sp>
    </p:spTree>
    <p:extLst>
      <p:ext uri="{BB962C8B-B14F-4D97-AF65-F5344CB8AC3E}">
        <p14:creationId xmlns:p14="http://schemas.microsoft.com/office/powerpoint/2010/main" val="1597363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554B396-16AB-4DFF-AEFD-65E49CDA9A1C}" type="datetimeFigureOut">
              <a:rPr lang="en-GB" smtClean="0"/>
              <a:t>20/05/2024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F2999C0-7C77-415F-9EE3-AB2373BE7FA1}" type="slidenum">
              <a:rPr lang="en-GB" smtClean="0"/>
              <a:t>‹#›</a:t>
            </a:fld>
            <a:endParaRPr lang="en-GB"/>
          </a:p>
        </p:txBody>
      </p:sp>
    </p:spTree>
    <p:extLst>
      <p:ext uri="{BB962C8B-B14F-4D97-AF65-F5344CB8AC3E}">
        <p14:creationId xmlns:p14="http://schemas.microsoft.com/office/powerpoint/2010/main" val="4263910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554B396-16AB-4DFF-AEFD-65E49CDA9A1C}" type="datetimeFigureOut">
              <a:rPr lang="en-GB" smtClean="0"/>
              <a:t>20/05/2024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F2999C0-7C77-415F-9EE3-AB2373BE7FA1}" type="slidenum">
              <a:rPr lang="en-GB" smtClean="0"/>
              <a:t>‹#›</a:t>
            </a:fld>
            <a:endParaRPr lang="en-GB"/>
          </a:p>
        </p:txBody>
      </p:sp>
    </p:spTree>
    <p:extLst>
      <p:ext uri="{BB962C8B-B14F-4D97-AF65-F5344CB8AC3E}">
        <p14:creationId xmlns:p14="http://schemas.microsoft.com/office/powerpoint/2010/main" val="3776645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554B396-16AB-4DFF-AEFD-65E49CDA9A1C}" type="datetimeFigureOut">
              <a:rPr lang="en-GB" smtClean="0"/>
              <a:t>20/05/2024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F2999C0-7C77-415F-9EE3-AB2373BE7FA1}" type="slidenum">
              <a:rPr lang="en-GB" smtClean="0"/>
              <a:t>‹#›</a:t>
            </a:fld>
            <a:endParaRPr lang="en-GB"/>
          </a:p>
        </p:txBody>
      </p:sp>
    </p:spTree>
    <p:extLst>
      <p:ext uri="{BB962C8B-B14F-4D97-AF65-F5344CB8AC3E}">
        <p14:creationId xmlns:p14="http://schemas.microsoft.com/office/powerpoint/2010/main" val="1554140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54B396-16AB-4DFF-AEFD-65E49CDA9A1C}" type="datetimeFigureOut">
              <a:rPr lang="en-GB" smtClean="0"/>
              <a:t>20/05/2024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F2999C0-7C77-415F-9EE3-AB2373BE7FA1}" type="slidenum">
              <a:rPr lang="en-GB" smtClean="0"/>
              <a:t>‹#›</a:t>
            </a:fld>
            <a:endParaRPr lang="en-GB"/>
          </a:p>
        </p:txBody>
      </p:sp>
    </p:spTree>
    <p:extLst>
      <p:ext uri="{BB962C8B-B14F-4D97-AF65-F5344CB8AC3E}">
        <p14:creationId xmlns:p14="http://schemas.microsoft.com/office/powerpoint/2010/main" val="892989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554B396-16AB-4DFF-AEFD-65E49CDA9A1C}" type="datetimeFigureOut">
              <a:rPr lang="en-GB" smtClean="0"/>
              <a:t>20/05/2024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F2999C0-7C77-415F-9EE3-AB2373BE7FA1}" type="slidenum">
              <a:rPr lang="en-GB" smtClean="0"/>
              <a:t>‹#›</a:t>
            </a:fld>
            <a:endParaRPr lang="en-GB"/>
          </a:p>
        </p:txBody>
      </p:sp>
    </p:spTree>
    <p:extLst>
      <p:ext uri="{BB962C8B-B14F-4D97-AF65-F5344CB8AC3E}">
        <p14:creationId xmlns:p14="http://schemas.microsoft.com/office/powerpoint/2010/main" val="275384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554B396-16AB-4DFF-AEFD-65E49CDA9A1C}" type="datetimeFigureOut">
              <a:rPr lang="en-GB" smtClean="0"/>
              <a:t>20/05/2024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F2999C0-7C77-415F-9EE3-AB2373BE7FA1}" type="slidenum">
              <a:rPr lang="en-GB" smtClean="0"/>
              <a:t>‹#›</a:t>
            </a:fld>
            <a:endParaRPr lang="en-GB"/>
          </a:p>
        </p:txBody>
      </p:sp>
    </p:spTree>
    <p:extLst>
      <p:ext uri="{BB962C8B-B14F-4D97-AF65-F5344CB8AC3E}">
        <p14:creationId xmlns:p14="http://schemas.microsoft.com/office/powerpoint/2010/main" val="4082548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54B396-16AB-4DFF-AEFD-65E49CDA9A1C}" type="datetimeFigureOut">
              <a:rPr lang="en-GB" smtClean="0"/>
              <a:t>20/05/2024</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2999C0-7C77-415F-9EE3-AB2373BE7FA1}" type="slidenum">
              <a:rPr lang="en-GB" smtClean="0"/>
              <a:t>‹#›</a:t>
            </a:fld>
            <a:endParaRPr lang="en-GB"/>
          </a:p>
        </p:txBody>
      </p:sp>
    </p:spTree>
    <p:extLst>
      <p:ext uri="{BB962C8B-B14F-4D97-AF65-F5344CB8AC3E}">
        <p14:creationId xmlns:p14="http://schemas.microsoft.com/office/powerpoint/2010/main" val="10166233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259395" y="194037"/>
            <a:ext cx="8626569" cy="624720"/>
          </a:xfrm>
          <a:solidFill>
            <a:schemeClr val="accent6">
              <a:lumMod val="40000"/>
              <a:lumOff val="60000"/>
            </a:schemeClr>
          </a:solidFill>
        </p:spPr>
        <p:txBody>
          <a:bodyPr>
            <a:normAutofit/>
          </a:bodyPr>
          <a:lstStyle/>
          <a:p>
            <a:pPr>
              <a:defRPr/>
            </a:pPr>
            <a:r>
              <a:rPr lang="en-GB" sz="3019" b="1">
                <a:latin typeface="Century Gothic" panose="020B0502020202020204" pitchFamily="34" charset="0"/>
              </a:rPr>
              <a:t>Geography Disciplinary Knowledge</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extLst>
              <p:ext uri="{D42A27DB-BD31-4B8C-83A1-F6EECF244321}">
                <p14:modId xmlns:p14="http://schemas.microsoft.com/office/powerpoint/2010/main" val="822840191"/>
              </p:ext>
            </p:extLst>
          </p:nvPr>
        </p:nvGraphicFramePr>
        <p:xfrm>
          <a:off x="517432" y="1033335"/>
          <a:ext cx="8455391" cy="4576224"/>
        </p:xfrm>
        <a:graphic>
          <a:graphicData uri="http://schemas.openxmlformats.org/drawingml/2006/table">
            <a:tbl>
              <a:tblPr/>
              <a:tblGrid>
                <a:gridCol w="2379516">
                  <a:extLst>
                    <a:ext uri="{9D8B030D-6E8A-4147-A177-3AD203B41FA5}">
                      <a16:colId xmlns:a16="http://schemas.microsoft.com/office/drawing/2014/main" val="210943694"/>
                    </a:ext>
                  </a:extLst>
                </a:gridCol>
                <a:gridCol w="2840970">
                  <a:extLst>
                    <a:ext uri="{9D8B030D-6E8A-4147-A177-3AD203B41FA5}">
                      <a16:colId xmlns:a16="http://schemas.microsoft.com/office/drawing/2014/main" val="864309712"/>
                    </a:ext>
                  </a:extLst>
                </a:gridCol>
                <a:gridCol w="3234905">
                  <a:extLst>
                    <a:ext uri="{9D8B030D-6E8A-4147-A177-3AD203B41FA5}">
                      <a16:colId xmlns:a16="http://schemas.microsoft.com/office/drawing/2014/main" val="3913203569"/>
                    </a:ext>
                  </a:extLst>
                </a:gridCol>
              </a:tblGrid>
              <a:tr h="459134">
                <a:tc gridSpan="3">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a:ea typeface="MS PGothic"/>
                        </a:rPr>
                        <a:t>Investigating Places</a:t>
                      </a: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6">
                        <a:lumMod val="60000"/>
                        <a:lumOff val="4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931202660"/>
                  </a:ext>
                </a:extLst>
              </a:tr>
              <a:tr h="350386">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a:ea typeface="MS PGothic"/>
                        </a:rPr>
                        <a:t>EYFS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a:ea typeface="MS PGothic"/>
                        </a:rPr>
                        <a:t>Year 1</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a:ea typeface="MS PGothic"/>
                        </a:rPr>
                        <a:t>Year 2</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extLst>
                  <a:ext uri="{0D108BD9-81ED-4DB2-BD59-A6C34878D82A}">
                    <a16:rowId xmlns:a16="http://schemas.microsoft.com/office/drawing/2014/main" val="2170195882"/>
                  </a:ext>
                </a:extLst>
              </a:tr>
              <a:tr h="3766704">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171450" marR="0" lvl="0" indent="-171450" algn="l" rtl="0" eaLnBrk="1" fontAlgn="base" latinLnBrk="0" hangingPunct="1">
                        <a:lnSpc>
                          <a:spcPct val="100000"/>
                        </a:lnSpc>
                        <a:spcBef>
                          <a:spcPct val="0"/>
                        </a:spcBef>
                        <a:spcAft>
                          <a:spcPct val="0"/>
                        </a:spcAft>
                        <a:buClrTx/>
                        <a:buSzTx/>
                        <a:buFont typeface="Arial" panose="020B0604020202020204" pitchFamily="34" charset="0"/>
                        <a:buChar char="•"/>
                      </a:pPr>
                      <a:r>
                        <a:rPr kumimoji="0" lang="en-GB" altLang="en-US" sz="1400" b="0" i="0" u="none" strike="noStrike" cap="none" normalizeH="0" baseline="0" dirty="0">
                          <a:ln>
                            <a:noFill/>
                          </a:ln>
                          <a:solidFill>
                            <a:srgbClr val="000000"/>
                          </a:solidFill>
                          <a:effectLst/>
                          <a:latin typeface="+mn-lt"/>
                          <a:ea typeface="MS PGothic"/>
                        </a:rPr>
                        <a:t>Understand that places are different and have different features.</a:t>
                      </a:r>
                      <a:r>
                        <a:rPr lang="en-GB" altLang="en-US" sz="1400" b="0" i="0" u="none" strike="noStrike" cap="none" normalizeH="0" baseline="0" dirty="0">
                          <a:ln>
                            <a:noFill/>
                          </a:ln>
                          <a:solidFill>
                            <a:srgbClr val="000000"/>
                          </a:solidFill>
                          <a:effectLst/>
                          <a:latin typeface="+mn-lt"/>
                          <a:ea typeface="MS PGothic"/>
                        </a:rPr>
                        <a:t> </a:t>
                      </a:r>
                      <a:endParaRPr kumimoji="0" lang="en-GB" altLang="en-US" sz="1400" b="0" i="0" u="none" strike="noStrike" cap="none" normalizeH="0" baseline="0" dirty="0">
                        <a:ln>
                          <a:noFill/>
                        </a:ln>
                        <a:solidFill>
                          <a:srgbClr val="000000"/>
                        </a:solidFill>
                        <a:effectLst/>
                        <a:latin typeface="+mn-lt"/>
                        <a:ea typeface="MS PGothic" panose="020B0600070205080204" pitchFamily="34" charset="-128"/>
                      </a:endParaRPr>
                    </a:p>
                    <a:p>
                      <a:pPr marL="171450" marR="0" lvl="0" indent="-171450" algn="l" defTabSz="5207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GB" altLang="en-US" sz="1400" b="0" i="0" u="none" strike="noStrike" cap="none" normalizeH="0" baseline="0" dirty="0">
                          <a:ln>
                            <a:noFill/>
                          </a:ln>
                          <a:solidFill>
                            <a:srgbClr val="000000"/>
                          </a:solidFill>
                          <a:effectLst/>
                          <a:latin typeface="+mn-lt"/>
                          <a:ea typeface="MS PGothic"/>
                        </a:rPr>
                        <a:t>Use enquiry questions to explore the local surrounding.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r>
                        <a:rPr lang="en-GB" sz="1400" kern="1200" dirty="0">
                          <a:solidFill>
                            <a:schemeClr val="tx1"/>
                          </a:solidFill>
                          <a:effectLst/>
                          <a:latin typeface="Calibri"/>
                          <a:ea typeface="MS PGothic"/>
                          <a:cs typeface="+mn-cs"/>
                        </a:rPr>
                        <a:t>• </a:t>
                      </a:r>
                      <a:endParaRPr lang="en-GB" sz="1400" kern="1200">
                        <a:solidFill>
                          <a:schemeClr val="tx1"/>
                        </a:solidFill>
                        <a:effectLst/>
                        <a:latin typeface="Calibri"/>
                        <a:ea typeface="MS PGothic"/>
                        <a:cs typeface="+mn-cs"/>
                      </a:endParaRPr>
                    </a:p>
                    <a:p>
                      <a:r>
                        <a:rPr lang="en-GB" sz="1400" kern="1200" dirty="0">
                          <a:solidFill>
                            <a:schemeClr val="tx1"/>
                          </a:solidFill>
                          <a:effectLst/>
                          <a:latin typeface="Calibri"/>
                          <a:ea typeface="MS PGothic"/>
                          <a:cs typeface="+mn-cs"/>
                        </a:rPr>
                        <a:t>• Use simple fieldwork and observational skills to study the geography of the school and the key human and physical features of its surrounding environment.</a:t>
                      </a:r>
                    </a:p>
                    <a:p>
                      <a:r>
                        <a:rPr lang="en-GB" sz="1400" kern="1200" dirty="0">
                          <a:solidFill>
                            <a:schemeClr val="tx1"/>
                          </a:solidFill>
                          <a:effectLst/>
                          <a:latin typeface="Calibri"/>
                          <a:ea typeface="MS PGothic"/>
                          <a:cs typeface="+mn-cs"/>
                        </a:rPr>
                        <a:t>• Use aerial images and plan perspectives to recognise landmarks and basic physical features.</a:t>
                      </a:r>
                    </a:p>
                    <a:p>
                      <a:r>
                        <a:rPr lang="en-GB" sz="1400" kern="1200" dirty="0">
                          <a:solidFill>
                            <a:schemeClr val="tx1"/>
                          </a:solidFill>
                          <a:effectLst/>
                          <a:latin typeface="Calibri"/>
                          <a:ea typeface="MS PGothic"/>
                          <a:cs typeface="+mn-cs"/>
                        </a:rPr>
                        <a:t>• Name and locate the world’s continents and oceans.</a:t>
                      </a:r>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en-GB" altLang="en-US" sz="1400" b="0" i="0" u="none" strike="noStrike" cap="none" normalizeH="0" baseline="0">
                        <a:ln>
                          <a:noFill/>
                        </a:ln>
                        <a:solidFill>
                          <a:schemeClr val="tx1"/>
                        </a:solidFill>
                        <a:effectLst/>
                        <a:latin typeface="Century Gothic" panose="020B0502020202020204" pitchFamily="34" charset="0"/>
                        <a:ea typeface="MS PGothic" panose="020B0600070205080204" pitchFamily="34" charset="-128"/>
                        <a:cs typeface="Calibri" panose="020F0502020204030204" pitchFamily="34" charset="0"/>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lvl1pPr marL="285750" indent="-2857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r>
                        <a:rPr lang="en-GB" sz="1400" kern="1200" dirty="0">
                          <a:solidFill>
                            <a:schemeClr val="tx1"/>
                          </a:solidFill>
                          <a:effectLst/>
                          <a:latin typeface="Calibri"/>
                          <a:ea typeface="MS PGothic"/>
                          <a:cs typeface="+mn-cs"/>
                        </a:rPr>
                        <a:t>• Identify the key features of a location in order to say whether it is a city, town, village, coastal or rural area.</a:t>
                      </a:r>
                    </a:p>
                    <a:p>
                      <a:r>
                        <a:rPr lang="en-GB" sz="1400" kern="1200" dirty="0">
                          <a:solidFill>
                            <a:schemeClr val="tx1"/>
                          </a:solidFill>
                          <a:effectLst/>
                          <a:latin typeface="Calibri"/>
                          <a:ea typeface="MS PGothic"/>
                          <a:cs typeface="+mn-cs"/>
                        </a:rPr>
                        <a:t>• Use world maps, atlases and globes to identify the United Kingdom and its countries, as well as the countries, continents and oceans studied.</a:t>
                      </a:r>
                    </a:p>
                    <a:p>
                      <a:r>
                        <a:rPr lang="en-GB" sz="1400" kern="1200" dirty="0">
                          <a:solidFill>
                            <a:schemeClr val="tx1"/>
                          </a:solidFill>
                          <a:effectLst/>
                          <a:latin typeface="Calibri"/>
                          <a:ea typeface="MS PGothic"/>
                          <a:cs typeface="+mn-cs"/>
                        </a:rPr>
                        <a:t>• Use simple fieldwork and observational skills to study the geography two contrasting areas.</a:t>
                      </a:r>
                    </a:p>
                    <a:p>
                      <a:r>
                        <a:rPr lang="en-GB" sz="1400" kern="1200" dirty="0">
                          <a:solidFill>
                            <a:schemeClr val="tx1"/>
                          </a:solidFill>
                          <a:effectLst/>
                          <a:latin typeface="Calibri"/>
                          <a:ea typeface="MS PGothic"/>
                          <a:cs typeface="+mn-cs"/>
                        </a:rPr>
                        <a:t>• Name, locate and identify characteristics of the four countries and capital cities of the United Kingdom and its surrounding seas.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sp>
        <p:nvSpPr>
          <p:cNvPr id="75797" name="Slide Number Placeholder 2">
            <a:extLst>
              <a:ext uri="{FF2B5EF4-FFF2-40B4-BE49-F238E27FC236}">
                <a16:creationId xmlns:a16="http://schemas.microsoft.com/office/drawing/2014/main" id="{7EBB8205-43DC-561B-A194-FFB793B03D5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661F961-0633-4E65-844E-DDE76B547A80}" type="slidenum">
              <a:rPr lang="en-GB" altLang="en-US" smtClean="0"/>
              <a:pPr/>
              <a:t>1</a:t>
            </a:fld>
            <a:endParaRPr lang="en-GB" altLang="en-US"/>
          </a:p>
        </p:txBody>
      </p:sp>
      <p:pic>
        <p:nvPicPr>
          <p:cNvPr id="5" name="Picture 2" descr="Image preview">
            <a:extLst>
              <a:ext uri="{FF2B5EF4-FFF2-40B4-BE49-F238E27FC236}">
                <a16:creationId xmlns:a16="http://schemas.microsoft.com/office/drawing/2014/main" id="{F4BF99D3-8BBD-664C-9600-009B830074C2}"/>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144222F6-F35F-9A65-C229-9621D6B52B0F}"/>
              </a:ext>
            </a:extLst>
          </p:cNvPr>
          <p:cNvGraphicFramePr>
            <a:graphicFrameLocks noGrp="1"/>
          </p:cNvGraphicFramePr>
          <p:nvPr>
            <p:ph idx="1"/>
            <p:extLst>
              <p:ext uri="{D42A27DB-BD31-4B8C-83A1-F6EECF244321}">
                <p14:modId xmlns:p14="http://schemas.microsoft.com/office/powerpoint/2010/main" val="1714342795"/>
              </p:ext>
            </p:extLst>
          </p:nvPr>
        </p:nvGraphicFramePr>
        <p:xfrm>
          <a:off x="416933" y="869007"/>
          <a:ext cx="8489012" cy="6483078"/>
        </p:xfrm>
        <a:graphic>
          <a:graphicData uri="http://schemas.openxmlformats.org/drawingml/2006/table">
            <a:tbl>
              <a:tblPr/>
              <a:tblGrid>
                <a:gridCol w="2086726">
                  <a:extLst>
                    <a:ext uri="{9D8B030D-6E8A-4147-A177-3AD203B41FA5}">
                      <a16:colId xmlns:a16="http://schemas.microsoft.com/office/drawing/2014/main" val="1334577102"/>
                    </a:ext>
                  </a:extLst>
                </a:gridCol>
                <a:gridCol w="2064944">
                  <a:extLst>
                    <a:ext uri="{9D8B030D-6E8A-4147-A177-3AD203B41FA5}">
                      <a16:colId xmlns:a16="http://schemas.microsoft.com/office/drawing/2014/main" val="822642958"/>
                    </a:ext>
                  </a:extLst>
                </a:gridCol>
                <a:gridCol w="2075156">
                  <a:extLst>
                    <a:ext uri="{9D8B030D-6E8A-4147-A177-3AD203B41FA5}">
                      <a16:colId xmlns:a16="http://schemas.microsoft.com/office/drawing/2014/main" val="3806912539"/>
                    </a:ext>
                  </a:extLst>
                </a:gridCol>
                <a:gridCol w="2262186">
                  <a:extLst>
                    <a:ext uri="{9D8B030D-6E8A-4147-A177-3AD203B41FA5}">
                      <a16:colId xmlns:a16="http://schemas.microsoft.com/office/drawing/2014/main" val="3220653417"/>
                    </a:ext>
                  </a:extLst>
                </a:gridCol>
              </a:tblGrid>
              <a:tr h="361291">
                <a:tc gridSpan="4">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entury Gothic" panose="020B0502020202020204" pitchFamily="34" charset="0"/>
                          <a:ea typeface="MS PGothic" panose="020B0600070205080204" pitchFamily="34" charset="-128"/>
                        </a:rPr>
                        <a:t>Investigating Places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60000"/>
                        <a:lumOff val="4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583309221"/>
                  </a:ext>
                </a:extLst>
              </a:tr>
              <a:tr h="1659298">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a:ln>
                            <a:noFill/>
                          </a:ln>
                          <a:solidFill>
                            <a:srgbClr val="000000"/>
                          </a:solidFill>
                          <a:effectLst/>
                          <a:latin typeface="Century Gothic" panose="020B0502020202020204" pitchFamily="34" charset="0"/>
                          <a:ea typeface="MS PGothic" panose="020B0600070205080204" pitchFamily="34" charset="-128"/>
                        </a:rPr>
                        <a:t>Year 3</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a:ln>
                            <a:noFill/>
                          </a:ln>
                          <a:solidFill>
                            <a:srgbClr val="000000"/>
                          </a:solidFill>
                          <a:effectLst/>
                          <a:latin typeface="Century Gothic" panose="020B0502020202020204" pitchFamily="34" charset="0"/>
                          <a:ea typeface="MS PGothic" panose="020B0600070205080204" pitchFamily="34" charset="-128"/>
                        </a:rPr>
                        <a:t>Year 4</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a:ln>
                            <a:noFill/>
                          </a:ln>
                          <a:solidFill>
                            <a:srgbClr val="000000"/>
                          </a:solidFill>
                          <a:effectLst/>
                          <a:latin typeface="Century Gothic" panose="020B0502020202020204" pitchFamily="34" charset="0"/>
                          <a:ea typeface="MS PGothic" panose="020B0600070205080204" pitchFamily="34" charset="-128"/>
                        </a:rPr>
                        <a:t>Year 5</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a:ln>
                            <a:noFill/>
                          </a:ln>
                          <a:solidFill>
                            <a:srgbClr val="000000"/>
                          </a:solidFill>
                          <a:effectLst/>
                          <a:latin typeface="Century Gothic" panose="020B0502020202020204" pitchFamily="34" charset="0"/>
                          <a:ea typeface="MS PGothic" panose="020B0600070205080204" pitchFamily="34" charset="-128"/>
                        </a:rPr>
                        <a:t>Year 6</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extLst>
                  <a:ext uri="{0D108BD9-81ED-4DB2-BD59-A6C34878D82A}">
                    <a16:rowId xmlns:a16="http://schemas.microsoft.com/office/drawing/2014/main" val="401920483"/>
                  </a:ext>
                </a:extLst>
              </a:tr>
              <a:tr h="4196920">
                <a:tc>
                  <a:txBody>
                    <a:bodyPr/>
                    <a:lstStyle>
                      <a:lvl1pPr marL="285750" indent="-2857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r>
                        <a:rPr lang="en-GB" sz="1150" kern="1200">
                          <a:solidFill>
                            <a:schemeClr val="tx1"/>
                          </a:solidFill>
                          <a:effectLst/>
                          <a:latin typeface="Calibri" panose="020F0502020204030204" pitchFamily="34" charset="0"/>
                          <a:ea typeface="MS PGothic" panose="020B0600070205080204" pitchFamily="34" charset="-128"/>
                          <a:cs typeface="+mn-cs"/>
                        </a:rPr>
                        <a:t>• Ask and answer geographical questions about the physical and human characteristics of a location.</a:t>
                      </a:r>
                    </a:p>
                    <a:p>
                      <a:r>
                        <a:rPr lang="en-GB" sz="1150" kern="1200">
                          <a:solidFill>
                            <a:schemeClr val="tx1"/>
                          </a:solidFill>
                          <a:effectLst/>
                          <a:latin typeface="Calibri" panose="020F0502020204030204" pitchFamily="34" charset="0"/>
                          <a:ea typeface="MS PGothic" panose="020B0600070205080204" pitchFamily="34" charset="-128"/>
                          <a:cs typeface="+mn-cs"/>
                        </a:rPr>
                        <a:t>• Use a range of resources to identify the key physical and human features of a location. </a:t>
                      </a:r>
                    </a:p>
                    <a:p>
                      <a:pPr>
                        <a:buFont typeface="Arial" panose="020B0604020202020204" pitchFamily="34" charset="0"/>
                        <a:buChar char="•"/>
                      </a:pPr>
                      <a:r>
                        <a:rPr lang="en-GB" sz="1150" kern="1200">
                          <a:solidFill>
                            <a:schemeClr val="tx1"/>
                          </a:solidFill>
                          <a:effectLst/>
                          <a:latin typeface="Calibri" panose="020F0502020204030204" pitchFamily="34" charset="0"/>
                          <a:ea typeface="MS PGothic" panose="020B0600070205080204" pitchFamily="34" charset="-128"/>
                          <a:cs typeface="+mn-cs"/>
                        </a:rPr>
                        <a:t>Use</a:t>
                      </a:r>
                      <a:r>
                        <a:rPr lang="en-GB" sz="1150" kern="1200" baseline="0">
                          <a:solidFill>
                            <a:schemeClr val="tx1"/>
                          </a:solidFill>
                          <a:effectLst/>
                          <a:latin typeface="Calibri" panose="020F0502020204030204" pitchFamily="34" charset="0"/>
                          <a:ea typeface="MS PGothic" panose="020B0600070205080204" pitchFamily="34" charset="-128"/>
                          <a:cs typeface="+mn-cs"/>
                        </a:rPr>
                        <a:t> fieldwork to explain the reasons for why a person lives in a particular place.</a:t>
                      </a:r>
                      <a:endParaRPr lang="en-GB" sz="1150" kern="1200">
                        <a:solidFill>
                          <a:schemeClr val="tx1"/>
                        </a:solidFill>
                        <a:effectLst/>
                        <a:latin typeface="Calibri" panose="020F0502020204030204" pitchFamily="34" charset="0"/>
                        <a:ea typeface="MS PGothic" panose="020B0600070205080204" pitchFamily="34" charset="-128"/>
                        <a:cs typeface="+mn-cs"/>
                      </a:endParaRPr>
                    </a:p>
                    <a:p>
                      <a:r>
                        <a:rPr lang="en-GB" sz="1150" kern="1200">
                          <a:solidFill>
                            <a:schemeClr val="tx1"/>
                          </a:solidFill>
                          <a:effectLst/>
                          <a:latin typeface="Calibri" panose="020F0502020204030204" pitchFamily="34" charset="0"/>
                          <a:ea typeface="MS PGothic" panose="020B0600070205080204" pitchFamily="34" charset="-128"/>
                          <a:cs typeface="+mn-cs"/>
                        </a:rPr>
                        <a:t>• Explain own views about locations, giving reasons.</a:t>
                      </a:r>
                    </a:p>
                    <a:p>
                      <a:r>
                        <a:rPr lang="en-GB" sz="1150" kern="1200">
                          <a:solidFill>
                            <a:schemeClr val="tx1"/>
                          </a:solidFill>
                          <a:effectLst/>
                          <a:latin typeface="Calibri" panose="020F0502020204030204" pitchFamily="34" charset="0"/>
                          <a:ea typeface="MS PGothic" panose="020B0600070205080204" pitchFamily="34" charset="-128"/>
                          <a:cs typeface="+mn-cs"/>
                        </a:rPr>
                        <a:t>• Name and identify their main physical and human characteristic of Europe</a:t>
                      </a:r>
                    </a:p>
                    <a:p>
                      <a:pPr marL="285750" marR="0" lvl="0" indent="-285750" algn="l" defTabSz="520700" rtl="0" eaLnBrk="1" fontAlgn="base" latinLnBrk="0" hangingPunct="1">
                        <a:lnSpc>
                          <a:spcPct val="100000"/>
                        </a:lnSpc>
                        <a:spcBef>
                          <a:spcPct val="0"/>
                        </a:spcBef>
                        <a:spcAft>
                          <a:spcPct val="0"/>
                        </a:spcAft>
                        <a:buClrTx/>
                        <a:buSzTx/>
                        <a:buFont typeface="Wingdings" panose="05000000000000000000" pitchFamily="2" charset="2"/>
                        <a:buChar char="§"/>
                        <a:tabLst/>
                      </a:pPr>
                      <a:endParaRPr kumimoji="0" lang="en-GB" altLang="en-US" sz="1150" b="0" i="0" u="none" strike="noStrike" cap="none" normalizeH="0" baseline="0">
                        <a:ln>
                          <a:noFill/>
                        </a:ln>
                        <a:solidFill>
                          <a:srgbClr val="000000"/>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r>
                        <a:rPr lang="en-GB" sz="1150" kern="1200">
                          <a:solidFill>
                            <a:schemeClr val="tx1"/>
                          </a:solidFill>
                          <a:effectLst/>
                          <a:latin typeface="Calibri" panose="020F0502020204030204" pitchFamily="34" charset="0"/>
                          <a:ea typeface="MS PGothic" panose="020B0600070205080204" pitchFamily="34" charset="-128"/>
                          <a:cs typeface="+mn-cs"/>
                        </a:rPr>
                        <a:t>• Use maps, atlases, globes and digital/computer mapping to locate countries and describe features.</a:t>
                      </a:r>
                    </a:p>
                    <a:p>
                      <a:r>
                        <a:rPr lang="en-GB" sz="1150" kern="1200">
                          <a:solidFill>
                            <a:schemeClr val="tx1"/>
                          </a:solidFill>
                          <a:effectLst/>
                          <a:latin typeface="Calibri" panose="020F0502020204030204" pitchFamily="34" charset="0"/>
                          <a:ea typeface="MS PGothic" panose="020B0600070205080204" pitchFamily="34" charset="-128"/>
                          <a:cs typeface="+mn-cs"/>
                        </a:rPr>
                        <a:t>• Use fieldwork to predict</a:t>
                      </a:r>
                      <a:r>
                        <a:rPr lang="en-GB" sz="1150" kern="1200" baseline="0">
                          <a:solidFill>
                            <a:schemeClr val="tx1"/>
                          </a:solidFill>
                          <a:effectLst/>
                          <a:latin typeface="Calibri" panose="020F0502020204030204" pitchFamily="34" charset="0"/>
                          <a:ea typeface="MS PGothic" panose="020B0600070205080204" pitchFamily="34" charset="-128"/>
                          <a:cs typeface="+mn-cs"/>
                        </a:rPr>
                        <a:t> and record observations</a:t>
                      </a:r>
                      <a:r>
                        <a:rPr lang="en-GB" sz="1150" kern="1200">
                          <a:solidFill>
                            <a:schemeClr val="tx1"/>
                          </a:solidFill>
                          <a:effectLst/>
                          <a:latin typeface="Calibri" panose="020F0502020204030204" pitchFamily="34" charset="0"/>
                          <a:ea typeface="MS PGothic" panose="020B0600070205080204" pitchFamily="34" charset="-128"/>
                          <a:cs typeface="+mn-cs"/>
                        </a:rPr>
                        <a:t>.</a:t>
                      </a:r>
                    </a:p>
                    <a:p>
                      <a:pPr marL="171450" indent="-171450">
                        <a:buFont typeface="Arial" panose="020B0604020202020204" pitchFamily="34" charset="0"/>
                        <a:buChar char="•"/>
                      </a:pPr>
                      <a:r>
                        <a:rPr lang="en-GB" sz="1150" kern="1200">
                          <a:solidFill>
                            <a:schemeClr val="tx1"/>
                          </a:solidFill>
                          <a:effectLst/>
                          <a:latin typeface="Calibri" panose="020F0502020204030204" pitchFamily="34" charset="0"/>
                          <a:ea typeface="MS PGothic" panose="020B0600070205080204" pitchFamily="34" charset="-128"/>
                          <a:cs typeface="+mn-cs"/>
                        </a:rPr>
                        <a:t>Use field sketches to record findings.</a:t>
                      </a:r>
                    </a:p>
                    <a:p>
                      <a:r>
                        <a:rPr lang="en-GB" sz="1150" kern="1200">
                          <a:solidFill>
                            <a:schemeClr val="tx1"/>
                          </a:solidFill>
                          <a:effectLst/>
                          <a:latin typeface="Calibri" panose="020F0502020204030204" pitchFamily="34" charset="0"/>
                          <a:ea typeface="MS PGothic" panose="020B0600070205080204" pitchFamily="34" charset="-128"/>
                          <a:cs typeface="+mn-cs"/>
                        </a:rPr>
                        <a:t>• Use a range of resources to identify the key physical and human features of a location. </a:t>
                      </a:r>
                    </a:p>
                    <a:p>
                      <a:r>
                        <a:rPr lang="en-GB" sz="1150" kern="1200">
                          <a:solidFill>
                            <a:schemeClr val="tx1"/>
                          </a:solidFill>
                          <a:effectLst/>
                          <a:latin typeface="Calibri" panose="020F0502020204030204" pitchFamily="34" charset="0"/>
                          <a:ea typeface="MS PGothic" panose="020B0600070205080204" pitchFamily="34" charset="-128"/>
                          <a:cs typeface="+mn-cs"/>
                        </a:rPr>
                        <a:t>• Name and locate counties and cities of the world, geographical regions and their identifying human and physical</a:t>
                      </a:r>
                      <a:r>
                        <a:rPr lang="en-GB" sz="1150" kern="1200" baseline="0">
                          <a:solidFill>
                            <a:schemeClr val="tx1"/>
                          </a:solidFill>
                          <a:effectLst/>
                          <a:latin typeface="Calibri" panose="020F0502020204030204" pitchFamily="34" charset="0"/>
                          <a:ea typeface="MS PGothic" panose="020B0600070205080204" pitchFamily="34" charset="-128"/>
                          <a:cs typeface="+mn-cs"/>
                        </a:rPr>
                        <a:t> </a:t>
                      </a:r>
                      <a:r>
                        <a:rPr lang="en-GB" sz="1150" kern="1200">
                          <a:solidFill>
                            <a:schemeClr val="tx1"/>
                          </a:solidFill>
                          <a:effectLst/>
                          <a:latin typeface="Calibri" panose="020F0502020204030204" pitchFamily="34" charset="0"/>
                          <a:ea typeface="MS PGothic" panose="020B0600070205080204" pitchFamily="34" charset="-128"/>
                          <a:cs typeface="+mn-cs"/>
                        </a:rPr>
                        <a:t>characteristics, including hills, mountains, cities, rivers, key topographical features how some of these aspects have changed over time. </a:t>
                      </a:r>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en-GB" altLang="en-US" sz="1150" b="0" i="0" u="none" strike="noStrike" cap="none" normalizeH="0" baseline="0">
                        <a:ln>
                          <a:noFill/>
                        </a:ln>
                        <a:solidFill>
                          <a:srgbClr val="000000"/>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r>
                        <a:rPr lang="en-GB" sz="1150" kern="1200">
                          <a:solidFill>
                            <a:schemeClr val="tx1"/>
                          </a:solidFill>
                          <a:effectLst/>
                          <a:latin typeface="+mn-lt"/>
                          <a:ea typeface="MS PGothic" panose="020B0600070205080204" pitchFamily="34" charset="-128"/>
                          <a:cs typeface="+mn-cs"/>
                        </a:rPr>
                        <a:t>• Identify and describe how the physical features affect the human activity within a location.</a:t>
                      </a:r>
                    </a:p>
                    <a:p>
                      <a:r>
                        <a:rPr lang="en-GB" sz="1150" kern="1200">
                          <a:solidFill>
                            <a:schemeClr val="tx1"/>
                          </a:solidFill>
                          <a:effectLst/>
                          <a:latin typeface="+mn-lt"/>
                          <a:ea typeface="MS PGothic" panose="020B0600070205080204" pitchFamily="34" charset="-128"/>
                          <a:cs typeface="+mn-cs"/>
                        </a:rPr>
                        <a:t>• Use a range of geographical resources to give detailed descriptions and opinions of the characteristic features of a location.</a:t>
                      </a:r>
                    </a:p>
                    <a:p>
                      <a:pPr>
                        <a:buFont typeface="Arial" panose="020B0604020202020204" pitchFamily="34" charset="0"/>
                        <a:buChar char="•"/>
                      </a:pPr>
                      <a:r>
                        <a:rPr lang="en-GB" sz="1150" kern="1200">
                          <a:solidFill>
                            <a:schemeClr val="tx1"/>
                          </a:solidFill>
                          <a:effectLst/>
                          <a:latin typeface="+mn-lt"/>
                          <a:ea typeface="MS PGothic" panose="020B0600070205080204" pitchFamily="34" charset="-128"/>
                          <a:cs typeface="+mn-cs"/>
                        </a:rPr>
                        <a:t>Use information</a:t>
                      </a:r>
                      <a:r>
                        <a:rPr lang="en-GB" sz="1150" kern="1200" baseline="0">
                          <a:solidFill>
                            <a:schemeClr val="tx1"/>
                          </a:solidFill>
                          <a:effectLst/>
                          <a:latin typeface="+mn-lt"/>
                          <a:ea typeface="MS PGothic" panose="020B0600070205080204" pitchFamily="34" charset="-128"/>
                          <a:cs typeface="+mn-cs"/>
                        </a:rPr>
                        <a:t> to explain how a particular settlement has been established. </a:t>
                      </a:r>
                      <a:endParaRPr lang="en-GB" sz="1150" kern="1200">
                        <a:solidFill>
                          <a:schemeClr val="tx1"/>
                        </a:solidFill>
                        <a:effectLst/>
                        <a:latin typeface="+mn-lt"/>
                        <a:ea typeface="MS PGothic" panose="020B0600070205080204" pitchFamily="34" charset="-128"/>
                        <a:cs typeface="+mn-cs"/>
                      </a:endParaRP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150" kern="1200">
                          <a:solidFill>
                            <a:schemeClr val="tx1"/>
                          </a:solidFill>
                          <a:effectLst/>
                          <a:latin typeface="+mn-lt"/>
                          <a:ea typeface="MS PGothic" panose="020B0600070205080204" pitchFamily="34" charset="-128"/>
                          <a:cs typeface="+mn-cs"/>
                        </a:rPr>
                        <a:t>• Collect and analyse statistics and other information in order to draw clear conclusions about locations.</a:t>
                      </a:r>
                    </a:p>
                    <a:p>
                      <a:r>
                        <a:rPr lang="en-GB" sz="1150" kern="1200">
                          <a:solidFill>
                            <a:schemeClr val="tx1"/>
                          </a:solidFill>
                          <a:effectLst/>
                          <a:latin typeface="+mn-lt"/>
                          <a:ea typeface="MS PGothic" panose="020B0600070205080204" pitchFamily="34" charset="-128"/>
                          <a:cs typeface="+mn-cs"/>
                        </a:rPr>
                        <a:t>• Use fieldwork to</a:t>
                      </a:r>
                      <a:r>
                        <a:rPr lang="en-GB" sz="1150" kern="1200" baseline="0">
                          <a:solidFill>
                            <a:schemeClr val="tx1"/>
                          </a:solidFill>
                          <a:effectLst/>
                          <a:latin typeface="+mn-lt"/>
                          <a:ea typeface="MS PGothic" panose="020B0600070205080204" pitchFamily="34" charset="-128"/>
                          <a:cs typeface="+mn-cs"/>
                        </a:rPr>
                        <a:t> predict how the world’s geography will change in the future</a:t>
                      </a:r>
                      <a:endParaRPr lang="en-GB" sz="1150" kern="1200">
                        <a:solidFill>
                          <a:schemeClr val="tx1"/>
                        </a:solidFill>
                        <a:effectLst/>
                        <a:latin typeface="+mn-lt"/>
                        <a:ea typeface="MS PGothic" panose="020B0600070205080204" pitchFamily="34" charset="-128"/>
                        <a:cs typeface="+mn-cs"/>
                      </a:endParaRPr>
                    </a:p>
                    <a:p>
                      <a:pPr marL="171450" marR="0" lvl="0" indent="-171450" algn="l" defTabSz="5207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en-GB" altLang="en-US" sz="1150" b="0" i="0" u="none" strike="noStrike" cap="none" normalizeH="0" baseline="0">
                        <a:ln>
                          <a:noFill/>
                        </a:ln>
                        <a:solidFill>
                          <a:schemeClr val="tx1"/>
                        </a:solidFill>
                        <a:effectLst/>
                        <a:latin typeface="+mn-lt"/>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r>
                        <a:rPr lang="en-GB" sz="1150" kern="1200">
                          <a:solidFill>
                            <a:schemeClr val="tx1"/>
                          </a:solidFill>
                          <a:effectLst/>
                          <a:latin typeface="+mn-lt"/>
                          <a:ea typeface="MS PGothic" panose="020B0600070205080204" pitchFamily="34" charset="-128"/>
                          <a:cs typeface="+mn-cs"/>
                        </a:rPr>
                        <a:t>• Collect and analyse statistics and other information in order to draw clear conclusions about locations.</a:t>
                      </a:r>
                    </a:p>
                    <a:p>
                      <a:pPr>
                        <a:buFont typeface="Arial" panose="020B0604020202020204" pitchFamily="34" charset="0"/>
                        <a:buChar char="•"/>
                      </a:pPr>
                      <a:r>
                        <a:rPr lang="en-GB" sz="1150" kern="1200">
                          <a:solidFill>
                            <a:schemeClr val="tx1"/>
                          </a:solidFill>
                          <a:effectLst/>
                          <a:latin typeface="+mn-lt"/>
                          <a:ea typeface="MS PGothic" panose="020B0600070205080204" pitchFamily="34" charset="-128"/>
                          <a:cs typeface="+mn-cs"/>
                        </a:rPr>
                        <a:t>Carry</a:t>
                      </a:r>
                      <a:r>
                        <a:rPr lang="en-GB" sz="1150" kern="1200" baseline="0">
                          <a:solidFill>
                            <a:schemeClr val="tx1"/>
                          </a:solidFill>
                          <a:effectLst/>
                          <a:latin typeface="+mn-lt"/>
                          <a:ea typeface="MS PGothic" panose="020B0600070205080204" pitchFamily="34" charset="-128"/>
                          <a:cs typeface="+mn-cs"/>
                        </a:rPr>
                        <a:t> out fieldwork using an independently created enquiry and research using appropriate methods.</a:t>
                      </a:r>
                      <a:endParaRPr lang="en-GB" sz="1150" kern="1200">
                        <a:solidFill>
                          <a:schemeClr val="tx1"/>
                        </a:solidFill>
                        <a:effectLst/>
                        <a:latin typeface="+mn-lt"/>
                        <a:ea typeface="MS PGothic" panose="020B0600070205080204" pitchFamily="34" charset="-128"/>
                        <a:cs typeface="+mn-cs"/>
                      </a:endParaRPr>
                    </a:p>
                    <a:p>
                      <a:r>
                        <a:rPr lang="en-GB" sz="1150" kern="1200">
                          <a:solidFill>
                            <a:schemeClr val="tx1"/>
                          </a:solidFill>
                          <a:effectLst/>
                          <a:latin typeface="+mn-lt"/>
                          <a:ea typeface="MS PGothic" panose="020B0600070205080204" pitchFamily="34" charset="-128"/>
                          <a:cs typeface="+mn-cs"/>
                        </a:rPr>
                        <a:t>• Analyse and give views on the effectiveness of different geographical representations of a location (such as aerial images compared with maps and topological maps - as in London’s Tube map).</a:t>
                      </a:r>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GB" altLang="en-US" sz="1150" b="0" i="0" u="none" strike="noStrike" cap="none" normalizeH="0" baseline="0">
                          <a:ln>
                            <a:noFill/>
                          </a:ln>
                          <a:solidFill>
                            <a:schemeClr val="tx1"/>
                          </a:solidFill>
                          <a:effectLst/>
                          <a:latin typeface="+mn-lt"/>
                          <a:ea typeface="MS PGothic" panose="020B0600070205080204" pitchFamily="34" charset="-128"/>
                        </a:rPr>
                        <a:t>Explain changes that have occurred across the world, such as globalisation, and how they have come to shape our world as it now is. </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64746664"/>
                  </a:ext>
                </a:extLst>
              </a:tr>
            </a:tbl>
          </a:graphicData>
        </a:graphic>
      </p:graphicFrame>
      <p:sp>
        <p:nvSpPr>
          <p:cNvPr id="76821" name="Slide Number Placeholder 2">
            <a:extLst>
              <a:ext uri="{FF2B5EF4-FFF2-40B4-BE49-F238E27FC236}">
                <a16:creationId xmlns:a16="http://schemas.microsoft.com/office/drawing/2014/main" id="{7B2895CD-FE65-61EA-0F93-D95E6A63EE5C}"/>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8B048E36-7D8B-45E3-82B8-DDC595A4868E}" type="slidenum">
              <a:rPr lang="en-GB" altLang="en-US" smtClean="0"/>
              <a:pPr/>
              <a:t>2</a:t>
            </a:fld>
            <a:endParaRPr lang="en-GB" altLang="en-US"/>
          </a:p>
        </p:txBody>
      </p:sp>
      <p:sp>
        <p:nvSpPr>
          <p:cNvPr id="8" name="Title 1">
            <a:extLst>
              <a:ext uri="{FF2B5EF4-FFF2-40B4-BE49-F238E27FC236}">
                <a16:creationId xmlns:a16="http://schemas.microsoft.com/office/drawing/2014/main" id="{82860FE2-B993-1C4E-3310-F035FEBEC4A8}"/>
              </a:ext>
            </a:extLst>
          </p:cNvPr>
          <p:cNvSpPr>
            <a:spLocks noGrp="1"/>
          </p:cNvSpPr>
          <p:nvPr>
            <p:ph type="title"/>
          </p:nvPr>
        </p:nvSpPr>
        <p:spPr>
          <a:xfrm>
            <a:off x="259395" y="194037"/>
            <a:ext cx="8626569" cy="624720"/>
          </a:xfrm>
          <a:solidFill>
            <a:schemeClr val="accent6">
              <a:lumMod val="40000"/>
              <a:lumOff val="60000"/>
            </a:schemeClr>
          </a:solidFill>
        </p:spPr>
        <p:txBody>
          <a:bodyPr>
            <a:normAutofit/>
          </a:bodyPr>
          <a:lstStyle/>
          <a:p>
            <a:pPr>
              <a:defRPr/>
            </a:pPr>
            <a:r>
              <a:rPr lang="en-GB" sz="3019" b="1">
                <a:latin typeface="Century Gothic" panose="020B0502020202020204" pitchFamily="34" charset="0"/>
              </a:rPr>
              <a:t>Geography Disciplinary Knowledge</a:t>
            </a:r>
            <a:endParaRPr lang="en-GB" sz="3019" b="1">
              <a:solidFill>
                <a:srgbClr val="FFFDFF"/>
              </a:solidFill>
              <a:latin typeface="Century Gothic" panose="020B0502020202020204" pitchFamily="34" charset="0"/>
            </a:endParaRPr>
          </a:p>
        </p:txBody>
      </p:sp>
      <p:pic>
        <p:nvPicPr>
          <p:cNvPr id="5" name="Picture 2" descr="Image preview">
            <a:extLst>
              <a:ext uri="{FF2B5EF4-FFF2-40B4-BE49-F238E27FC236}">
                <a16:creationId xmlns:a16="http://schemas.microsoft.com/office/drawing/2014/main" id="{FE410784-2A78-5B4D-83A5-3491BD47D9EF}"/>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1E5E46A9-B0DC-2F9F-B043-1337CB3036F7}"/>
              </a:ext>
            </a:extLst>
          </p:cNvPr>
          <p:cNvGraphicFramePr>
            <a:graphicFrameLocks noGrp="1"/>
          </p:cNvGraphicFramePr>
          <p:nvPr>
            <p:ph idx="1"/>
            <p:extLst>
              <p:ext uri="{D42A27DB-BD31-4B8C-83A1-F6EECF244321}">
                <p14:modId xmlns:p14="http://schemas.microsoft.com/office/powerpoint/2010/main" val="2271782188"/>
              </p:ext>
            </p:extLst>
          </p:nvPr>
        </p:nvGraphicFramePr>
        <p:xfrm>
          <a:off x="517432" y="1395944"/>
          <a:ext cx="8109138" cy="3867527"/>
        </p:xfrm>
        <a:graphic>
          <a:graphicData uri="http://schemas.openxmlformats.org/drawingml/2006/table">
            <a:tbl>
              <a:tblPr/>
              <a:tblGrid>
                <a:gridCol w="2122690">
                  <a:extLst>
                    <a:ext uri="{9D8B030D-6E8A-4147-A177-3AD203B41FA5}">
                      <a16:colId xmlns:a16="http://schemas.microsoft.com/office/drawing/2014/main" val="488170885"/>
                    </a:ext>
                  </a:extLst>
                </a:gridCol>
                <a:gridCol w="3097797">
                  <a:extLst>
                    <a:ext uri="{9D8B030D-6E8A-4147-A177-3AD203B41FA5}">
                      <a16:colId xmlns:a16="http://schemas.microsoft.com/office/drawing/2014/main" val="3928805418"/>
                    </a:ext>
                  </a:extLst>
                </a:gridCol>
                <a:gridCol w="2888651">
                  <a:extLst>
                    <a:ext uri="{9D8B030D-6E8A-4147-A177-3AD203B41FA5}">
                      <a16:colId xmlns:a16="http://schemas.microsoft.com/office/drawing/2014/main" val="3234956004"/>
                    </a:ext>
                  </a:extLst>
                </a:gridCol>
              </a:tblGrid>
              <a:tr h="388413">
                <a:tc gridSpan="3">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entury Gothic" panose="020B0502020202020204" pitchFamily="34" charset="0"/>
                          <a:ea typeface="MS PGothic" panose="020B0600070205080204" pitchFamily="34" charset="-128"/>
                        </a:rPr>
                        <a:t>Investigating Patterns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60000"/>
                        <a:lumOff val="4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032983145"/>
                  </a:ext>
                </a:extLst>
              </a:tr>
              <a:tr h="350386">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a:ln>
                            <a:noFill/>
                          </a:ln>
                          <a:solidFill>
                            <a:srgbClr val="000000"/>
                          </a:solidFill>
                          <a:effectLst/>
                          <a:latin typeface="Century Gothic" panose="020B0502020202020204" pitchFamily="34" charset="0"/>
                          <a:ea typeface="MS PGothic" panose="020B0600070205080204" pitchFamily="34" charset="-128"/>
                        </a:rPr>
                        <a:t>EYFS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a:ln>
                            <a:noFill/>
                          </a:ln>
                          <a:solidFill>
                            <a:srgbClr val="000000"/>
                          </a:solidFill>
                          <a:effectLst/>
                          <a:latin typeface="Century Gothic" panose="020B0502020202020204" pitchFamily="34" charset="0"/>
                          <a:ea typeface="MS PGothic" panose="020B0600070205080204" pitchFamily="34" charset="-128"/>
                        </a:rPr>
                        <a:t>Year 1</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a:ln>
                            <a:noFill/>
                          </a:ln>
                          <a:solidFill>
                            <a:srgbClr val="000000"/>
                          </a:solidFill>
                          <a:effectLst/>
                          <a:latin typeface="Century Gothic" panose="020B0502020202020204" pitchFamily="34" charset="0"/>
                          <a:ea typeface="MS PGothic" panose="020B0600070205080204" pitchFamily="34" charset="-128"/>
                        </a:rPr>
                        <a:t>Year 2</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extLst>
                  <a:ext uri="{0D108BD9-81ED-4DB2-BD59-A6C34878D82A}">
                    <a16:rowId xmlns:a16="http://schemas.microsoft.com/office/drawing/2014/main" val="3028587128"/>
                  </a:ext>
                </a:extLst>
              </a:tr>
              <a:tr h="2797659">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171450" marR="0" lvl="0" indent="-171450" algn="l" defTabSz="520700" rtl="0" eaLnBrk="1" fontAlgn="base" latinLnBrk="0" hangingPunct="1">
                        <a:lnSpc>
                          <a:spcPct val="115000"/>
                        </a:lnSpc>
                        <a:spcBef>
                          <a:spcPct val="0"/>
                        </a:spcBef>
                        <a:spcAft>
                          <a:spcPct val="0"/>
                        </a:spcAft>
                        <a:buClrTx/>
                        <a:buSzTx/>
                        <a:buFont typeface="Arial" panose="020B0604020202020204" pitchFamily="34" charset="0"/>
                        <a:buChar char="•"/>
                        <a:tabLst/>
                      </a:pPr>
                      <a:r>
                        <a:rPr kumimoji="0" lang="en-GB" altLang="en-US" sz="1400" b="0" i="0" u="none" strike="noStrike" cap="none" normalizeH="0" baseline="0">
                          <a:ln>
                            <a:noFill/>
                          </a:ln>
                          <a:solidFill>
                            <a:srgbClr val="000000"/>
                          </a:solidFill>
                          <a:effectLst/>
                          <a:latin typeface="+mn-lt"/>
                          <a:ea typeface="Calibri" panose="020F0502020204030204" pitchFamily="34" charset="0"/>
                          <a:cs typeface="Times New Roman" panose="02020603050405020304" pitchFamily="18" charset="0"/>
                        </a:rPr>
                        <a:t>Describe the differences between different places. </a:t>
                      </a:r>
                    </a:p>
                    <a:p>
                      <a:pPr marL="171450" marR="0" lvl="0" indent="-171450" algn="l" defTabSz="520700" rtl="0" eaLnBrk="1" fontAlgn="base" latinLnBrk="0" hangingPunct="1">
                        <a:lnSpc>
                          <a:spcPct val="115000"/>
                        </a:lnSpc>
                        <a:spcBef>
                          <a:spcPct val="0"/>
                        </a:spcBef>
                        <a:spcAft>
                          <a:spcPct val="0"/>
                        </a:spcAft>
                        <a:buClrTx/>
                        <a:buSzTx/>
                        <a:buFont typeface="Arial" panose="020B0604020202020204" pitchFamily="34" charset="0"/>
                        <a:buChar char="•"/>
                        <a:tabLst/>
                      </a:pPr>
                      <a:r>
                        <a:rPr kumimoji="0" lang="en-GB" altLang="en-US" sz="1400" b="0" i="0" u="none" strike="noStrike" cap="none" normalizeH="0" baseline="0">
                          <a:ln>
                            <a:noFill/>
                          </a:ln>
                          <a:solidFill>
                            <a:srgbClr val="000000"/>
                          </a:solidFill>
                          <a:effectLst/>
                          <a:latin typeface="+mn-lt"/>
                          <a:ea typeface="Calibri" panose="020F0502020204030204" pitchFamily="34" charset="0"/>
                          <a:cs typeface="Times New Roman" panose="02020603050405020304" pitchFamily="18" charset="0"/>
                        </a:rPr>
                        <a:t>Understand the difference between land and water. </a:t>
                      </a:r>
                    </a:p>
                    <a:p>
                      <a:pPr marL="171450" marR="0" lvl="0" indent="-171450" algn="l" defTabSz="520700" rtl="0" eaLnBrk="1" fontAlgn="base" latinLnBrk="0" hangingPunct="1">
                        <a:lnSpc>
                          <a:spcPct val="115000"/>
                        </a:lnSpc>
                        <a:spcBef>
                          <a:spcPct val="0"/>
                        </a:spcBef>
                        <a:spcAft>
                          <a:spcPct val="0"/>
                        </a:spcAft>
                        <a:buClrTx/>
                        <a:buSzTx/>
                        <a:buFont typeface="Arial" panose="020B0604020202020204" pitchFamily="34" charset="0"/>
                        <a:buChar char="•"/>
                        <a:tabLst/>
                      </a:pPr>
                      <a:endParaRPr kumimoji="0" lang="en-GB" altLang="en-US" sz="1400" b="0" i="0" u="none" strike="noStrike" cap="none" normalizeH="0" baseline="0">
                        <a:ln>
                          <a:noFill/>
                        </a:ln>
                        <a:solidFill>
                          <a:srgbClr val="000000"/>
                        </a:solidFill>
                        <a:effectLst/>
                        <a:latin typeface="+mn-lt"/>
                        <a:ea typeface="Calibri" panose="020F0502020204030204" pitchFamily="34" charset="0"/>
                        <a:cs typeface="Times New Roman" panose="02020603050405020304" pitchFamily="18" charset="0"/>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r>
                        <a:rPr lang="en-GB" sz="1400" kern="1200">
                          <a:solidFill>
                            <a:schemeClr val="tx1"/>
                          </a:solidFill>
                          <a:effectLst/>
                          <a:latin typeface="Calibri" panose="020F0502020204030204" pitchFamily="34" charset="0"/>
                          <a:ea typeface="MS PGothic" panose="020B0600070205080204" pitchFamily="34" charset="-128"/>
                          <a:cs typeface="+mn-cs"/>
                        </a:rPr>
                        <a:t>• Identify seasonal and daily weather patterns in the United Kingdom.</a:t>
                      </a:r>
                    </a:p>
                    <a:p>
                      <a:endParaRPr lang="en-GB" sz="1400" kern="1200">
                        <a:solidFill>
                          <a:schemeClr val="tx1"/>
                        </a:solidFill>
                        <a:effectLst/>
                        <a:latin typeface="Calibri" panose="020F0502020204030204" pitchFamily="34" charset="0"/>
                        <a:ea typeface="MS PGothic" panose="020B0600070205080204" pitchFamily="34" charset="-128"/>
                        <a:cs typeface="+mn-cs"/>
                      </a:endParaRPr>
                    </a:p>
                    <a:p>
                      <a:r>
                        <a:rPr lang="en-GB" sz="1400" kern="1200">
                          <a:solidFill>
                            <a:schemeClr val="tx1"/>
                          </a:solidFill>
                          <a:effectLst/>
                          <a:latin typeface="Calibri" panose="020F0502020204030204" pitchFamily="34" charset="0"/>
                          <a:ea typeface="MS PGothic" panose="020B0600070205080204" pitchFamily="34" charset="-128"/>
                          <a:cs typeface="+mn-cs"/>
                        </a:rPr>
                        <a:t>• Identify land use around the school.</a:t>
                      </a:r>
                    </a:p>
                    <a:p>
                      <a:pPr marL="171450" marR="0" lvl="0" indent="-171450" algn="l" defTabSz="520700" rtl="0" eaLnBrk="1" fontAlgn="base" latinLnBrk="0" hangingPunct="1">
                        <a:lnSpc>
                          <a:spcPct val="115000"/>
                        </a:lnSpc>
                        <a:spcBef>
                          <a:spcPct val="0"/>
                        </a:spcBef>
                        <a:spcAft>
                          <a:spcPct val="0"/>
                        </a:spcAft>
                        <a:buClrTx/>
                        <a:buSzTx/>
                        <a:buFont typeface="Arial" panose="020B0604020202020204" pitchFamily="34" charset="0"/>
                        <a:buChar char="•"/>
                        <a:tabLst/>
                      </a:pPr>
                      <a:endParaRPr kumimoji="0" lang="en-GB" altLang="en-US" sz="1400" b="0" i="0" u="none" strike="noStrike" cap="none" normalizeH="0" baseline="0">
                        <a:ln>
                          <a:noFill/>
                        </a:ln>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a:buFont typeface="Arial" panose="020B0604020202020204" pitchFamily="34" charset="0"/>
                        <a:buChar char="•"/>
                      </a:pPr>
                      <a:r>
                        <a:rPr lang="en-GB" sz="1400" kern="1200">
                          <a:solidFill>
                            <a:schemeClr val="tx1"/>
                          </a:solidFill>
                          <a:effectLst/>
                          <a:latin typeface="Calibri" panose="020F0502020204030204" pitchFamily="34" charset="0"/>
                          <a:ea typeface="MS PGothic" panose="020B0600070205080204" pitchFamily="34" charset="-128"/>
                          <a:cs typeface="+mn-cs"/>
                        </a:rPr>
                        <a:t>Understand geographical similarities and differences through studying the human and physical geography of a small area of the United Kingdom and of a contrasting non-European country -Australia</a:t>
                      </a:r>
                    </a:p>
                    <a:p>
                      <a:r>
                        <a:rPr lang="en-GB" sz="1400" kern="1200">
                          <a:solidFill>
                            <a:schemeClr val="tx1"/>
                          </a:solidFill>
                          <a:effectLst/>
                          <a:latin typeface="Calibri" panose="020F0502020204030204" pitchFamily="34" charset="0"/>
                          <a:ea typeface="MS PGothic" panose="020B0600070205080204" pitchFamily="34" charset="-128"/>
                          <a:cs typeface="+mn-cs"/>
                        </a:rPr>
                        <a:t>• Identify seasonal and daily weather patterns in the United Kingdom and the location of hot and cold areas of the world in relation to the Equator and the North and South Poles. </a:t>
                      </a:r>
                    </a:p>
                    <a:p>
                      <a:pPr marL="171450" marR="0" lvl="0" indent="-171450" algn="l" defTabSz="520700" rtl="0" eaLnBrk="1" fontAlgn="base" latinLnBrk="0" hangingPunct="1">
                        <a:lnSpc>
                          <a:spcPct val="115000"/>
                        </a:lnSpc>
                        <a:spcBef>
                          <a:spcPct val="0"/>
                        </a:spcBef>
                        <a:spcAft>
                          <a:spcPct val="0"/>
                        </a:spcAft>
                        <a:buClrTx/>
                        <a:buSzTx/>
                        <a:buFont typeface="Arial" panose="020B0604020202020204" pitchFamily="34" charset="0"/>
                        <a:buNone/>
                        <a:tabLst/>
                      </a:pPr>
                      <a:endParaRPr kumimoji="0" lang="en-GB" altLang="en-US" sz="1400" b="0" i="0" u="none" strike="noStrike" cap="none" normalizeH="0" baseline="0">
                        <a:ln>
                          <a:noFill/>
                        </a:ln>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94553283"/>
                  </a:ext>
                </a:extLst>
              </a:tr>
            </a:tbl>
          </a:graphicData>
        </a:graphic>
      </p:graphicFrame>
      <p:sp>
        <p:nvSpPr>
          <p:cNvPr id="77842" name="Slide Number Placeholder 2">
            <a:extLst>
              <a:ext uri="{FF2B5EF4-FFF2-40B4-BE49-F238E27FC236}">
                <a16:creationId xmlns:a16="http://schemas.microsoft.com/office/drawing/2014/main" id="{A0EEBE86-0653-7809-365C-AFD9904445B2}"/>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866EEC9A-39C3-4192-B9D4-81D0AC838016}" type="slidenum">
              <a:rPr lang="en-GB" altLang="en-US" smtClean="0"/>
              <a:pPr/>
              <a:t>3</a:t>
            </a:fld>
            <a:endParaRPr lang="en-GB" altLang="en-US"/>
          </a:p>
        </p:txBody>
      </p:sp>
      <p:sp>
        <p:nvSpPr>
          <p:cNvPr id="8" name="Title 1">
            <a:extLst>
              <a:ext uri="{FF2B5EF4-FFF2-40B4-BE49-F238E27FC236}">
                <a16:creationId xmlns:a16="http://schemas.microsoft.com/office/drawing/2014/main" id="{ABD6D7A3-83D5-9B23-B327-AF1512B473B7}"/>
              </a:ext>
            </a:extLst>
          </p:cNvPr>
          <p:cNvSpPr>
            <a:spLocks noGrp="1"/>
          </p:cNvSpPr>
          <p:nvPr>
            <p:ph type="title"/>
          </p:nvPr>
        </p:nvSpPr>
        <p:spPr>
          <a:xfrm>
            <a:off x="259395" y="194037"/>
            <a:ext cx="8626569" cy="624720"/>
          </a:xfrm>
          <a:solidFill>
            <a:schemeClr val="accent6">
              <a:lumMod val="40000"/>
              <a:lumOff val="60000"/>
            </a:schemeClr>
          </a:solidFill>
        </p:spPr>
        <p:txBody>
          <a:bodyPr>
            <a:normAutofit/>
          </a:bodyPr>
          <a:lstStyle/>
          <a:p>
            <a:pPr>
              <a:defRPr/>
            </a:pPr>
            <a:r>
              <a:rPr lang="en-GB" sz="3019" b="1">
                <a:latin typeface="Century Gothic" panose="020B0502020202020204" pitchFamily="34" charset="0"/>
              </a:rPr>
              <a:t>Geography Disciplinary Knowledge</a:t>
            </a:r>
            <a:endParaRPr lang="en-GB" sz="3019" b="1">
              <a:solidFill>
                <a:srgbClr val="FFFDFF"/>
              </a:solidFill>
              <a:latin typeface="Century Gothic" panose="020B0502020202020204" pitchFamily="34" charset="0"/>
            </a:endParaRPr>
          </a:p>
        </p:txBody>
      </p:sp>
      <p:pic>
        <p:nvPicPr>
          <p:cNvPr id="5" name="Picture 2" descr="Image preview">
            <a:extLst>
              <a:ext uri="{FF2B5EF4-FFF2-40B4-BE49-F238E27FC236}">
                <a16:creationId xmlns:a16="http://schemas.microsoft.com/office/drawing/2014/main" id="{31B6A900-FED8-D941-807D-120E0104A3F8}"/>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87209C8D-7356-87D9-E7C0-922D76561DFD}"/>
              </a:ext>
            </a:extLst>
          </p:cNvPr>
          <p:cNvGraphicFramePr>
            <a:graphicFrameLocks noGrp="1"/>
          </p:cNvGraphicFramePr>
          <p:nvPr>
            <p:ph idx="1"/>
            <p:extLst>
              <p:ext uri="{D42A27DB-BD31-4B8C-83A1-F6EECF244321}">
                <p14:modId xmlns:p14="http://schemas.microsoft.com/office/powerpoint/2010/main" val="2069947332"/>
              </p:ext>
            </p:extLst>
          </p:nvPr>
        </p:nvGraphicFramePr>
        <p:xfrm>
          <a:off x="521505" y="1213961"/>
          <a:ext cx="8123953" cy="6351872"/>
        </p:xfrm>
        <a:graphic>
          <a:graphicData uri="http://schemas.openxmlformats.org/drawingml/2006/table">
            <a:tbl>
              <a:tblPr/>
              <a:tblGrid>
                <a:gridCol w="2024908">
                  <a:extLst>
                    <a:ext uri="{9D8B030D-6E8A-4147-A177-3AD203B41FA5}">
                      <a16:colId xmlns:a16="http://schemas.microsoft.com/office/drawing/2014/main" val="441704380"/>
                    </a:ext>
                  </a:extLst>
                </a:gridCol>
                <a:gridCol w="2026265">
                  <a:extLst>
                    <a:ext uri="{9D8B030D-6E8A-4147-A177-3AD203B41FA5}">
                      <a16:colId xmlns:a16="http://schemas.microsoft.com/office/drawing/2014/main" val="1307485077"/>
                    </a:ext>
                  </a:extLst>
                </a:gridCol>
                <a:gridCol w="2024906">
                  <a:extLst>
                    <a:ext uri="{9D8B030D-6E8A-4147-A177-3AD203B41FA5}">
                      <a16:colId xmlns:a16="http://schemas.microsoft.com/office/drawing/2014/main" val="4072427205"/>
                    </a:ext>
                  </a:extLst>
                </a:gridCol>
                <a:gridCol w="2047874">
                  <a:extLst>
                    <a:ext uri="{9D8B030D-6E8A-4147-A177-3AD203B41FA5}">
                      <a16:colId xmlns:a16="http://schemas.microsoft.com/office/drawing/2014/main" val="3665806706"/>
                    </a:ext>
                  </a:extLst>
                </a:gridCol>
              </a:tblGrid>
              <a:tr h="388413">
                <a:tc gridSpan="4">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a:ea typeface="MS PGothic"/>
                        </a:rPr>
                        <a:t>Investigating Patterns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737248599"/>
                  </a:ext>
                </a:extLst>
              </a:tr>
              <a:tr h="2236931">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a:ea typeface="MS PGothic"/>
                        </a:rPr>
                        <a:t>Year 3</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a:ea typeface="MS PGothic"/>
                        </a:rPr>
                        <a:t>Year 4</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a:ea typeface="MS PGothic"/>
                        </a:rPr>
                        <a:t>Year 5</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a:ea typeface="MS PGothic"/>
                        </a:rPr>
                        <a:t>Year 6</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60000"/>
                        <a:lumOff val="40000"/>
                      </a:schemeClr>
                    </a:solidFill>
                  </a:tcPr>
                </a:tc>
                <a:extLst>
                  <a:ext uri="{0D108BD9-81ED-4DB2-BD59-A6C34878D82A}">
                    <a16:rowId xmlns:a16="http://schemas.microsoft.com/office/drawing/2014/main" val="3826453826"/>
                  </a:ext>
                </a:extLst>
              </a:tr>
              <a:tr h="3723875">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r>
                        <a:rPr lang="en-GB" sz="1200" kern="1200" dirty="0">
                          <a:solidFill>
                            <a:schemeClr val="tx1"/>
                          </a:solidFill>
                          <a:effectLst/>
                          <a:latin typeface="Calibri"/>
                          <a:ea typeface="MS PGothic"/>
                          <a:cs typeface="+mn-cs"/>
                        </a:rPr>
                        <a:t>•. Describe some of the characteristics of these geographical areas.</a:t>
                      </a:r>
                    </a:p>
                    <a:p>
                      <a:endParaRPr lang="en-GB" sz="1200" kern="1200">
                        <a:solidFill>
                          <a:schemeClr val="tx1"/>
                        </a:solidFill>
                        <a:effectLst/>
                        <a:latin typeface="Calibri" panose="020F0502020204030204" pitchFamily="34" charset="0"/>
                        <a:ea typeface="MS PGothic" panose="020B0600070205080204" pitchFamily="34" charset="-128"/>
                        <a:cs typeface="+mn-cs"/>
                      </a:endParaRPr>
                    </a:p>
                    <a:p>
                      <a:r>
                        <a:rPr lang="en-GB" sz="1200" kern="1200" dirty="0">
                          <a:solidFill>
                            <a:schemeClr val="tx1"/>
                          </a:solidFill>
                          <a:effectLst/>
                          <a:latin typeface="Calibri"/>
                          <a:ea typeface="MS PGothic"/>
                          <a:cs typeface="+mn-cs"/>
                        </a:rPr>
                        <a:t>• Describe geographical similarities and differences between villages,</a:t>
                      </a:r>
                      <a:r>
                        <a:rPr lang="en-GB" sz="1200" kern="1200" baseline="0" dirty="0">
                          <a:solidFill>
                            <a:schemeClr val="tx1"/>
                          </a:solidFill>
                          <a:effectLst/>
                          <a:latin typeface="Calibri"/>
                          <a:ea typeface="MS PGothic"/>
                          <a:cs typeface="+mn-cs"/>
                        </a:rPr>
                        <a:t> towns and cities</a:t>
                      </a:r>
                      <a:r>
                        <a:rPr lang="en-GB" sz="1200" kern="1200" dirty="0">
                          <a:solidFill>
                            <a:schemeClr val="tx1"/>
                          </a:solidFill>
                          <a:effectLst/>
                          <a:latin typeface="Calibri"/>
                          <a:ea typeface="MS PGothic"/>
                          <a:cs typeface="+mn-cs"/>
                        </a:rPr>
                        <a:t>.</a:t>
                      </a:r>
                    </a:p>
                    <a:p>
                      <a:endParaRPr lang="en-GB" sz="1200" kern="1200">
                        <a:solidFill>
                          <a:schemeClr val="tx1"/>
                        </a:solidFill>
                        <a:effectLst/>
                        <a:latin typeface="Calibri" panose="020F0502020204030204" pitchFamily="34" charset="0"/>
                        <a:ea typeface="MS PGothic" panose="020B0600070205080204" pitchFamily="34" charset="-128"/>
                        <a:cs typeface="+mn-cs"/>
                      </a:endParaRPr>
                    </a:p>
                    <a:p>
                      <a:pPr>
                        <a:buFont typeface="Arial" panose="020B0604020202020204" pitchFamily="34" charset="0"/>
                        <a:buChar char="•"/>
                      </a:pPr>
                      <a:r>
                        <a:rPr lang="en-GB" sz="1200" kern="1200" dirty="0">
                          <a:solidFill>
                            <a:schemeClr val="tx1"/>
                          </a:solidFill>
                          <a:effectLst/>
                          <a:latin typeface="Calibri"/>
                          <a:ea typeface="MS PGothic"/>
                          <a:cs typeface="+mn-cs"/>
                        </a:rPr>
                        <a:t>Use fieldwork</a:t>
                      </a:r>
                      <a:r>
                        <a:rPr lang="en-GB" sz="1200" kern="1200" baseline="0" dirty="0">
                          <a:solidFill>
                            <a:schemeClr val="tx1"/>
                          </a:solidFill>
                          <a:effectLst/>
                          <a:latin typeface="Calibri"/>
                          <a:ea typeface="MS PGothic"/>
                          <a:cs typeface="+mn-cs"/>
                        </a:rPr>
                        <a:t> to explain why people choose to live in particular places. </a:t>
                      </a:r>
                      <a:endParaRPr lang="en-GB" sz="1200" kern="1200">
                        <a:solidFill>
                          <a:schemeClr val="tx1"/>
                        </a:solidFill>
                        <a:effectLst/>
                        <a:latin typeface="Calibri" panose="020F0502020204030204" pitchFamily="34" charset="0"/>
                        <a:ea typeface="MS PGothic" panose="020B0600070205080204" pitchFamily="34" charset="-128"/>
                        <a:cs typeface="+mn-cs"/>
                      </a:endParaRPr>
                    </a:p>
                    <a:p>
                      <a:endParaRPr lang="en-GB" sz="1200" kern="1200">
                        <a:solidFill>
                          <a:schemeClr val="tx1"/>
                        </a:solidFill>
                        <a:effectLst/>
                        <a:latin typeface="Calibri" panose="020F0502020204030204" pitchFamily="34" charset="0"/>
                        <a:ea typeface="MS PGothic" panose="020B0600070205080204" pitchFamily="34" charset="-128"/>
                        <a:cs typeface="+mn-cs"/>
                      </a:endParaRPr>
                    </a:p>
                    <a:p>
                      <a:endParaRPr lang="en-GB" sz="1200" kern="1200">
                        <a:solidFill>
                          <a:schemeClr val="tx1"/>
                        </a:solidFill>
                        <a:effectLst/>
                        <a:latin typeface="Calibri" panose="020F0502020204030204" pitchFamily="34" charset="0"/>
                        <a:ea typeface="MS PGothic" panose="020B0600070205080204" pitchFamily="34" charset="-128"/>
                        <a:cs typeface="+mn-cs"/>
                      </a:endParaRPr>
                    </a:p>
                    <a:p>
                      <a:endParaRPr kumimoji="0" lang="en-GB" altLang="en-US" sz="1200" b="0" i="0" u="none" strike="noStrike" cap="none" normalizeH="0" baseline="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r>
                        <a:rPr lang="en-GB" sz="1200" kern="1200" dirty="0">
                          <a:solidFill>
                            <a:schemeClr val="tx1"/>
                          </a:solidFill>
                          <a:effectLst/>
                          <a:latin typeface="Calibri"/>
                          <a:ea typeface="MS PGothic"/>
                          <a:cs typeface="+mn-cs"/>
                        </a:rPr>
                        <a:t>• Examine where and why</a:t>
                      </a:r>
                      <a:r>
                        <a:rPr lang="en-GB" sz="1200" kern="1200" baseline="0" dirty="0">
                          <a:solidFill>
                            <a:schemeClr val="tx1"/>
                          </a:solidFill>
                          <a:effectLst/>
                          <a:latin typeface="Calibri"/>
                          <a:ea typeface="MS PGothic"/>
                          <a:cs typeface="+mn-cs"/>
                        </a:rPr>
                        <a:t> migration occurs.</a:t>
                      </a:r>
                      <a:endParaRPr lang="en-GB" sz="1200" kern="1200" dirty="0">
                        <a:solidFill>
                          <a:schemeClr val="tx1"/>
                        </a:solidFill>
                        <a:effectLst/>
                        <a:latin typeface="Calibri"/>
                        <a:ea typeface="MS PGothic"/>
                        <a:cs typeface="+mn-cs"/>
                      </a:endParaRPr>
                    </a:p>
                    <a:p>
                      <a:endParaRPr lang="en-GB" sz="1200" kern="1200">
                        <a:solidFill>
                          <a:schemeClr val="tx1"/>
                        </a:solidFill>
                        <a:effectLst/>
                        <a:latin typeface="Calibri" panose="020F0502020204030204" pitchFamily="34" charset="0"/>
                        <a:ea typeface="MS PGothic" panose="020B0600070205080204" pitchFamily="34" charset="-128"/>
                        <a:cs typeface="+mn-cs"/>
                      </a:endParaRPr>
                    </a:p>
                    <a:p>
                      <a:r>
                        <a:rPr lang="en-GB" sz="1200" kern="1200" dirty="0">
                          <a:solidFill>
                            <a:schemeClr val="tx1"/>
                          </a:solidFill>
                          <a:effectLst/>
                          <a:latin typeface="Calibri"/>
                          <a:ea typeface="MS PGothic"/>
                          <a:cs typeface="+mn-cs"/>
                        </a:rPr>
                        <a:t>• Explain</a:t>
                      </a:r>
                      <a:r>
                        <a:rPr lang="en-GB" sz="1200" kern="1200" baseline="0" dirty="0">
                          <a:solidFill>
                            <a:schemeClr val="tx1"/>
                          </a:solidFill>
                          <a:effectLst/>
                          <a:latin typeface="Calibri"/>
                          <a:ea typeface="MS PGothic"/>
                          <a:cs typeface="+mn-cs"/>
                        </a:rPr>
                        <a:t> where rivers are fastest and why. </a:t>
                      </a:r>
                      <a:endParaRPr lang="en-GB" sz="1200" kern="1200">
                        <a:solidFill>
                          <a:schemeClr val="tx1"/>
                        </a:solidFill>
                        <a:effectLst/>
                        <a:latin typeface="Calibri" panose="020F0502020204030204" pitchFamily="34" charset="0"/>
                        <a:ea typeface="MS PGothic" panose="020B0600070205080204" pitchFamily="34" charset="-128"/>
                        <a:cs typeface="+mn-cs"/>
                      </a:endParaRPr>
                    </a:p>
                    <a:p>
                      <a:endParaRPr lang="en-GB" sz="1200" kern="1200">
                        <a:solidFill>
                          <a:schemeClr val="tx1"/>
                        </a:solidFill>
                        <a:effectLst/>
                        <a:latin typeface="Calibri" panose="020F0502020204030204" pitchFamily="34" charset="0"/>
                        <a:ea typeface="MS PGothic" panose="020B0600070205080204" pitchFamily="34" charset="-128"/>
                        <a:cs typeface="+mn-cs"/>
                      </a:endParaRPr>
                    </a:p>
                    <a:p>
                      <a:pPr marL="171450" marR="0" lvl="0" indent="-171450" algn="l" defTabSz="520700" rtl="0" eaLnBrk="1" fontAlgn="base" latinLnBrk="0" hangingPunct="1">
                        <a:lnSpc>
                          <a:spcPct val="115000"/>
                        </a:lnSpc>
                        <a:spcBef>
                          <a:spcPct val="0"/>
                        </a:spcBef>
                        <a:spcAft>
                          <a:spcPct val="0"/>
                        </a:spcAft>
                        <a:buClrTx/>
                        <a:buSzTx/>
                        <a:buFont typeface="Arial" panose="020B0604020202020204" pitchFamily="34" charset="0"/>
                        <a:buChar char="•"/>
                        <a:tabLst/>
                      </a:pPr>
                      <a:endParaRPr kumimoji="0" lang="en-GB" altLang="en-US" sz="1200" b="0" i="0" u="none" strike="noStrike" cap="none" normalizeH="0" baseline="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r>
                        <a:rPr lang="en-GB" sz="1200" kern="1200" dirty="0">
                          <a:solidFill>
                            <a:schemeClr val="tx1"/>
                          </a:solidFill>
                          <a:effectLst/>
                          <a:latin typeface="Calibri"/>
                          <a:ea typeface="MS PGothic"/>
                          <a:cs typeface="+mn-cs"/>
                        </a:rPr>
                        <a:t>•Through</a:t>
                      </a:r>
                      <a:r>
                        <a:rPr lang="en-GB" sz="1200" kern="1200" baseline="0" dirty="0">
                          <a:solidFill>
                            <a:schemeClr val="tx1"/>
                          </a:solidFill>
                          <a:effectLst/>
                          <a:latin typeface="Calibri"/>
                          <a:ea typeface="MS PGothic"/>
                          <a:cs typeface="+mn-cs"/>
                        </a:rPr>
                        <a:t> investigating other places, look how people are using initiative to be sustainable. </a:t>
                      </a:r>
                      <a:endParaRPr lang="en-GB" sz="1200" kern="1200">
                        <a:solidFill>
                          <a:schemeClr val="tx1"/>
                        </a:solidFill>
                        <a:effectLst/>
                        <a:latin typeface="Calibri" panose="020F0502020204030204" pitchFamily="34" charset="0"/>
                        <a:ea typeface="MS PGothic" panose="020B0600070205080204" pitchFamily="34" charset="-128"/>
                        <a:cs typeface="+mn-cs"/>
                      </a:endParaRPr>
                    </a:p>
                    <a:p>
                      <a:endParaRPr lang="en-GB" sz="1200" kern="1200">
                        <a:solidFill>
                          <a:schemeClr val="tx1"/>
                        </a:solidFill>
                        <a:effectLst/>
                        <a:latin typeface="Calibri" panose="020F0502020204030204" pitchFamily="34" charset="0"/>
                        <a:ea typeface="MS PGothic" panose="020B0600070205080204" pitchFamily="34" charset="-128"/>
                        <a:cs typeface="+mn-cs"/>
                      </a:endParaRPr>
                    </a:p>
                    <a:p>
                      <a:r>
                        <a:rPr lang="en-GB" sz="1200" kern="1200" dirty="0">
                          <a:solidFill>
                            <a:schemeClr val="tx1"/>
                          </a:solidFill>
                          <a:effectLst/>
                          <a:latin typeface="Calibri"/>
                          <a:ea typeface="MS PGothic"/>
                          <a:cs typeface="+mn-cs"/>
                        </a:rPr>
                        <a:t>• Understand some of the reasons for geographical similarities and differences between countries.</a:t>
                      </a:r>
                    </a:p>
                    <a:p>
                      <a:endParaRPr lang="en-GB" sz="1200" kern="1200">
                        <a:solidFill>
                          <a:schemeClr val="tx1"/>
                        </a:solidFill>
                        <a:effectLst/>
                        <a:latin typeface="Calibri" panose="020F0502020204030204" pitchFamily="34" charset="0"/>
                        <a:ea typeface="MS PGothic" panose="020B0600070205080204" pitchFamily="34" charset="-128"/>
                        <a:cs typeface="+mn-cs"/>
                      </a:endParaRPr>
                    </a:p>
                    <a:p>
                      <a:r>
                        <a:rPr lang="en-GB" sz="1200" kern="1200" dirty="0">
                          <a:solidFill>
                            <a:schemeClr val="tx1"/>
                          </a:solidFill>
                          <a:effectLst/>
                          <a:latin typeface="Calibri"/>
                          <a:ea typeface="MS PGothic"/>
                          <a:cs typeface="+mn-cs"/>
                        </a:rPr>
                        <a:t>• Describe how locations around the world are changing and explain some of the reasons for change.</a:t>
                      </a:r>
                    </a:p>
                    <a:p>
                      <a:pPr marL="171450" marR="0" lvl="0" indent="-171450" algn="l" defTabSz="5207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en-GB" altLang="en-US" sz="1200" b="0" i="0" u="none" strike="noStrike" cap="none" normalizeH="0" baseline="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r>
                        <a:rPr lang="en-GB" sz="1200" kern="1200" dirty="0">
                          <a:solidFill>
                            <a:schemeClr val="tx1"/>
                          </a:solidFill>
                          <a:effectLst/>
                          <a:latin typeface="Calibri"/>
                          <a:ea typeface="MS PGothic"/>
                          <a:cs typeface="+mn-cs"/>
                        </a:rPr>
                        <a:t>• Use</a:t>
                      </a:r>
                      <a:r>
                        <a:rPr lang="en-GB" sz="1200" kern="1200" baseline="0" dirty="0">
                          <a:solidFill>
                            <a:schemeClr val="tx1"/>
                          </a:solidFill>
                          <a:effectLst/>
                          <a:latin typeface="Calibri"/>
                          <a:ea typeface="MS PGothic"/>
                          <a:cs typeface="+mn-cs"/>
                        </a:rPr>
                        <a:t> fieldwork to find patterns and reasons behind geographical phenomena. </a:t>
                      </a:r>
                      <a:endParaRPr lang="en-GB" sz="1200" kern="1200">
                        <a:solidFill>
                          <a:schemeClr val="tx1"/>
                        </a:solidFill>
                        <a:effectLst/>
                        <a:latin typeface="Calibri" panose="020F0502020204030204" pitchFamily="34" charset="0"/>
                        <a:ea typeface="MS PGothic" panose="020B0600070205080204" pitchFamily="34" charset="-128"/>
                        <a:cs typeface="+mn-cs"/>
                      </a:endParaRPr>
                    </a:p>
                    <a:p>
                      <a:endParaRPr lang="en-GB" sz="1200" kern="1200">
                        <a:solidFill>
                          <a:schemeClr val="tx1"/>
                        </a:solidFill>
                        <a:effectLst/>
                        <a:latin typeface="Calibri" panose="020F0502020204030204" pitchFamily="34" charset="0"/>
                        <a:ea typeface="MS PGothic" panose="020B0600070205080204" pitchFamily="34" charset="-128"/>
                        <a:cs typeface="+mn-cs"/>
                      </a:endParaRPr>
                    </a:p>
                    <a:p>
                      <a:r>
                        <a:rPr lang="en-GB" sz="1200" kern="1200" dirty="0">
                          <a:solidFill>
                            <a:schemeClr val="tx1"/>
                          </a:solidFill>
                          <a:effectLst/>
                          <a:latin typeface="Calibri"/>
                          <a:ea typeface="MS PGothic"/>
                          <a:cs typeface="+mn-cs"/>
                        </a:rPr>
                        <a:t>• Describe geographical diversity across the world.</a:t>
                      </a:r>
                    </a:p>
                    <a:p>
                      <a:endParaRPr lang="en-GB" sz="1200" kern="1200">
                        <a:solidFill>
                          <a:schemeClr val="tx1"/>
                        </a:solidFill>
                        <a:effectLst/>
                        <a:latin typeface="Calibri" panose="020F0502020204030204" pitchFamily="34" charset="0"/>
                        <a:ea typeface="MS PGothic" panose="020B0600070205080204" pitchFamily="34" charset="-128"/>
                        <a:cs typeface="+mn-cs"/>
                      </a:endParaRPr>
                    </a:p>
                    <a:p>
                      <a:r>
                        <a:rPr lang="en-GB" sz="1200" kern="1200" dirty="0">
                          <a:solidFill>
                            <a:schemeClr val="tx1"/>
                          </a:solidFill>
                          <a:effectLst/>
                          <a:latin typeface="Calibri"/>
                          <a:ea typeface="MS PGothic"/>
                          <a:cs typeface="+mn-cs"/>
                        </a:rPr>
                        <a:t>• Describe how countries and geographical regions are interconnected and interdependent.</a:t>
                      </a:r>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en-GB" altLang="en-US" sz="1200" b="1" i="0" u="none" strike="noStrike" cap="none" normalizeH="0" baseline="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19805240"/>
                  </a:ext>
                </a:extLst>
              </a:tr>
            </a:tbl>
          </a:graphicData>
        </a:graphic>
      </p:graphicFrame>
      <p:sp>
        <p:nvSpPr>
          <p:cNvPr id="78869" name="Slide Number Placeholder 2">
            <a:extLst>
              <a:ext uri="{FF2B5EF4-FFF2-40B4-BE49-F238E27FC236}">
                <a16:creationId xmlns:a16="http://schemas.microsoft.com/office/drawing/2014/main" id="{8202F70A-4632-3473-74DE-5318260475A8}"/>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A5C9DECD-1D8A-4EBE-B7AD-7B6EF176E88D}" type="slidenum">
              <a:rPr lang="en-GB" altLang="en-US" smtClean="0"/>
              <a:pPr/>
              <a:t>4</a:t>
            </a:fld>
            <a:endParaRPr lang="en-GB" altLang="en-US"/>
          </a:p>
        </p:txBody>
      </p:sp>
      <p:sp>
        <p:nvSpPr>
          <p:cNvPr id="8" name="Title 1">
            <a:extLst>
              <a:ext uri="{FF2B5EF4-FFF2-40B4-BE49-F238E27FC236}">
                <a16:creationId xmlns:a16="http://schemas.microsoft.com/office/drawing/2014/main" id="{4B06319F-2F14-5C98-FBED-560CDE615093}"/>
              </a:ext>
            </a:extLst>
          </p:cNvPr>
          <p:cNvSpPr>
            <a:spLocks noGrp="1"/>
          </p:cNvSpPr>
          <p:nvPr>
            <p:ph type="title"/>
          </p:nvPr>
        </p:nvSpPr>
        <p:spPr>
          <a:xfrm>
            <a:off x="259395" y="194037"/>
            <a:ext cx="8626569" cy="624720"/>
          </a:xfrm>
          <a:solidFill>
            <a:schemeClr val="accent6">
              <a:lumMod val="60000"/>
              <a:lumOff val="40000"/>
            </a:schemeClr>
          </a:solidFill>
        </p:spPr>
        <p:txBody>
          <a:bodyPr>
            <a:normAutofit/>
          </a:bodyPr>
          <a:lstStyle/>
          <a:p>
            <a:pPr>
              <a:defRPr/>
            </a:pPr>
            <a:r>
              <a:rPr lang="en-GB" sz="3019" b="1">
                <a:latin typeface="Century Gothic" panose="020B0502020202020204" pitchFamily="34" charset="0"/>
              </a:rPr>
              <a:t>Geography Disciplinary Knowledge</a:t>
            </a:r>
            <a:endParaRPr lang="en-GB" sz="3019" b="1">
              <a:solidFill>
                <a:srgbClr val="FFFDFF"/>
              </a:solidFill>
              <a:latin typeface="Century Gothic" panose="020B0502020202020204" pitchFamily="34" charset="0"/>
            </a:endParaRPr>
          </a:p>
        </p:txBody>
      </p:sp>
      <p:pic>
        <p:nvPicPr>
          <p:cNvPr id="5" name="Picture 2" descr="Image preview">
            <a:extLst>
              <a:ext uri="{FF2B5EF4-FFF2-40B4-BE49-F238E27FC236}">
                <a16:creationId xmlns:a16="http://schemas.microsoft.com/office/drawing/2014/main" id="{230A35CD-13B9-7A4D-A776-A8AF2A8421F6}"/>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4BFF6CF5-4CF9-C2D4-C784-FFDB32BA6813}"/>
              </a:ext>
            </a:extLst>
          </p:cNvPr>
          <p:cNvGraphicFramePr>
            <a:graphicFrameLocks noGrp="1"/>
          </p:cNvGraphicFramePr>
          <p:nvPr>
            <p:ph idx="1"/>
            <p:extLst>
              <p:ext uri="{D42A27DB-BD31-4B8C-83A1-F6EECF244321}">
                <p14:modId xmlns:p14="http://schemas.microsoft.com/office/powerpoint/2010/main" val="3552377922"/>
              </p:ext>
            </p:extLst>
          </p:nvPr>
        </p:nvGraphicFramePr>
        <p:xfrm>
          <a:off x="517432" y="1406809"/>
          <a:ext cx="8109138" cy="3903079"/>
        </p:xfrm>
        <a:graphic>
          <a:graphicData uri="http://schemas.openxmlformats.org/drawingml/2006/table">
            <a:tbl>
              <a:tblPr/>
              <a:tblGrid>
                <a:gridCol w="2274320">
                  <a:extLst>
                    <a:ext uri="{9D8B030D-6E8A-4147-A177-3AD203B41FA5}">
                      <a16:colId xmlns:a16="http://schemas.microsoft.com/office/drawing/2014/main" val="1708824382"/>
                    </a:ext>
                  </a:extLst>
                </a:gridCol>
                <a:gridCol w="2946167">
                  <a:extLst>
                    <a:ext uri="{9D8B030D-6E8A-4147-A177-3AD203B41FA5}">
                      <a16:colId xmlns:a16="http://schemas.microsoft.com/office/drawing/2014/main" val="3245300809"/>
                    </a:ext>
                  </a:extLst>
                </a:gridCol>
                <a:gridCol w="2888651">
                  <a:extLst>
                    <a:ext uri="{9D8B030D-6E8A-4147-A177-3AD203B41FA5}">
                      <a16:colId xmlns:a16="http://schemas.microsoft.com/office/drawing/2014/main" val="1859629020"/>
                    </a:ext>
                  </a:extLst>
                </a:gridCol>
              </a:tblGrid>
              <a:tr h="388413">
                <a:tc gridSpan="3">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entury Gothic" panose="020B0502020202020204" pitchFamily="34" charset="0"/>
                          <a:ea typeface="MS PGothic" panose="020B0600070205080204" pitchFamily="34" charset="-128"/>
                        </a:rPr>
                        <a:t>Communicating Geographically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60000"/>
                        <a:lumOff val="4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713844407"/>
                  </a:ext>
                </a:extLst>
              </a:tr>
              <a:tr h="350386">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a:ln>
                            <a:noFill/>
                          </a:ln>
                          <a:solidFill>
                            <a:srgbClr val="000000"/>
                          </a:solidFill>
                          <a:effectLst/>
                          <a:latin typeface="Century Gothic" panose="020B0502020202020204" pitchFamily="34" charset="0"/>
                          <a:ea typeface="MS PGothic" panose="020B0600070205080204" pitchFamily="34" charset="-128"/>
                        </a:rPr>
                        <a:t>EYFS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a:ln>
                            <a:noFill/>
                          </a:ln>
                          <a:solidFill>
                            <a:srgbClr val="000000"/>
                          </a:solidFill>
                          <a:effectLst/>
                          <a:latin typeface="Century Gothic" panose="020B0502020202020204" pitchFamily="34" charset="0"/>
                          <a:ea typeface="MS PGothic" panose="020B0600070205080204" pitchFamily="34" charset="-128"/>
                        </a:rPr>
                        <a:t>Year 1</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a:ln>
                            <a:noFill/>
                          </a:ln>
                          <a:solidFill>
                            <a:srgbClr val="000000"/>
                          </a:solidFill>
                          <a:effectLst/>
                          <a:latin typeface="Century Gothic" panose="020B0502020202020204" pitchFamily="34" charset="0"/>
                          <a:ea typeface="MS PGothic" panose="020B0600070205080204" pitchFamily="34" charset="-128"/>
                        </a:rPr>
                        <a:t>Year 2</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extLst>
                  <a:ext uri="{0D108BD9-81ED-4DB2-BD59-A6C34878D82A}">
                    <a16:rowId xmlns:a16="http://schemas.microsoft.com/office/drawing/2014/main" val="3254026563"/>
                  </a:ext>
                </a:extLst>
              </a:tr>
              <a:tr h="3161627">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171450" marR="0" lvl="0" indent="-171450" algn="l" defTabSz="520700" rtl="0" eaLnBrk="1" fontAlgn="base" latinLnBrk="0" hangingPunct="1">
                        <a:lnSpc>
                          <a:spcPct val="115000"/>
                        </a:lnSpc>
                        <a:spcBef>
                          <a:spcPct val="0"/>
                        </a:spcBef>
                        <a:spcAft>
                          <a:spcPct val="0"/>
                        </a:spcAft>
                        <a:buClrTx/>
                        <a:buSzTx/>
                        <a:buFont typeface="Arial" panose="020B0604020202020204" pitchFamily="34" charset="0"/>
                        <a:buChar char="•"/>
                        <a:tabLst/>
                      </a:pPr>
                      <a:r>
                        <a:rPr kumimoji="0" lang="en-GB" altLang="en-US" sz="1400" b="0" i="0" u="none" strike="noStrike" cap="none" normalizeH="0" baseline="0">
                          <a:ln>
                            <a:noFill/>
                          </a:ln>
                          <a:solidFill>
                            <a:srgbClr val="000000"/>
                          </a:solidFill>
                          <a:effectLst/>
                          <a:latin typeface="+mn-lt"/>
                          <a:ea typeface="Calibri" panose="020F0502020204030204" pitchFamily="34" charset="0"/>
                          <a:cs typeface="Times New Roman" panose="02020603050405020304" pitchFamily="18" charset="0"/>
                        </a:rPr>
                        <a:t>Use directions to find somewhere. </a:t>
                      </a:r>
                    </a:p>
                    <a:p>
                      <a:pPr marL="171450" marR="0" lvl="0" indent="-171450" algn="l" defTabSz="520700" rtl="0" eaLnBrk="1" fontAlgn="base" latinLnBrk="0" hangingPunct="1">
                        <a:lnSpc>
                          <a:spcPct val="115000"/>
                        </a:lnSpc>
                        <a:spcBef>
                          <a:spcPct val="0"/>
                        </a:spcBef>
                        <a:spcAft>
                          <a:spcPct val="0"/>
                        </a:spcAft>
                        <a:buClrTx/>
                        <a:buSzTx/>
                        <a:buFont typeface="Arial" panose="020B0604020202020204" pitchFamily="34" charset="0"/>
                        <a:buChar char="•"/>
                        <a:tabLst/>
                      </a:pPr>
                      <a:r>
                        <a:rPr kumimoji="0" lang="en-GB" altLang="en-US" sz="1400" b="0" i="0" u="none" strike="noStrike" cap="none" normalizeH="0" baseline="0">
                          <a:ln>
                            <a:noFill/>
                          </a:ln>
                          <a:solidFill>
                            <a:srgbClr val="000000"/>
                          </a:solidFill>
                          <a:effectLst/>
                          <a:latin typeface="+mn-lt"/>
                          <a:ea typeface="Calibri" panose="020F0502020204030204" pitchFamily="34" charset="0"/>
                          <a:cs typeface="Times New Roman" panose="02020603050405020304" pitchFamily="18" charset="0"/>
                        </a:rPr>
                        <a:t>Understand how physical features are different in different places. </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r>
                        <a:rPr lang="en-GB" sz="1200" kern="1200">
                          <a:solidFill>
                            <a:schemeClr val="tx1"/>
                          </a:solidFill>
                          <a:effectLst/>
                          <a:latin typeface="Calibri" panose="020F0502020204030204" pitchFamily="34" charset="0"/>
                          <a:ea typeface="MS PGothic" panose="020B0600070205080204" pitchFamily="34" charset="-128"/>
                          <a:cs typeface="+mn-cs"/>
                        </a:rPr>
                        <a:t>• Use compass directions (north, south, east and west) and locational language (e.g. near and far) to describe the location of features and routes on a map.</a:t>
                      </a:r>
                    </a:p>
                    <a:p>
                      <a:endParaRPr lang="en-GB" sz="1200" kern="1200">
                        <a:solidFill>
                          <a:schemeClr val="tx1"/>
                        </a:solidFill>
                        <a:effectLst/>
                        <a:latin typeface="Calibri" panose="020F0502020204030204" pitchFamily="34" charset="0"/>
                        <a:ea typeface="MS PGothic" panose="020B0600070205080204" pitchFamily="34" charset="-128"/>
                        <a:cs typeface="+mn-cs"/>
                      </a:endParaRPr>
                    </a:p>
                    <a:p>
                      <a:r>
                        <a:rPr lang="en-GB" sz="1200" kern="1200">
                          <a:solidFill>
                            <a:schemeClr val="tx1"/>
                          </a:solidFill>
                          <a:effectLst/>
                          <a:latin typeface="Calibri" panose="020F0502020204030204" pitchFamily="34" charset="0"/>
                          <a:ea typeface="MS PGothic" panose="020B0600070205080204" pitchFamily="34" charset="-128"/>
                          <a:cs typeface="+mn-cs"/>
                        </a:rPr>
                        <a:t>• Use simple grid references (A1, B1).</a:t>
                      </a:r>
                    </a:p>
                    <a:p>
                      <a:pPr marL="171450" marR="0" lvl="0" indent="-171450" algn="l" defTabSz="914400" rtl="0" eaLnBrk="1" fontAlgn="base" latinLnBrk="0" hangingPunct="1">
                        <a:lnSpc>
                          <a:spcPct val="115000"/>
                        </a:lnSpc>
                        <a:spcBef>
                          <a:spcPct val="0"/>
                        </a:spcBef>
                        <a:spcAft>
                          <a:spcPct val="0"/>
                        </a:spcAft>
                        <a:buClrTx/>
                        <a:buSzTx/>
                        <a:buFont typeface="Arial" panose="020B0604020202020204" pitchFamily="34" charset="0"/>
                        <a:buChar char="•"/>
                        <a:tabLst/>
                      </a:pPr>
                      <a:endParaRPr kumimoji="0" lang="en-GB" altLang="en-US" sz="1200" b="0" i="0" u="none" strike="noStrike" cap="none" normalizeH="0" baseline="0">
                        <a:ln>
                          <a:noFill/>
                        </a:ln>
                        <a:solidFill>
                          <a:srgbClr val="000000"/>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r>
                        <a:rPr lang="en-GB" sz="1200" kern="1200">
                          <a:solidFill>
                            <a:schemeClr val="tx1"/>
                          </a:solidFill>
                          <a:effectLst/>
                          <a:latin typeface="Calibri" panose="020F0502020204030204" pitchFamily="34" charset="0"/>
                          <a:ea typeface="MS PGothic" panose="020B0600070205080204" pitchFamily="34" charset="-128"/>
                          <a:cs typeface="+mn-cs"/>
                        </a:rPr>
                        <a:t>• Refer to </a:t>
                      </a:r>
                      <a:r>
                        <a:rPr lang="en-GB" sz="1200" b="1" kern="1200">
                          <a:solidFill>
                            <a:schemeClr val="tx1"/>
                          </a:solidFill>
                          <a:effectLst/>
                          <a:latin typeface="Calibri" panose="020F0502020204030204" pitchFamily="34" charset="0"/>
                          <a:ea typeface="MS PGothic" panose="020B0600070205080204" pitchFamily="34" charset="-128"/>
                          <a:cs typeface="+mn-cs"/>
                        </a:rPr>
                        <a:t>key physical features</a:t>
                      </a:r>
                      <a:r>
                        <a:rPr lang="en-GB" sz="1200" kern="1200">
                          <a:solidFill>
                            <a:schemeClr val="tx1"/>
                          </a:solidFill>
                          <a:effectLst/>
                          <a:latin typeface="Calibri" panose="020F0502020204030204" pitchFamily="34" charset="0"/>
                          <a:ea typeface="MS PGothic" panose="020B0600070205080204" pitchFamily="34" charset="-128"/>
                          <a:cs typeface="+mn-cs"/>
                        </a:rPr>
                        <a:t>, including: beach, coast, forest, hill, mountain, ocean, river, soil, valley, vegetation and weather. </a:t>
                      </a:r>
                    </a:p>
                    <a:p>
                      <a:r>
                        <a:rPr lang="en-GB" sz="1200" kern="1200">
                          <a:solidFill>
                            <a:schemeClr val="tx1"/>
                          </a:solidFill>
                          <a:effectLst/>
                          <a:latin typeface="Calibri" panose="020F0502020204030204" pitchFamily="34" charset="0"/>
                          <a:ea typeface="MS PGothic" panose="020B0600070205080204" pitchFamily="34" charset="-128"/>
                          <a:cs typeface="+mn-cs"/>
                        </a:rPr>
                        <a:t>• Refer to </a:t>
                      </a:r>
                      <a:r>
                        <a:rPr lang="en-GB" sz="1200" b="1" kern="1200">
                          <a:solidFill>
                            <a:schemeClr val="tx1"/>
                          </a:solidFill>
                          <a:effectLst/>
                          <a:latin typeface="Calibri" panose="020F0502020204030204" pitchFamily="34" charset="0"/>
                          <a:ea typeface="MS PGothic" panose="020B0600070205080204" pitchFamily="34" charset="-128"/>
                          <a:cs typeface="+mn-cs"/>
                        </a:rPr>
                        <a:t>key human features</a:t>
                      </a:r>
                      <a:r>
                        <a:rPr lang="en-GB" sz="1200" kern="1200">
                          <a:solidFill>
                            <a:schemeClr val="tx1"/>
                          </a:solidFill>
                          <a:effectLst/>
                          <a:latin typeface="Calibri" panose="020F0502020204030204" pitchFamily="34" charset="0"/>
                          <a:ea typeface="MS PGothic" panose="020B0600070205080204" pitchFamily="34" charset="-128"/>
                          <a:cs typeface="+mn-cs"/>
                        </a:rPr>
                        <a:t>, including: city, town, village, factory, farm, house, office and shop.</a:t>
                      </a:r>
                    </a:p>
                    <a:p>
                      <a:r>
                        <a:rPr lang="en-GB" sz="1200" kern="1200">
                          <a:solidFill>
                            <a:schemeClr val="tx1"/>
                          </a:solidFill>
                          <a:effectLst/>
                          <a:latin typeface="Calibri" panose="020F0502020204030204" pitchFamily="34" charset="0"/>
                          <a:ea typeface="MS PGothic" panose="020B0600070205080204" pitchFamily="34" charset="-128"/>
                          <a:cs typeface="+mn-cs"/>
                        </a:rPr>
                        <a:t>•</a:t>
                      </a:r>
                      <a:r>
                        <a:rPr lang="en-GB" sz="1200" kern="1200" baseline="0">
                          <a:solidFill>
                            <a:schemeClr val="tx1"/>
                          </a:solidFill>
                          <a:effectLst/>
                          <a:latin typeface="Calibri" panose="020F0502020204030204" pitchFamily="34" charset="0"/>
                          <a:ea typeface="MS PGothic" panose="020B0600070205080204" pitchFamily="34" charset="-128"/>
                          <a:cs typeface="+mn-cs"/>
                        </a:rPr>
                        <a:t> Use </a:t>
                      </a:r>
                      <a:r>
                        <a:rPr lang="en-GB" sz="1200" kern="1200">
                          <a:solidFill>
                            <a:schemeClr val="tx1"/>
                          </a:solidFill>
                          <a:effectLst/>
                          <a:latin typeface="Calibri" panose="020F0502020204030204" pitchFamily="34" charset="0"/>
                          <a:ea typeface="MS PGothic" panose="020B0600070205080204" pitchFamily="34" charset="-128"/>
                          <a:cs typeface="+mn-cs"/>
                        </a:rPr>
                        <a:t>a simple map; and use and understand basic symbols in a key. </a:t>
                      </a:r>
                    </a:p>
                    <a:p>
                      <a:pPr marL="171450" marR="0" lvl="0" indent="-171450" algn="l" defTabSz="914400" rtl="0" eaLnBrk="1" fontAlgn="base" latinLnBrk="0" hangingPunct="1">
                        <a:lnSpc>
                          <a:spcPct val="115000"/>
                        </a:lnSpc>
                        <a:spcBef>
                          <a:spcPct val="0"/>
                        </a:spcBef>
                        <a:spcAft>
                          <a:spcPct val="0"/>
                        </a:spcAft>
                        <a:buClrTx/>
                        <a:buSzTx/>
                        <a:buFont typeface="Arial" panose="020B0604020202020204" pitchFamily="34" charset="0"/>
                        <a:buChar char="•"/>
                        <a:tabLst/>
                      </a:pPr>
                      <a:endParaRPr kumimoji="0" lang="en-GB" altLang="en-US" sz="1200" b="0" i="0" u="none" strike="noStrike" cap="none" normalizeH="0" baseline="0">
                        <a:ln>
                          <a:noFill/>
                        </a:ln>
                        <a:solidFill>
                          <a:srgbClr val="000000"/>
                        </a:solidFill>
                        <a:effectLst/>
                        <a:latin typeface="Century Gothic" panose="020B0502020202020204" pitchFamily="34" charset="0"/>
                        <a:ea typeface="MS PGothic" panose="020B0600070205080204" pitchFamily="34" charset="-128"/>
                        <a:cs typeface="Calibri" panose="020F0502020204030204" pitchFamily="34" charset="0"/>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42441852"/>
                  </a:ext>
                </a:extLst>
              </a:tr>
            </a:tbl>
          </a:graphicData>
        </a:graphic>
      </p:graphicFrame>
      <p:sp>
        <p:nvSpPr>
          <p:cNvPr id="79890" name="Slide Number Placeholder 2">
            <a:extLst>
              <a:ext uri="{FF2B5EF4-FFF2-40B4-BE49-F238E27FC236}">
                <a16:creationId xmlns:a16="http://schemas.microsoft.com/office/drawing/2014/main" id="{344D2E74-B485-C5FD-51F6-2849D0AB2BE0}"/>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A571C2B6-38AD-4460-98D9-58B73FA35B91}" type="slidenum">
              <a:rPr lang="en-GB" altLang="en-US" smtClean="0"/>
              <a:pPr/>
              <a:t>5</a:t>
            </a:fld>
            <a:endParaRPr lang="en-GB" altLang="en-US"/>
          </a:p>
        </p:txBody>
      </p:sp>
      <p:sp>
        <p:nvSpPr>
          <p:cNvPr id="8" name="Title 1">
            <a:extLst>
              <a:ext uri="{FF2B5EF4-FFF2-40B4-BE49-F238E27FC236}">
                <a16:creationId xmlns:a16="http://schemas.microsoft.com/office/drawing/2014/main" id="{AA889202-A46C-B563-F3F0-6D3E3F4BBD8E}"/>
              </a:ext>
            </a:extLst>
          </p:cNvPr>
          <p:cNvSpPr>
            <a:spLocks noGrp="1"/>
          </p:cNvSpPr>
          <p:nvPr>
            <p:ph type="title"/>
          </p:nvPr>
        </p:nvSpPr>
        <p:spPr>
          <a:xfrm>
            <a:off x="259395" y="194037"/>
            <a:ext cx="8626569" cy="624720"/>
          </a:xfrm>
          <a:solidFill>
            <a:schemeClr val="accent6">
              <a:lumMod val="40000"/>
              <a:lumOff val="60000"/>
            </a:schemeClr>
          </a:solidFill>
        </p:spPr>
        <p:txBody>
          <a:bodyPr>
            <a:normAutofit/>
          </a:bodyPr>
          <a:lstStyle/>
          <a:p>
            <a:pPr>
              <a:defRPr/>
            </a:pPr>
            <a:r>
              <a:rPr lang="en-GB" sz="3019" b="1">
                <a:latin typeface="Century Gothic" panose="020B0502020202020204" pitchFamily="34" charset="0"/>
              </a:rPr>
              <a:t>Geography Disciplinary Knowledge</a:t>
            </a:r>
            <a:endParaRPr lang="en-GB" sz="3019" b="1">
              <a:solidFill>
                <a:srgbClr val="FFFDFF"/>
              </a:solidFill>
              <a:latin typeface="Century Gothic" panose="020B0502020202020204" pitchFamily="34" charset="0"/>
            </a:endParaRPr>
          </a:p>
        </p:txBody>
      </p:sp>
      <p:pic>
        <p:nvPicPr>
          <p:cNvPr id="5" name="Picture 2" descr="Image preview">
            <a:extLst>
              <a:ext uri="{FF2B5EF4-FFF2-40B4-BE49-F238E27FC236}">
                <a16:creationId xmlns:a16="http://schemas.microsoft.com/office/drawing/2014/main" id="{F1C6E489-1E7C-C244-ADA3-1317A69DCE1D}"/>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1B38A01C-956F-3ABC-9029-B1BD347B822D}"/>
              </a:ext>
            </a:extLst>
          </p:cNvPr>
          <p:cNvGraphicFramePr>
            <a:graphicFrameLocks noGrp="1"/>
          </p:cNvGraphicFramePr>
          <p:nvPr>
            <p:ph idx="1"/>
            <p:extLst>
              <p:ext uri="{D42A27DB-BD31-4B8C-83A1-F6EECF244321}">
                <p14:modId xmlns:p14="http://schemas.microsoft.com/office/powerpoint/2010/main" val="4205064332"/>
              </p:ext>
            </p:extLst>
          </p:nvPr>
        </p:nvGraphicFramePr>
        <p:xfrm>
          <a:off x="521505" y="976295"/>
          <a:ext cx="8100989" cy="4746567"/>
        </p:xfrm>
        <a:graphic>
          <a:graphicData uri="http://schemas.openxmlformats.org/drawingml/2006/table">
            <a:tbl>
              <a:tblPr/>
              <a:tblGrid>
                <a:gridCol w="1867370">
                  <a:extLst>
                    <a:ext uri="{9D8B030D-6E8A-4147-A177-3AD203B41FA5}">
                      <a16:colId xmlns:a16="http://schemas.microsoft.com/office/drawing/2014/main" val="1003302530"/>
                    </a:ext>
                  </a:extLst>
                </a:gridCol>
                <a:gridCol w="1943422">
                  <a:extLst>
                    <a:ext uri="{9D8B030D-6E8A-4147-A177-3AD203B41FA5}">
                      <a16:colId xmlns:a16="http://schemas.microsoft.com/office/drawing/2014/main" val="478540876"/>
                    </a:ext>
                  </a:extLst>
                </a:gridCol>
                <a:gridCol w="2077873">
                  <a:extLst>
                    <a:ext uri="{9D8B030D-6E8A-4147-A177-3AD203B41FA5}">
                      <a16:colId xmlns:a16="http://schemas.microsoft.com/office/drawing/2014/main" val="1426055967"/>
                    </a:ext>
                  </a:extLst>
                </a:gridCol>
                <a:gridCol w="2212324">
                  <a:extLst>
                    <a:ext uri="{9D8B030D-6E8A-4147-A177-3AD203B41FA5}">
                      <a16:colId xmlns:a16="http://schemas.microsoft.com/office/drawing/2014/main" val="779650668"/>
                    </a:ext>
                  </a:extLst>
                </a:gridCol>
              </a:tblGrid>
              <a:tr h="400882">
                <a:tc gridSpan="4">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entury Gothic" panose="020B0502020202020204" pitchFamily="34" charset="0"/>
                          <a:ea typeface="MS PGothic" panose="020B0600070205080204" pitchFamily="34" charset="-128"/>
                        </a:rPr>
                        <a:t>Communicating Geographically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60000"/>
                        <a:lumOff val="4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168985955"/>
                  </a:ext>
                </a:extLst>
              </a:tr>
              <a:tr h="303115">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a:ln>
                            <a:noFill/>
                          </a:ln>
                          <a:solidFill>
                            <a:srgbClr val="000000"/>
                          </a:solidFill>
                          <a:effectLst/>
                          <a:latin typeface="Century Gothic" panose="020B0502020202020204" pitchFamily="34" charset="0"/>
                          <a:ea typeface="MS PGothic" panose="020B0600070205080204" pitchFamily="34" charset="-128"/>
                        </a:rPr>
                        <a:t>Year 3</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a:ln>
                            <a:noFill/>
                          </a:ln>
                          <a:solidFill>
                            <a:srgbClr val="000000"/>
                          </a:solidFill>
                          <a:effectLst/>
                          <a:latin typeface="Century Gothic" panose="020B0502020202020204" pitchFamily="34" charset="0"/>
                          <a:ea typeface="MS PGothic" panose="020B0600070205080204" pitchFamily="34" charset="-128"/>
                        </a:rPr>
                        <a:t>Year 4</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a:ln>
                            <a:noFill/>
                          </a:ln>
                          <a:solidFill>
                            <a:srgbClr val="000000"/>
                          </a:solidFill>
                          <a:effectLst/>
                          <a:latin typeface="Century Gothic" panose="020B0502020202020204" pitchFamily="34" charset="0"/>
                          <a:ea typeface="MS PGothic" panose="020B0600070205080204" pitchFamily="34" charset="-128"/>
                        </a:rPr>
                        <a:t>Year 5</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a:ln>
                            <a:noFill/>
                          </a:ln>
                          <a:solidFill>
                            <a:srgbClr val="000000"/>
                          </a:solidFill>
                          <a:effectLst/>
                          <a:latin typeface="Century Gothic" panose="020B0502020202020204" pitchFamily="34" charset="0"/>
                          <a:ea typeface="MS PGothic" panose="020B0600070205080204" pitchFamily="34" charset="-128"/>
                        </a:rPr>
                        <a:t>Year 6</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extLst>
                  <a:ext uri="{0D108BD9-81ED-4DB2-BD59-A6C34878D82A}">
                    <a16:rowId xmlns:a16="http://schemas.microsoft.com/office/drawing/2014/main" val="3496808766"/>
                  </a:ext>
                </a:extLst>
              </a:tr>
              <a:tr h="3905260">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r>
                        <a:rPr lang="en-GB" sz="1200" kern="1200">
                          <a:solidFill>
                            <a:schemeClr val="tx1"/>
                          </a:solidFill>
                          <a:effectLst/>
                          <a:latin typeface="Calibri" panose="020F0502020204030204" pitchFamily="34" charset="0"/>
                          <a:ea typeface="MS PGothic" panose="020B0600070205080204" pitchFamily="34" charset="-128"/>
                          <a:cs typeface="+mn-cs"/>
                        </a:rPr>
                        <a:t>• Describe key aspects of: </a:t>
                      </a:r>
                    </a:p>
                    <a:p>
                      <a:r>
                        <a:rPr lang="en-GB" sz="1200" kern="1200">
                          <a:solidFill>
                            <a:schemeClr val="tx1"/>
                          </a:solidFill>
                          <a:effectLst/>
                          <a:latin typeface="Calibri" panose="020F0502020204030204" pitchFamily="34" charset="0"/>
                          <a:ea typeface="MS PGothic" panose="020B0600070205080204" pitchFamily="34" charset="-128"/>
                          <a:cs typeface="+mn-cs"/>
                        </a:rPr>
                        <a:t> </a:t>
                      </a:r>
                      <a:r>
                        <a:rPr lang="en-GB" sz="1200" b="1" kern="1200">
                          <a:solidFill>
                            <a:schemeClr val="tx1"/>
                          </a:solidFill>
                          <a:effectLst/>
                          <a:latin typeface="Calibri" panose="020F0502020204030204" pitchFamily="34" charset="0"/>
                          <a:ea typeface="MS PGothic" panose="020B0600070205080204" pitchFamily="34" charset="-128"/>
                          <a:cs typeface="+mn-cs"/>
                        </a:rPr>
                        <a:t>Physical geography</a:t>
                      </a:r>
                      <a:r>
                        <a:rPr lang="en-GB" sz="1200" kern="1200">
                          <a:solidFill>
                            <a:schemeClr val="tx1"/>
                          </a:solidFill>
                          <a:effectLst/>
                          <a:latin typeface="Calibri" panose="020F0502020204030204" pitchFamily="34" charset="0"/>
                          <a:ea typeface="MS PGothic" panose="020B0600070205080204" pitchFamily="34" charset="-128"/>
                          <a:cs typeface="+mn-cs"/>
                        </a:rPr>
                        <a:t>, volcanoes and earthquakes</a:t>
                      </a:r>
                    </a:p>
                    <a:p>
                      <a:endParaRPr lang="en-GB" sz="1200" kern="1200">
                        <a:solidFill>
                          <a:schemeClr val="tx1"/>
                        </a:solidFill>
                        <a:effectLst/>
                        <a:latin typeface="Calibri" panose="020F0502020204030204" pitchFamily="34" charset="0"/>
                        <a:ea typeface="MS PGothic" panose="020B0600070205080204" pitchFamily="34" charset="-128"/>
                        <a:cs typeface="+mn-cs"/>
                      </a:endParaRPr>
                    </a:p>
                    <a:p>
                      <a:r>
                        <a:rPr lang="en-GB" sz="1200" kern="1200">
                          <a:solidFill>
                            <a:schemeClr val="tx1"/>
                          </a:solidFill>
                          <a:effectLst/>
                          <a:latin typeface="Calibri" panose="020F0502020204030204" pitchFamily="34" charset="0"/>
                          <a:ea typeface="MS PGothic" panose="020B0600070205080204" pitchFamily="34" charset="-128"/>
                          <a:cs typeface="+mn-cs"/>
                        </a:rPr>
                        <a:t>• Use the eight points of a compass, four-figure grid references, symbols and key to communicate knowledge of the United Kingdom and the wider world.</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r>
                        <a:rPr lang="en-GB" sz="1200" kern="1200">
                          <a:solidFill>
                            <a:schemeClr val="tx1"/>
                          </a:solidFill>
                          <a:effectLst/>
                          <a:latin typeface="Calibri" panose="020F0502020204030204" pitchFamily="34" charset="0"/>
                          <a:ea typeface="MS PGothic" panose="020B0600070205080204" pitchFamily="34" charset="-128"/>
                          <a:cs typeface="+mn-cs"/>
                        </a:rPr>
                        <a:t>• Describe key aspects of: </a:t>
                      </a:r>
                    </a:p>
                    <a:p>
                      <a:r>
                        <a:rPr lang="en-GB" sz="1200" kern="1200">
                          <a:solidFill>
                            <a:schemeClr val="tx1"/>
                          </a:solidFill>
                          <a:effectLst/>
                          <a:latin typeface="Calibri" panose="020F0502020204030204" pitchFamily="34" charset="0"/>
                          <a:ea typeface="MS PGothic" panose="020B0600070205080204" pitchFamily="34" charset="-128"/>
                          <a:cs typeface="+mn-cs"/>
                        </a:rPr>
                        <a:t>• </a:t>
                      </a:r>
                      <a:r>
                        <a:rPr lang="en-GB" sz="1200" b="1" kern="1200">
                          <a:solidFill>
                            <a:schemeClr val="tx1"/>
                          </a:solidFill>
                          <a:effectLst/>
                          <a:latin typeface="Calibri" panose="020F0502020204030204" pitchFamily="34" charset="0"/>
                          <a:ea typeface="MS PGothic" panose="020B0600070205080204" pitchFamily="34" charset="-128"/>
                          <a:cs typeface="+mn-cs"/>
                        </a:rPr>
                        <a:t>Physical geography</a:t>
                      </a:r>
                      <a:r>
                        <a:rPr lang="en-GB" sz="1200" kern="1200">
                          <a:solidFill>
                            <a:schemeClr val="tx1"/>
                          </a:solidFill>
                          <a:effectLst/>
                          <a:latin typeface="Calibri" panose="020F0502020204030204" pitchFamily="34" charset="0"/>
                          <a:ea typeface="MS PGothic" panose="020B0600070205080204" pitchFamily="34" charset="-128"/>
                          <a:cs typeface="+mn-cs"/>
                        </a:rPr>
                        <a:t>, including: rivers and the water cycle. </a:t>
                      </a:r>
                    </a:p>
                    <a:p>
                      <a:endParaRPr lang="en-GB" sz="1200" kern="1200">
                        <a:solidFill>
                          <a:schemeClr val="tx1"/>
                        </a:solidFill>
                        <a:effectLst/>
                        <a:latin typeface="Calibri" panose="020F0502020204030204" pitchFamily="34" charset="0"/>
                        <a:ea typeface="MS PGothic" panose="020B0600070205080204" pitchFamily="34" charset="-128"/>
                        <a:cs typeface="+mn-cs"/>
                      </a:endParaRPr>
                    </a:p>
                    <a:p>
                      <a:r>
                        <a:rPr lang="en-GB" sz="1200" kern="1200">
                          <a:solidFill>
                            <a:schemeClr val="tx1"/>
                          </a:solidFill>
                          <a:effectLst/>
                          <a:latin typeface="Calibri" panose="020F0502020204030204" pitchFamily="34" charset="0"/>
                          <a:ea typeface="MS PGothic" panose="020B0600070205080204" pitchFamily="34" charset="-128"/>
                          <a:cs typeface="+mn-cs"/>
                        </a:rPr>
                        <a:t>• </a:t>
                      </a:r>
                      <a:r>
                        <a:rPr lang="en-GB" sz="1200" b="1" kern="1200">
                          <a:solidFill>
                            <a:schemeClr val="tx1"/>
                          </a:solidFill>
                          <a:effectLst/>
                          <a:latin typeface="Calibri" panose="020F0502020204030204" pitchFamily="34" charset="0"/>
                          <a:ea typeface="MS PGothic" panose="020B0600070205080204" pitchFamily="34" charset="-128"/>
                          <a:cs typeface="+mn-cs"/>
                        </a:rPr>
                        <a:t>Human geography</a:t>
                      </a:r>
                      <a:r>
                        <a:rPr lang="en-GB" sz="1200" kern="1200">
                          <a:solidFill>
                            <a:schemeClr val="tx1"/>
                          </a:solidFill>
                          <a:effectLst/>
                          <a:latin typeface="Calibri" panose="020F0502020204030204" pitchFamily="34" charset="0"/>
                          <a:ea typeface="MS PGothic" panose="020B0600070205080204" pitchFamily="34" charset="-128"/>
                          <a:cs typeface="+mn-cs"/>
                        </a:rPr>
                        <a:t>, including: settlements and land use.</a:t>
                      </a:r>
                    </a:p>
                    <a:p>
                      <a:pPr marL="171450" marR="0" lvl="0" indent="-171450" algn="l" defTabSz="520700" rtl="0" eaLnBrk="1" fontAlgn="base" latinLnBrk="0" hangingPunct="1">
                        <a:lnSpc>
                          <a:spcPct val="115000"/>
                        </a:lnSpc>
                        <a:spcBef>
                          <a:spcPct val="0"/>
                        </a:spcBef>
                        <a:spcAft>
                          <a:spcPct val="0"/>
                        </a:spcAft>
                        <a:buClrTx/>
                        <a:buSzTx/>
                        <a:buFont typeface="Arial" panose="020B0604020202020204" pitchFamily="34" charset="0"/>
                        <a:buNone/>
                        <a:tabLst/>
                      </a:pPr>
                      <a:endParaRPr kumimoji="0" lang="en-GB" altLang="en-US" sz="1200" b="0" i="0" u="none" strike="noStrike" cap="none" normalizeH="0" baseline="0">
                        <a:ln>
                          <a:noFill/>
                        </a:ln>
                        <a:solidFill>
                          <a:srgbClr val="000000"/>
                        </a:solidFill>
                        <a:effectLst/>
                        <a:latin typeface="Century Gothic" panose="020B0502020202020204" pitchFamily="34" charset="0"/>
                        <a:ea typeface="MS PGothic" panose="020B0600070205080204" pitchFamily="34" charset="-128"/>
                        <a:cs typeface="Times New Roman" panose="02020603050405020304" pitchFamily="18" charset="0"/>
                      </a:endParaRPr>
                    </a:p>
                    <a:p>
                      <a:pPr marL="171450" marR="0" lvl="0" indent="-171450" algn="l" defTabSz="520700" rtl="0" eaLnBrk="1" fontAlgn="base" latinLnBrk="0" hangingPunct="1">
                        <a:lnSpc>
                          <a:spcPct val="115000"/>
                        </a:lnSpc>
                        <a:spcBef>
                          <a:spcPct val="0"/>
                        </a:spcBef>
                        <a:spcAft>
                          <a:spcPct val="0"/>
                        </a:spcAft>
                        <a:buClrTx/>
                        <a:buSzTx/>
                        <a:buFont typeface="Arial" panose="020B0604020202020204" pitchFamily="34" charset="0"/>
                        <a:buNone/>
                        <a:tabLst/>
                      </a:pPr>
                      <a:endParaRPr kumimoji="0" lang="en-GB" altLang="en-US" sz="1200" b="0" i="0" u="none" strike="noStrike" cap="none" normalizeH="0" baseline="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algn="l"/>
                      <a:r>
                        <a:rPr lang="en-GB" sz="1400" kern="1200">
                          <a:solidFill>
                            <a:schemeClr val="tx1"/>
                          </a:solidFill>
                          <a:effectLst/>
                          <a:latin typeface="Calibri" panose="020F0502020204030204" pitchFamily="34" charset="0"/>
                          <a:ea typeface="MS PGothic" panose="020B0600070205080204" pitchFamily="34" charset="-128"/>
                          <a:cs typeface="+mn-cs"/>
                        </a:rPr>
                        <a:t>• Describe and understand key aspects of: </a:t>
                      </a:r>
                    </a:p>
                    <a:p>
                      <a:pPr algn="l"/>
                      <a:r>
                        <a:rPr lang="en-GB" sz="1400" kern="1200">
                          <a:solidFill>
                            <a:schemeClr val="tx1"/>
                          </a:solidFill>
                          <a:effectLst/>
                          <a:latin typeface="Calibri" panose="020F0502020204030204" pitchFamily="34" charset="0"/>
                          <a:ea typeface="MS PGothic" panose="020B0600070205080204" pitchFamily="34" charset="-128"/>
                          <a:cs typeface="+mn-cs"/>
                        </a:rPr>
                        <a:t>• </a:t>
                      </a:r>
                      <a:r>
                        <a:rPr lang="en-GB" sz="1400" b="1" kern="1200">
                          <a:solidFill>
                            <a:schemeClr val="tx1"/>
                          </a:solidFill>
                          <a:effectLst/>
                          <a:latin typeface="Calibri" panose="020F0502020204030204" pitchFamily="34" charset="0"/>
                          <a:ea typeface="MS PGothic" panose="020B0600070205080204" pitchFamily="34" charset="-128"/>
                          <a:cs typeface="+mn-cs"/>
                        </a:rPr>
                        <a:t>Physical geography</a:t>
                      </a:r>
                      <a:r>
                        <a:rPr lang="en-GB" sz="1400" kern="1200">
                          <a:solidFill>
                            <a:schemeClr val="tx1"/>
                          </a:solidFill>
                          <a:effectLst/>
                          <a:latin typeface="Calibri" panose="020F0502020204030204" pitchFamily="34" charset="0"/>
                          <a:ea typeface="MS PGothic" panose="020B0600070205080204" pitchFamily="34" charset="-128"/>
                          <a:cs typeface="+mn-cs"/>
                        </a:rPr>
                        <a:t>, including: climate zones, biomes and vegetation belts, rivers, mountains, volcanoes and earthquakes and the water cycle. </a:t>
                      </a:r>
                    </a:p>
                    <a:p>
                      <a:pPr marL="171450" marR="0" lvl="0" indent="-171450" algn="l" defTabSz="5207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en-GB" altLang="en-US" sz="1000" b="0" i="0" u="none" strike="noStrike" cap="none" normalizeH="0" baseline="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r>
                        <a:rPr lang="en-GB" sz="1200" kern="1200">
                          <a:solidFill>
                            <a:schemeClr val="tx1"/>
                          </a:solidFill>
                          <a:effectLst/>
                          <a:latin typeface="Calibri" panose="020F0502020204030204" pitchFamily="34" charset="0"/>
                          <a:ea typeface="MS PGothic" panose="020B0600070205080204" pitchFamily="34" charset="-128"/>
                          <a:cs typeface="+mn-cs"/>
                        </a:rPr>
                        <a:t>• Describe and understand key aspects of:  </a:t>
                      </a:r>
                    </a:p>
                    <a:p>
                      <a:r>
                        <a:rPr lang="en-GB" sz="1200" kern="1200">
                          <a:solidFill>
                            <a:schemeClr val="tx1"/>
                          </a:solidFill>
                          <a:effectLst/>
                          <a:latin typeface="Calibri" panose="020F0502020204030204" pitchFamily="34" charset="0"/>
                          <a:ea typeface="MS PGothic" panose="020B0600070205080204" pitchFamily="34" charset="-128"/>
                          <a:cs typeface="+mn-cs"/>
                        </a:rPr>
                        <a:t>• H</a:t>
                      </a:r>
                      <a:r>
                        <a:rPr lang="en-GB" sz="1200" b="1" kern="1200">
                          <a:solidFill>
                            <a:schemeClr val="tx1"/>
                          </a:solidFill>
                          <a:effectLst/>
                          <a:latin typeface="Calibri" panose="020F0502020204030204" pitchFamily="34" charset="0"/>
                          <a:ea typeface="MS PGothic" panose="020B0600070205080204" pitchFamily="34" charset="-128"/>
                          <a:cs typeface="+mn-cs"/>
                        </a:rPr>
                        <a:t>uman geography</a:t>
                      </a:r>
                      <a:r>
                        <a:rPr lang="en-GB" sz="1200" kern="1200">
                          <a:solidFill>
                            <a:schemeClr val="tx1"/>
                          </a:solidFill>
                          <a:effectLst/>
                          <a:latin typeface="Calibri" panose="020F0502020204030204" pitchFamily="34" charset="0"/>
                          <a:ea typeface="MS PGothic" panose="020B0600070205080204" pitchFamily="34" charset="-128"/>
                          <a:cs typeface="+mn-cs"/>
                        </a:rPr>
                        <a:t>, including: settlements, land use, economic activity including trade links, and the distribution of natural resources including energy, food, minerals, and water supplies.</a:t>
                      </a:r>
                    </a:p>
                    <a:p>
                      <a:endParaRPr lang="en-GB" sz="1200" kern="1200">
                        <a:solidFill>
                          <a:schemeClr val="tx1"/>
                        </a:solidFill>
                        <a:effectLst/>
                        <a:latin typeface="Calibri" panose="020F0502020204030204" pitchFamily="34" charset="0"/>
                        <a:ea typeface="MS PGothic" panose="020B0600070205080204" pitchFamily="34" charset="-128"/>
                        <a:cs typeface="+mn-cs"/>
                      </a:endParaRPr>
                    </a:p>
                    <a:p>
                      <a:r>
                        <a:rPr lang="en-GB" sz="1200" kern="1200">
                          <a:solidFill>
                            <a:schemeClr val="tx1"/>
                          </a:solidFill>
                          <a:effectLst/>
                          <a:latin typeface="Calibri" panose="020F0502020204030204" pitchFamily="34" charset="0"/>
                          <a:ea typeface="MS PGothic" panose="020B0600070205080204" pitchFamily="34" charset="-128"/>
                          <a:cs typeface="+mn-cs"/>
                        </a:rPr>
                        <a:t>• Use the eight points of a compass, four-figure grid references, symbols and a key (that uses standard Ordnance Survey symbols) to communicate knowledge of the United Kingdom and the world.</a:t>
                      </a:r>
                    </a:p>
                    <a:p>
                      <a:endParaRPr lang="en-GB" sz="1200" kern="1200">
                        <a:solidFill>
                          <a:schemeClr val="tx1"/>
                        </a:solidFill>
                        <a:effectLst/>
                        <a:latin typeface="Calibri" panose="020F0502020204030204" pitchFamily="34" charset="0"/>
                        <a:ea typeface="MS PGothic" panose="020B0600070205080204" pitchFamily="34" charset="-128"/>
                        <a:cs typeface="+mn-cs"/>
                      </a:endParaRPr>
                    </a:p>
                    <a:p>
                      <a:pPr marL="0" marR="0" lvl="0" indent="0" algn="l" defTabSz="5207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en-GB" altLang="en-US" sz="1000" b="0" i="0" u="none" strike="noStrike" cap="none" normalizeH="0" baseline="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17668984"/>
                  </a:ext>
                </a:extLst>
              </a:tr>
            </a:tbl>
          </a:graphicData>
        </a:graphic>
      </p:graphicFrame>
      <p:sp>
        <p:nvSpPr>
          <p:cNvPr id="80917" name="Slide Number Placeholder 2">
            <a:extLst>
              <a:ext uri="{FF2B5EF4-FFF2-40B4-BE49-F238E27FC236}">
                <a16:creationId xmlns:a16="http://schemas.microsoft.com/office/drawing/2014/main" id="{AB749C08-A4EC-1900-2596-BE632F54E1C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225B71F1-157E-47C1-A7AB-76C539895E80}" type="slidenum">
              <a:rPr lang="en-GB" altLang="en-US" smtClean="0"/>
              <a:pPr/>
              <a:t>6</a:t>
            </a:fld>
            <a:endParaRPr lang="en-GB" altLang="en-US"/>
          </a:p>
        </p:txBody>
      </p:sp>
      <p:sp>
        <p:nvSpPr>
          <p:cNvPr id="8" name="Title 1">
            <a:extLst>
              <a:ext uri="{FF2B5EF4-FFF2-40B4-BE49-F238E27FC236}">
                <a16:creationId xmlns:a16="http://schemas.microsoft.com/office/drawing/2014/main" id="{C7871A0F-4D88-2B7B-5EB1-D90088DB769D}"/>
              </a:ext>
            </a:extLst>
          </p:cNvPr>
          <p:cNvSpPr>
            <a:spLocks noGrp="1"/>
          </p:cNvSpPr>
          <p:nvPr>
            <p:ph type="title"/>
          </p:nvPr>
        </p:nvSpPr>
        <p:spPr>
          <a:xfrm>
            <a:off x="259395" y="194037"/>
            <a:ext cx="8626569" cy="624720"/>
          </a:xfrm>
          <a:solidFill>
            <a:schemeClr val="accent6">
              <a:lumMod val="40000"/>
              <a:lumOff val="60000"/>
            </a:schemeClr>
          </a:solidFill>
        </p:spPr>
        <p:txBody>
          <a:bodyPr>
            <a:normAutofit/>
          </a:bodyPr>
          <a:lstStyle/>
          <a:p>
            <a:pPr>
              <a:defRPr/>
            </a:pPr>
            <a:r>
              <a:rPr lang="en-GB" sz="3019" b="1">
                <a:latin typeface="Century Gothic" panose="020B0502020202020204" pitchFamily="34" charset="0"/>
              </a:rPr>
              <a:t>Geography Disciplinary Knowledge</a:t>
            </a:r>
            <a:endParaRPr lang="en-GB" sz="3019" b="1">
              <a:solidFill>
                <a:srgbClr val="FFFDFF"/>
              </a:solidFill>
              <a:latin typeface="Century Gothic" panose="020B0502020202020204" pitchFamily="34" charset="0"/>
            </a:endParaRPr>
          </a:p>
        </p:txBody>
      </p:sp>
      <p:pic>
        <p:nvPicPr>
          <p:cNvPr id="5" name="Picture 2" descr="Image preview">
            <a:extLst>
              <a:ext uri="{FF2B5EF4-FFF2-40B4-BE49-F238E27FC236}">
                <a16:creationId xmlns:a16="http://schemas.microsoft.com/office/drawing/2014/main" id="{F1DBE8A9-66AD-C94F-8F7F-5FC58721806C}"/>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01BD9AC1D9BC449B1FC13D741B76F61" ma:contentTypeVersion="17" ma:contentTypeDescription="Create a new document." ma:contentTypeScope="" ma:versionID="856ce7d22665a31a89717603efceb834">
  <xsd:schema xmlns:xsd="http://www.w3.org/2001/XMLSchema" xmlns:xs="http://www.w3.org/2001/XMLSchema" xmlns:p="http://schemas.microsoft.com/office/2006/metadata/properties" xmlns:ns2="f482e274-dfc4-4f07-b2a2-767530760282" xmlns:ns3="d1f17a14-8980-460c-8c1f-dd8ff902a239" targetNamespace="http://schemas.microsoft.com/office/2006/metadata/properties" ma:root="true" ma:fieldsID="d44ae9770632d249414aae38832060e1" ns2:_="" ns3:_="">
    <xsd:import namespace="f482e274-dfc4-4f07-b2a2-767530760282"/>
    <xsd:import namespace="d1f17a14-8980-460c-8c1f-dd8ff902a23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82e274-dfc4-4f07-b2a2-7675307602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2c60e70-c612-4e7b-bd63-65e617198d1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1f17a14-8980-460c-8c1f-dd8ff902a23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2b93511e-7f96-4c3e-b3ed-c0f57fede495}" ma:internalName="TaxCatchAll" ma:showField="CatchAllData" ma:web="d1f17a14-8980-460c-8c1f-dd8ff902a23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d1f17a14-8980-460c-8c1f-dd8ff902a239" xsi:nil="true"/>
    <lcf76f155ced4ddcb4097134ff3c332f xmlns="f482e274-dfc4-4f07-b2a2-76753076028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4680DFE-9681-487A-92FF-7DF7CA07C647}">
  <ds:schemaRefs>
    <ds:schemaRef ds:uri="http://schemas.microsoft.com/sharepoint/v3/contenttype/forms"/>
  </ds:schemaRefs>
</ds:datastoreItem>
</file>

<file path=customXml/itemProps2.xml><?xml version="1.0" encoding="utf-8"?>
<ds:datastoreItem xmlns:ds="http://schemas.openxmlformats.org/officeDocument/2006/customXml" ds:itemID="{CA084A5F-D6EE-4747-9D54-113E36BA19FD}">
  <ds:schemaRefs>
    <ds:schemaRef ds:uri="d1f17a14-8980-460c-8c1f-dd8ff902a239"/>
    <ds:schemaRef ds:uri="f482e274-dfc4-4f07-b2a2-7675307602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F06FCDF7-3748-4B0D-B189-B58ADB1FE4E0}">
  <ds:schemaRefs>
    <ds:schemaRef ds:uri="d1f17a14-8980-460c-8c1f-dd8ff902a239"/>
    <ds:schemaRef ds:uri="f482e274-dfc4-4f07-b2a2-767530760282"/>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On-screen Show (4:3)</PresentationFormat>
  <Slides>6</Slides>
  <Notes>0</Notes>
  <HiddenSlides>0</HiddenSlide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Geography Disciplinary Knowledge</vt:lpstr>
      <vt:lpstr>Geography Disciplinary Knowledge</vt:lpstr>
      <vt:lpstr>Geography Disciplinary Knowledge</vt:lpstr>
      <vt:lpstr>Geography Disciplinary Knowledge</vt:lpstr>
      <vt:lpstr>Geography Disciplinary Knowledge</vt:lpstr>
      <vt:lpstr>Geography Disciplinary Knowledge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Davies - Trustee</dc:creator>
  <cp:revision>15</cp:revision>
  <dcterms:created xsi:type="dcterms:W3CDTF">2022-05-19T06:53:53Z</dcterms:created>
  <dcterms:modified xsi:type="dcterms:W3CDTF">2024-05-20T13:03:53Z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0x010100A01BD9AC1D9BC449B1FC13D741B76F61</vt:lpwstr>
  </property>
</Properties>
</file>