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60" r:id="rId5"/>
    <p:sldId id="259" r:id="rId6"/>
    <p:sldId id="256" r:id="rId7"/>
    <p:sldId id="3626" r:id="rId8"/>
    <p:sldId id="257" r:id="rId9"/>
    <p:sldId id="258" r:id="rId10"/>
    <p:sldId id="3637" r:id="rId11"/>
    <p:sldId id="3638" r:id="rId12"/>
    <p:sldId id="3639" r:id="rId13"/>
    <p:sldId id="3651" r:id="rId14"/>
    <p:sldId id="3652" r:id="rId15"/>
    <p:sldId id="3653" r:id="rId16"/>
    <p:sldId id="3666" r:id="rId17"/>
    <p:sldId id="3667" r:id="rId18"/>
    <p:sldId id="3668" r:id="rId19"/>
    <p:sldId id="3681" r:id="rId20"/>
    <p:sldId id="3682" r:id="rId21"/>
    <p:sldId id="3683" r:id="rId22"/>
    <p:sldId id="3696" r:id="rId23"/>
    <p:sldId id="3697" r:id="rId24"/>
    <p:sldId id="369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CC"/>
    <a:srgbClr val="FF9999"/>
    <a:srgbClr val="FF6699"/>
    <a:srgbClr val="FFC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snapToGrid="0" showGuides="1">
      <p:cViewPr varScale="1">
        <p:scale>
          <a:sx n="117" d="100"/>
          <a:sy n="117" d="100"/>
        </p:scale>
        <p:origin x="146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22/09/2024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22/09/2024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22/09/2024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22/09/2024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22/09/2024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22/09/2024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22/09/2024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22/09/2024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400" b="1" dirty="0">
                <a:latin typeface="Century Gothic" panose="020B0502020202020204" pitchFamily="34" charset="0"/>
              </a:rPr>
              <a:t>EYFS </a:t>
            </a:r>
            <a:r>
              <a:rPr lang="en-GB" sz="2264" b="1" dirty="0">
                <a:latin typeface="Century Gothic" panose="020B0502020202020204" pitchFamily="34" charset="0"/>
              </a:rPr>
              <a:t>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16261" y="1620986"/>
          <a:ext cx="8601168" cy="3401280"/>
        </p:xfrm>
        <a:graphic>
          <a:graphicData uri="http://schemas.openxmlformats.org/drawingml/2006/table">
            <a:tbl>
              <a:tblPr/>
              <a:tblGrid>
                <a:gridCol w="4285081">
                  <a:extLst>
                    <a:ext uri="{9D8B030D-6E8A-4147-A177-3AD203B41FA5}">
                      <a16:colId xmlns:a16="http://schemas.microsoft.com/office/drawing/2014/main" val="210943694"/>
                    </a:ext>
                  </a:extLst>
                </a:gridCol>
                <a:gridCol w="4316087">
                  <a:extLst>
                    <a:ext uri="{9D8B030D-6E8A-4147-A177-3AD203B41FA5}">
                      <a16:colId xmlns:a16="http://schemas.microsoft.com/office/drawing/2014/main" val="864309712"/>
                    </a:ext>
                  </a:extLst>
                </a:gridCol>
              </a:tblGrid>
              <a:tr h="30294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Mastering Number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Measure Space and Spatial Thinking</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Subitise within 3.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Make and describe spatial patterns with 3 dots.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Represent quantities on their fingers.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Join in with the counting sequence to 5. Know that 2 is made of 1 and ‘another 1’.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Compare amounts using more than and fewer than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Subitise linked to 3 and 4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Develop counting skills and knowledge, including: that the last number tells us ‘how many’ (cardinality);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to be accurate in counting, each thing must be counted once and once only and in any order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the need for 1:1 correspondence; understanding that anything can be counted, including actions and sounds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Compare sets of objects by matching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Begin to develop the language of ‘whole’ when talking about objects which have parts </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Exploring Pattern – children copy, continue and create their own simple repeating patterns. The children will be given the opportunity to explore AB patterns in a range of contexts including shapes, colours, sizes, actions and sounds. </a:t>
                      </a:r>
                    </a:p>
                    <a:p>
                      <a:pPr marL="285750" indent="-285750">
                        <a:buFontTx/>
                        <a:buChar char="-"/>
                      </a:pPr>
                      <a:r>
                        <a:rPr lang="en-GB" sz="1100" dirty="0"/>
                        <a:t>Children will be given opportunities in their play both in and outside to compare the size of different objects using the language of big, large, small, little, tall </a:t>
                      </a:r>
                    </a:p>
                    <a:p>
                      <a:pPr marL="285750" indent="-285750">
                        <a:buFontTx/>
                        <a:buChar char="-"/>
                      </a:pPr>
                      <a:r>
                        <a:rPr lang="en-GB" sz="1100" dirty="0"/>
                        <a:t>Circles and Triangles – Children learn that circles have once curved side and triangles have 3 straight sides. They begin to recognise these shapes on everyday items in the classroom and outside. </a:t>
                      </a:r>
                    </a:p>
                    <a:p>
                      <a:pPr marL="285750" indent="-285750">
                        <a:buFontTx/>
                        <a:buChar char="-"/>
                      </a:pPr>
                      <a:r>
                        <a:rPr lang="en-GB" sz="1100" dirty="0"/>
                        <a:t>Shapes with 4 sides – Children learn that squares and rectangles have 4 straight sides and 4 corners. They begin to recognise these shapes on everyday items in the classroom and outside </a:t>
                      </a:r>
                    </a:p>
                    <a:p>
                      <a:pPr marL="285750" indent="-285750">
                        <a:buFontTx/>
                        <a:buChar char="-"/>
                      </a:pPr>
                      <a:r>
                        <a:rPr lang="en-GB" sz="1100" dirty="0"/>
                        <a:t>Pattern (2) – The children will build on earlier AB pattern work by introducing more complex patterns.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dirty="0"/>
          </a:p>
        </p:txBody>
      </p:sp>
      <p:pic>
        <p:nvPicPr>
          <p:cNvPr id="7" name="Picture 2" descr="Image preview">
            <a:extLst>
              <a:ext uri="{FF2B5EF4-FFF2-40B4-BE49-F238E27FC236}">
                <a16:creationId xmlns:a16="http://schemas.microsoft.com/office/drawing/2014/main" id="{43131ADF-852A-4E48-BB5D-832DAF25C0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375E034E-73F8-1644-88A3-3E0C7B3CDC2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7046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00723" y="1620987"/>
          <a:ext cx="8755500" cy="3736560"/>
        </p:xfrm>
        <a:graphic>
          <a:graphicData uri="http://schemas.openxmlformats.org/drawingml/2006/table">
            <a:tbl>
              <a:tblPr/>
              <a:tblGrid>
                <a:gridCol w="3013394">
                  <a:extLst>
                    <a:ext uri="{9D8B030D-6E8A-4147-A177-3AD203B41FA5}">
                      <a16:colId xmlns:a16="http://schemas.microsoft.com/office/drawing/2014/main" val="210943694"/>
                    </a:ext>
                  </a:extLst>
                </a:gridCol>
                <a:gridCol w="3086851">
                  <a:extLst>
                    <a:ext uri="{9D8B030D-6E8A-4147-A177-3AD203B41FA5}">
                      <a16:colId xmlns:a16="http://schemas.microsoft.com/office/drawing/2014/main" val="864309712"/>
                    </a:ext>
                  </a:extLst>
                </a:gridCol>
                <a:gridCol w="2655255">
                  <a:extLst>
                    <a:ext uri="{9D8B030D-6E8A-4147-A177-3AD203B41FA5}">
                      <a16:colId xmlns:a16="http://schemas.microsoft.com/office/drawing/2014/main" val="3913203569"/>
                    </a:ext>
                  </a:extLst>
                </a:gridCol>
              </a:tblGrid>
              <a:tr h="302945">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08222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Represent numbers to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Partition</a:t>
                      </a:r>
                      <a:r>
                        <a:rPr lang="en-GB" sz="900" kern="1200" baseline="0" dirty="0">
                          <a:solidFill>
                            <a:schemeClr val="tx1"/>
                          </a:solidFill>
                          <a:effectLst/>
                          <a:latin typeface="Calibri" panose="020F0502020204030204" pitchFamily="34" charset="0"/>
                          <a:ea typeface="MS PGothic" panose="020B0600070205080204" pitchFamily="34" charset="-128"/>
                          <a:cs typeface="+mn-cs"/>
                        </a:rPr>
                        <a:t> numbers to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Number line to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Hundreds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Represent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Partition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Flexible partitioning of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Hundreds,</a:t>
                      </a:r>
                      <a:r>
                        <a:rPr lang="en-GB" sz="900" kern="1200" baseline="0" dirty="0">
                          <a:solidFill>
                            <a:schemeClr val="tx1"/>
                          </a:solidFill>
                          <a:effectLst/>
                          <a:latin typeface="Calibri" panose="020F0502020204030204" pitchFamily="34" charset="0"/>
                          <a:ea typeface="MS PGothic" panose="020B0600070205080204" pitchFamily="34" charset="-128"/>
                          <a:cs typeface="+mn-cs"/>
                        </a:rPr>
                        <a:t> tens and ones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Find 1, 10 or 100 more or less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Number line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Estimate a number line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Order</a:t>
                      </a:r>
                      <a:r>
                        <a:rPr lang="en-GB" sz="900" kern="1200" baseline="0" dirty="0">
                          <a:solidFill>
                            <a:schemeClr val="tx1"/>
                          </a:solidFill>
                          <a:effectLst/>
                          <a:latin typeface="Calibri" panose="020F0502020204030204" pitchFamily="34" charset="0"/>
                          <a:ea typeface="MS PGothic" panose="020B0600070205080204" pitchFamily="34" charset="-128"/>
                          <a:cs typeface="+mn-cs"/>
                        </a:rPr>
                        <a:t>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Count in 50s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Apply number bonds within 10</a:t>
                      </a:r>
                    </a:p>
                    <a:p>
                      <a:pPr marL="285750" indent="-285750">
                        <a:buFontTx/>
                        <a:buChar char="-"/>
                      </a:pPr>
                      <a:r>
                        <a:rPr lang="en-GB" sz="900" dirty="0"/>
                        <a:t>Add and subtract 1s</a:t>
                      </a:r>
                    </a:p>
                    <a:p>
                      <a:pPr marL="285750" indent="-285750">
                        <a:buFontTx/>
                        <a:buChar char="-"/>
                      </a:pPr>
                      <a:r>
                        <a:rPr lang="en-GB" sz="900" dirty="0"/>
                        <a:t>Add and subtract 10s</a:t>
                      </a:r>
                    </a:p>
                    <a:p>
                      <a:pPr marL="285750" indent="-285750">
                        <a:buFontTx/>
                        <a:buChar char="-"/>
                      </a:pPr>
                      <a:r>
                        <a:rPr lang="en-GB" sz="900" dirty="0"/>
                        <a:t>Add and subtract 100s</a:t>
                      </a:r>
                    </a:p>
                    <a:p>
                      <a:pPr marL="285750" indent="-285750">
                        <a:buFontTx/>
                        <a:buChar char="-"/>
                      </a:pPr>
                      <a:r>
                        <a:rPr lang="en-GB" sz="900" dirty="0"/>
                        <a:t>Spot the pattern</a:t>
                      </a:r>
                    </a:p>
                    <a:p>
                      <a:pPr marL="285750" indent="-285750">
                        <a:buFontTx/>
                        <a:buChar char="-"/>
                      </a:pPr>
                      <a:r>
                        <a:rPr lang="en-GB" sz="900" dirty="0"/>
                        <a:t>Add</a:t>
                      </a:r>
                      <a:r>
                        <a:rPr lang="en-GB" sz="900" baseline="0" dirty="0"/>
                        <a:t> 1s across a 10</a:t>
                      </a:r>
                    </a:p>
                    <a:p>
                      <a:pPr marL="285750" indent="-285750">
                        <a:buFontTx/>
                        <a:buChar char="-"/>
                      </a:pPr>
                      <a:r>
                        <a:rPr lang="en-GB" sz="900" baseline="0" dirty="0"/>
                        <a:t>Add 10s across a 100</a:t>
                      </a:r>
                    </a:p>
                    <a:p>
                      <a:pPr marL="285750" indent="-285750">
                        <a:buFontTx/>
                        <a:buChar char="-"/>
                      </a:pPr>
                      <a:r>
                        <a:rPr lang="en-GB" sz="900" baseline="0" dirty="0"/>
                        <a:t>Subtract 1s across a 10</a:t>
                      </a:r>
                    </a:p>
                    <a:p>
                      <a:pPr marL="285750" indent="-285750">
                        <a:buFontTx/>
                        <a:buChar char="-"/>
                      </a:pPr>
                      <a:r>
                        <a:rPr lang="en-GB" sz="900" baseline="0" dirty="0"/>
                        <a:t>Subtract 10s across a 100</a:t>
                      </a:r>
                    </a:p>
                    <a:p>
                      <a:pPr marL="285750" indent="-285750">
                        <a:buFontTx/>
                        <a:buChar char="-"/>
                      </a:pPr>
                      <a:r>
                        <a:rPr lang="en-GB" sz="900" baseline="0" dirty="0"/>
                        <a:t>Make connections</a:t>
                      </a:r>
                    </a:p>
                    <a:p>
                      <a:pPr marL="285750" indent="-285750">
                        <a:buFontTx/>
                        <a:buChar char="-"/>
                      </a:pPr>
                      <a:r>
                        <a:rPr lang="en-GB" sz="900" baseline="0" dirty="0"/>
                        <a:t>Add two numbers (no exchange)</a:t>
                      </a:r>
                    </a:p>
                    <a:p>
                      <a:pPr marL="285750" indent="-285750">
                        <a:buFontTx/>
                        <a:buChar char="-"/>
                      </a:pPr>
                      <a:r>
                        <a:rPr lang="en-GB" sz="900" baseline="0" dirty="0"/>
                        <a:t>Subtract two numbers (no exchange)</a:t>
                      </a:r>
                    </a:p>
                    <a:p>
                      <a:pPr marL="285750" indent="-285750">
                        <a:buFontTx/>
                        <a:buChar char="-"/>
                      </a:pPr>
                      <a:r>
                        <a:rPr lang="en-GB" sz="900" baseline="0" dirty="0"/>
                        <a:t>Add two numbers (across a 10)</a:t>
                      </a:r>
                    </a:p>
                    <a:p>
                      <a:pPr marL="285750" indent="-285750">
                        <a:buFontTx/>
                        <a:buChar char="-"/>
                      </a:pPr>
                      <a:r>
                        <a:rPr lang="en-GB" sz="900" baseline="0" dirty="0"/>
                        <a:t>Add two numbers (across a 100)</a:t>
                      </a:r>
                    </a:p>
                    <a:p>
                      <a:pPr marL="285750" indent="-285750">
                        <a:buFontTx/>
                        <a:buChar char="-"/>
                      </a:pPr>
                      <a:r>
                        <a:rPr lang="en-GB" sz="900" baseline="0" dirty="0"/>
                        <a:t>Subtract two numbers (across a 10)</a:t>
                      </a:r>
                    </a:p>
                    <a:p>
                      <a:pPr marL="285750" indent="-285750">
                        <a:buFontTx/>
                        <a:buChar char="-"/>
                      </a:pPr>
                      <a:r>
                        <a:rPr lang="en-GB" sz="900" baseline="0" dirty="0"/>
                        <a:t>Subtract two numbers (across a 100)</a:t>
                      </a:r>
                    </a:p>
                    <a:p>
                      <a:pPr marL="285750" indent="-285750">
                        <a:buFontTx/>
                        <a:buChar char="-"/>
                      </a:pPr>
                      <a:r>
                        <a:rPr lang="en-GB" sz="900" baseline="0" dirty="0"/>
                        <a:t>Add 2-digit and 3-digit numbers</a:t>
                      </a:r>
                    </a:p>
                    <a:p>
                      <a:pPr marL="285750" indent="-285750">
                        <a:buFontTx/>
                        <a:buChar char="-"/>
                      </a:pPr>
                      <a:r>
                        <a:rPr lang="en-GB" sz="900" baseline="0" dirty="0"/>
                        <a:t>Subtract a 2-digit number from a 3-digit number</a:t>
                      </a:r>
                    </a:p>
                    <a:p>
                      <a:pPr marL="285750" indent="-285750">
                        <a:buFontTx/>
                        <a:buChar char="-"/>
                      </a:pPr>
                      <a:r>
                        <a:rPr lang="en-GB" sz="900" baseline="0" dirty="0"/>
                        <a:t>Complements to 100</a:t>
                      </a:r>
                    </a:p>
                    <a:p>
                      <a:pPr marL="285750" indent="-285750">
                        <a:buFontTx/>
                        <a:buChar char="-"/>
                      </a:pPr>
                      <a:r>
                        <a:rPr lang="en-GB" sz="900" baseline="0" dirty="0"/>
                        <a:t>Estimate answers</a:t>
                      </a:r>
                    </a:p>
                    <a:p>
                      <a:pPr marL="285750" indent="-285750">
                        <a:buFontTx/>
                        <a:buChar char="-"/>
                      </a:pPr>
                      <a:r>
                        <a:rPr lang="en-GB" sz="900" baseline="0" dirty="0"/>
                        <a:t>Inverse operations</a:t>
                      </a:r>
                    </a:p>
                    <a:p>
                      <a:pPr marL="285750" indent="-285750">
                        <a:buFontTx/>
                        <a:buChar char="-"/>
                      </a:pPr>
                      <a:r>
                        <a:rPr lang="en-GB" sz="900" baseline="0" dirty="0"/>
                        <a:t>Make decisions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Multiplication</a:t>
                      </a:r>
                      <a:r>
                        <a:rPr lang="en-GB" sz="900" baseline="0" dirty="0"/>
                        <a:t>-equal groups</a:t>
                      </a:r>
                    </a:p>
                    <a:p>
                      <a:pPr marL="285750" indent="-285750">
                        <a:buFontTx/>
                        <a:buChar char="-"/>
                      </a:pPr>
                      <a:r>
                        <a:rPr lang="en-GB" sz="900" baseline="0" dirty="0"/>
                        <a:t>Use arrays</a:t>
                      </a:r>
                    </a:p>
                    <a:p>
                      <a:pPr marL="285750" indent="-285750">
                        <a:buFontTx/>
                        <a:buChar char="-"/>
                      </a:pPr>
                      <a:r>
                        <a:rPr lang="en-GB" sz="900" baseline="0" dirty="0"/>
                        <a:t>Multiples of 2</a:t>
                      </a:r>
                    </a:p>
                    <a:p>
                      <a:pPr marL="285750" indent="-285750">
                        <a:buFontTx/>
                        <a:buChar char="-"/>
                      </a:pPr>
                      <a:r>
                        <a:rPr lang="en-GB" sz="900" baseline="0" dirty="0"/>
                        <a:t>Multiples of 5 and 10</a:t>
                      </a:r>
                    </a:p>
                    <a:p>
                      <a:pPr marL="285750" indent="-285750">
                        <a:buFontTx/>
                        <a:buChar char="-"/>
                      </a:pPr>
                      <a:r>
                        <a:rPr lang="en-GB" sz="900" baseline="0" dirty="0"/>
                        <a:t>Sharing and grouping</a:t>
                      </a:r>
                    </a:p>
                    <a:p>
                      <a:pPr marL="285750" indent="-285750">
                        <a:buFontTx/>
                        <a:buChar char="-"/>
                      </a:pPr>
                      <a:r>
                        <a:rPr lang="en-GB" sz="900" baseline="0" dirty="0"/>
                        <a:t>Multiply by 3</a:t>
                      </a:r>
                    </a:p>
                    <a:p>
                      <a:pPr marL="285750" indent="-285750">
                        <a:buFontTx/>
                        <a:buChar char="-"/>
                      </a:pPr>
                      <a:r>
                        <a:rPr lang="en-GB" sz="900" baseline="0" dirty="0"/>
                        <a:t>Divide by 3</a:t>
                      </a:r>
                    </a:p>
                    <a:p>
                      <a:pPr marL="285750" indent="-285750">
                        <a:buFontTx/>
                        <a:buChar char="-"/>
                      </a:pPr>
                      <a:r>
                        <a:rPr lang="en-GB" sz="900" baseline="0" dirty="0"/>
                        <a:t>The 3 times-table</a:t>
                      </a:r>
                    </a:p>
                    <a:p>
                      <a:pPr marL="285750" indent="-285750">
                        <a:buFontTx/>
                        <a:buChar char="-"/>
                      </a:pPr>
                      <a:r>
                        <a:rPr lang="en-GB" sz="900" baseline="0" dirty="0"/>
                        <a:t>Multiply by 4</a:t>
                      </a:r>
                    </a:p>
                    <a:p>
                      <a:pPr marL="285750" indent="-285750">
                        <a:buFontTx/>
                        <a:buChar char="-"/>
                      </a:pPr>
                      <a:r>
                        <a:rPr lang="en-GB" sz="900" baseline="0" dirty="0"/>
                        <a:t>Divide by 4</a:t>
                      </a:r>
                    </a:p>
                    <a:p>
                      <a:pPr marL="285750" indent="-285750">
                        <a:buFontTx/>
                        <a:buChar char="-"/>
                      </a:pPr>
                      <a:r>
                        <a:rPr lang="en-GB" sz="900" baseline="0" dirty="0"/>
                        <a:t>The 4 times-table</a:t>
                      </a:r>
                    </a:p>
                    <a:p>
                      <a:pPr marL="285750" indent="-285750">
                        <a:buFontTx/>
                        <a:buChar char="-"/>
                      </a:pPr>
                      <a:r>
                        <a:rPr lang="en-GB" sz="900" baseline="0" dirty="0"/>
                        <a:t>Multiply by 8</a:t>
                      </a:r>
                    </a:p>
                    <a:p>
                      <a:pPr marL="285750" indent="-285750">
                        <a:buFontTx/>
                        <a:buChar char="-"/>
                      </a:pPr>
                      <a:r>
                        <a:rPr lang="en-GB" sz="900" baseline="0" dirty="0"/>
                        <a:t>Divide by 8</a:t>
                      </a:r>
                    </a:p>
                    <a:p>
                      <a:pPr marL="285750" indent="-285750">
                        <a:buFontTx/>
                        <a:buChar char="-"/>
                      </a:pPr>
                      <a:r>
                        <a:rPr lang="en-GB" sz="900" baseline="0" dirty="0"/>
                        <a:t>The 8 times-table</a:t>
                      </a:r>
                    </a:p>
                    <a:p>
                      <a:pPr marL="285750" indent="-285750">
                        <a:buFontTx/>
                        <a:buChar char="-"/>
                      </a:pPr>
                      <a:r>
                        <a:rPr lang="en-GB" sz="900" baseline="0" dirty="0"/>
                        <a:t>The 2, 4 and 8 times-table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10</a:t>
            </a:fld>
            <a:endParaRPr lang="en-GB" altLang="en-US" dirty="0"/>
          </a:p>
        </p:txBody>
      </p:sp>
      <p:pic>
        <p:nvPicPr>
          <p:cNvPr id="7" name="Picture 2" descr="Image preview">
            <a:extLst>
              <a:ext uri="{FF2B5EF4-FFF2-40B4-BE49-F238E27FC236}">
                <a16:creationId xmlns:a16="http://schemas.microsoft.com/office/drawing/2014/main" id="{8E5F286C-A77E-9145-ACDD-960F145B65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5E3CBEA4-494A-9543-B3FF-56A71F6A6D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735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125451" y="1620986"/>
          <a:ext cx="8789950" cy="3868396"/>
        </p:xfrm>
        <a:graphic>
          <a:graphicData uri="http://schemas.openxmlformats.org/drawingml/2006/table">
            <a:tbl>
              <a:tblPr/>
              <a:tblGrid>
                <a:gridCol w="1768112">
                  <a:extLst>
                    <a:ext uri="{9D8B030D-6E8A-4147-A177-3AD203B41FA5}">
                      <a16:colId xmlns:a16="http://schemas.microsoft.com/office/drawing/2014/main" val="210943694"/>
                    </a:ext>
                  </a:extLst>
                </a:gridCol>
                <a:gridCol w="2144801">
                  <a:extLst>
                    <a:ext uri="{9D8B030D-6E8A-4147-A177-3AD203B41FA5}">
                      <a16:colId xmlns:a16="http://schemas.microsoft.com/office/drawing/2014/main" val="864309712"/>
                    </a:ext>
                  </a:extLst>
                </a:gridCol>
                <a:gridCol w="2131142">
                  <a:extLst>
                    <a:ext uri="{9D8B030D-6E8A-4147-A177-3AD203B41FA5}">
                      <a16:colId xmlns:a16="http://schemas.microsoft.com/office/drawing/2014/main" val="3913203569"/>
                    </a:ext>
                  </a:extLst>
                </a:gridCol>
                <a:gridCol w="2745895">
                  <a:extLst>
                    <a:ext uri="{9D8B030D-6E8A-4147-A177-3AD203B41FA5}">
                      <a16:colId xmlns:a16="http://schemas.microsoft.com/office/drawing/2014/main" val="2261204431"/>
                    </a:ext>
                  </a:extLst>
                </a:gridCol>
              </a:tblGrid>
              <a:tr h="297621">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Perimeter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Mass and Capacity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80790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Multiples of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Related</a:t>
                      </a:r>
                      <a:r>
                        <a:rPr lang="en-GB" sz="900" kern="1200" baseline="0" dirty="0">
                          <a:solidFill>
                            <a:schemeClr val="tx1"/>
                          </a:solidFill>
                          <a:effectLst/>
                          <a:latin typeface="Calibri" panose="020F0502020204030204" pitchFamily="34" charset="0"/>
                          <a:ea typeface="MS PGothic" panose="020B0600070205080204" pitchFamily="34" charset="-128"/>
                          <a:cs typeface="+mn-cs"/>
                        </a:rPr>
                        <a:t> calculations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Reasoning about multiplication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Multiply a 2-digit number by a 1-digit number-no exchange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Multiply a 2-digit number by a 1-digit number-with exchange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Link multiplication and division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number-no exchange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number-flexible partitioning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number-with remainders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Scaling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How many ways?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Measure in metres and centimetres</a:t>
                      </a:r>
                    </a:p>
                    <a:p>
                      <a:pPr marL="285750" indent="-285750">
                        <a:buFontTx/>
                        <a:buChar char="-"/>
                      </a:pPr>
                      <a:r>
                        <a:rPr lang="en-GB" sz="900" dirty="0"/>
                        <a:t>Measure in millimetres</a:t>
                      </a:r>
                    </a:p>
                    <a:p>
                      <a:pPr marL="285750" indent="-285750">
                        <a:buFontTx/>
                        <a:buChar char="-"/>
                      </a:pPr>
                      <a:r>
                        <a:rPr lang="en-GB" sz="900" dirty="0"/>
                        <a:t>Measure</a:t>
                      </a:r>
                      <a:r>
                        <a:rPr lang="en-GB" sz="900" baseline="0" dirty="0"/>
                        <a:t> in centimetres and millimetres</a:t>
                      </a:r>
                    </a:p>
                    <a:p>
                      <a:pPr marL="285750" indent="-285750">
                        <a:buFontTx/>
                        <a:buChar char="-"/>
                      </a:pPr>
                      <a:r>
                        <a:rPr lang="en-GB" sz="900" baseline="0" dirty="0"/>
                        <a:t>Metres, centimetres and millimetres</a:t>
                      </a:r>
                    </a:p>
                    <a:p>
                      <a:pPr marL="285750" indent="-285750">
                        <a:buFontTx/>
                        <a:buChar char="-"/>
                      </a:pPr>
                      <a:r>
                        <a:rPr lang="en-GB" sz="900" baseline="0" dirty="0"/>
                        <a:t>Equivalent lengths (metres and centimetres)</a:t>
                      </a:r>
                    </a:p>
                    <a:p>
                      <a:pPr marL="285750" indent="-285750">
                        <a:buFontTx/>
                        <a:buChar char="-"/>
                      </a:pPr>
                      <a:r>
                        <a:rPr lang="en-GB" sz="900" baseline="0" dirty="0"/>
                        <a:t>Equivalent lengths (centimetres and millimetres)</a:t>
                      </a:r>
                    </a:p>
                    <a:p>
                      <a:pPr marL="285750" indent="-285750">
                        <a:buFontTx/>
                        <a:buChar char="-"/>
                      </a:pPr>
                      <a:r>
                        <a:rPr lang="en-GB" sz="900" baseline="0" dirty="0"/>
                        <a:t>Compare lengths</a:t>
                      </a:r>
                    </a:p>
                    <a:p>
                      <a:pPr marL="285750" indent="-285750">
                        <a:buFontTx/>
                        <a:buChar char="-"/>
                      </a:pPr>
                      <a:r>
                        <a:rPr lang="en-GB" sz="900" baseline="0" dirty="0"/>
                        <a:t>Add lengths</a:t>
                      </a:r>
                    </a:p>
                    <a:p>
                      <a:pPr marL="285750" indent="-285750">
                        <a:buFontTx/>
                        <a:buChar char="-"/>
                      </a:pPr>
                      <a:r>
                        <a:rPr lang="en-GB" sz="900" baseline="0" dirty="0"/>
                        <a:t>Subtract lengths</a:t>
                      </a:r>
                    </a:p>
                    <a:p>
                      <a:pPr marL="285750" indent="-285750">
                        <a:buFontTx/>
                        <a:buChar char="-"/>
                      </a:pPr>
                      <a:r>
                        <a:rPr lang="en-GB" sz="900" baseline="0" dirty="0"/>
                        <a:t>What is perimeter?</a:t>
                      </a:r>
                    </a:p>
                    <a:p>
                      <a:pPr marL="285750" indent="-285750">
                        <a:buFontTx/>
                        <a:buChar char="-"/>
                      </a:pPr>
                      <a:r>
                        <a:rPr lang="en-GB" sz="900" baseline="0" dirty="0"/>
                        <a:t>Measure perimeter</a:t>
                      </a:r>
                    </a:p>
                    <a:p>
                      <a:pPr marL="285750" indent="-285750">
                        <a:buFontTx/>
                        <a:buChar char="-"/>
                      </a:pPr>
                      <a:r>
                        <a:rPr lang="en-GB" sz="900" baseline="0" dirty="0"/>
                        <a:t>Calculate perimeter</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Understand</a:t>
                      </a:r>
                      <a:r>
                        <a:rPr lang="en-GB" sz="900" baseline="0" dirty="0"/>
                        <a:t> the denominators of unit fractions</a:t>
                      </a:r>
                    </a:p>
                    <a:p>
                      <a:pPr marL="285750" indent="-285750">
                        <a:buFontTx/>
                        <a:buChar char="-"/>
                      </a:pPr>
                      <a:r>
                        <a:rPr lang="en-GB" sz="900" baseline="0" dirty="0"/>
                        <a:t>Compare and order unit fractions</a:t>
                      </a:r>
                    </a:p>
                    <a:p>
                      <a:pPr marL="285750" indent="-285750">
                        <a:buFontTx/>
                        <a:buChar char="-"/>
                      </a:pPr>
                      <a:r>
                        <a:rPr lang="en-GB" sz="900" baseline="0" dirty="0"/>
                        <a:t>Understand the numerators of non-unit fractions</a:t>
                      </a:r>
                    </a:p>
                    <a:p>
                      <a:pPr marL="285750" indent="-285750">
                        <a:buFontTx/>
                        <a:buChar char="-"/>
                      </a:pPr>
                      <a:r>
                        <a:rPr lang="en-GB" sz="900" baseline="0" dirty="0"/>
                        <a:t>Understand the whole</a:t>
                      </a:r>
                    </a:p>
                    <a:p>
                      <a:pPr marL="285750" indent="-285750">
                        <a:buFontTx/>
                        <a:buChar char="-"/>
                      </a:pPr>
                      <a:r>
                        <a:rPr lang="en-GB" sz="900" baseline="0" dirty="0"/>
                        <a:t>Compare and order non-unit fractions</a:t>
                      </a:r>
                    </a:p>
                    <a:p>
                      <a:pPr marL="285750" indent="-285750">
                        <a:buFontTx/>
                        <a:buChar char="-"/>
                      </a:pPr>
                      <a:r>
                        <a:rPr lang="en-GB" sz="900" baseline="0" dirty="0"/>
                        <a:t>Fractions and scales</a:t>
                      </a:r>
                    </a:p>
                    <a:p>
                      <a:pPr marL="285750" indent="-285750">
                        <a:buFontTx/>
                        <a:buChar char="-"/>
                      </a:pPr>
                      <a:r>
                        <a:rPr lang="en-GB" sz="900" baseline="0" dirty="0"/>
                        <a:t>Fractions on a number line</a:t>
                      </a:r>
                    </a:p>
                    <a:p>
                      <a:pPr marL="285750" indent="-285750">
                        <a:buFontTx/>
                        <a:buChar char="-"/>
                      </a:pPr>
                      <a:r>
                        <a:rPr lang="en-GB" sz="900" baseline="0" dirty="0"/>
                        <a:t>Count in fractions on a number line</a:t>
                      </a:r>
                    </a:p>
                    <a:p>
                      <a:pPr marL="285750" indent="-285750">
                        <a:buFontTx/>
                        <a:buChar char="-"/>
                      </a:pPr>
                      <a:r>
                        <a:rPr lang="en-GB" sz="900" baseline="0" dirty="0"/>
                        <a:t>Equivalent fractions on a number line</a:t>
                      </a:r>
                    </a:p>
                    <a:p>
                      <a:pPr marL="285750" indent="-285750">
                        <a:buFontTx/>
                        <a:buChar char="-"/>
                      </a:pPr>
                      <a:r>
                        <a:rPr lang="en-GB" sz="900" baseline="0" dirty="0"/>
                        <a:t>Equivalent fractions as bar models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Use scales</a:t>
                      </a:r>
                    </a:p>
                    <a:p>
                      <a:pPr marL="285750" indent="-285750">
                        <a:buFontTx/>
                        <a:buChar char="-"/>
                      </a:pPr>
                      <a:r>
                        <a:rPr lang="en-GB" sz="900" dirty="0"/>
                        <a:t>Measure mass in grams</a:t>
                      </a:r>
                    </a:p>
                    <a:p>
                      <a:pPr marL="285750" indent="-285750">
                        <a:buFontTx/>
                        <a:buChar char="-"/>
                      </a:pPr>
                      <a:r>
                        <a:rPr lang="en-GB" sz="900" dirty="0"/>
                        <a:t>Measure mass in</a:t>
                      </a:r>
                      <a:r>
                        <a:rPr lang="en-GB" sz="900" baseline="0" dirty="0"/>
                        <a:t> kilograms and grams</a:t>
                      </a:r>
                    </a:p>
                    <a:p>
                      <a:pPr marL="285750" indent="-285750">
                        <a:buFontTx/>
                        <a:buChar char="-"/>
                      </a:pPr>
                      <a:r>
                        <a:rPr lang="en-GB" sz="900" baseline="0" dirty="0"/>
                        <a:t>Equivalent masses (kilograms and grams)</a:t>
                      </a:r>
                    </a:p>
                    <a:p>
                      <a:pPr marL="285750" indent="-285750">
                        <a:buFontTx/>
                        <a:buChar char="-"/>
                      </a:pPr>
                      <a:r>
                        <a:rPr lang="en-GB" sz="900" baseline="0" dirty="0"/>
                        <a:t>Compare mass</a:t>
                      </a:r>
                    </a:p>
                    <a:p>
                      <a:pPr marL="285750" indent="-285750">
                        <a:buFontTx/>
                        <a:buChar char="-"/>
                      </a:pPr>
                      <a:r>
                        <a:rPr lang="en-GB" sz="900" baseline="0" dirty="0"/>
                        <a:t>Add and subtract mass</a:t>
                      </a:r>
                    </a:p>
                    <a:p>
                      <a:pPr marL="285750" indent="-285750">
                        <a:buFontTx/>
                        <a:buChar char="-"/>
                      </a:pPr>
                      <a:r>
                        <a:rPr lang="en-GB" sz="900" baseline="0" dirty="0"/>
                        <a:t>Measure capacity and volume in millilitres</a:t>
                      </a:r>
                    </a:p>
                    <a:p>
                      <a:pPr marL="285750" indent="-285750">
                        <a:buFontTx/>
                        <a:buChar char="-"/>
                      </a:pPr>
                      <a:r>
                        <a:rPr lang="en-GB" sz="900" baseline="0" dirty="0"/>
                        <a:t>Measure capacity and volume in litres and millilitres</a:t>
                      </a:r>
                    </a:p>
                    <a:p>
                      <a:pPr marL="285750" indent="-285750">
                        <a:buFontTx/>
                        <a:buChar char="-"/>
                      </a:pPr>
                      <a:r>
                        <a:rPr lang="en-GB" sz="900" baseline="0" dirty="0"/>
                        <a:t>Equivalent capacities and volumes (litres and millilitres)</a:t>
                      </a:r>
                    </a:p>
                    <a:p>
                      <a:pPr marL="285750" indent="-285750">
                        <a:buFontTx/>
                        <a:buChar char="-"/>
                      </a:pPr>
                      <a:r>
                        <a:rPr lang="en-GB" sz="900" dirty="0"/>
                        <a:t>Compare capacity and volume</a:t>
                      </a:r>
                    </a:p>
                    <a:p>
                      <a:pPr marL="285750" indent="-285750">
                        <a:buFontTx/>
                        <a:buChar char="-"/>
                      </a:pPr>
                      <a:r>
                        <a:rPr lang="en-GB" sz="900" dirty="0"/>
                        <a:t>Add</a:t>
                      </a:r>
                      <a:r>
                        <a:rPr lang="en-GB" sz="900" baseline="0" dirty="0"/>
                        <a:t> and subtract capacity and volume</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11</a:t>
            </a:fld>
            <a:endParaRPr lang="en-GB" altLang="en-US" dirty="0"/>
          </a:p>
        </p:txBody>
      </p:sp>
      <p:pic>
        <p:nvPicPr>
          <p:cNvPr id="7" name="Picture 2" descr="Image preview">
            <a:extLst>
              <a:ext uri="{FF2B5EF4-FFF2-40B4-BE49-F238E27FC236}">
                <a16:creationId xmlns:a16="http://schemas.microsoft.com/office/drawing/2014/main" id="{243F4F69-6067-AF4C-8C3F-EB288747316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2339453D-F82A-4445-954B-560EFBDBD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750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150541" y="1620986"/>
          <a:ext cx="8815039" cy="3736560"/>
        </p:xfrm>
        <a:graphic>
          <a:graphicData uri="http://schemas.openxmlformats.org/drawingml/2006/table">
            <a:tbl>
              <a:tblPr/>
              <a:tblGrid>
                <a:gridCol w="1399388">
                  <a:extLst>
                    <a:ext uri="{9D8B030D-6E8A-4147-A177-3AD203B41FA5}">
                      <a16:colId xmlns:a16="http://schemas.microsoft.com/office/drawing/2014/main" val="210943694"/>
                    </a:ext>
                  </a:extLst>
                </a:gridCol>
                <a:gridCol w="1627062">
                  <a:extLst>
                    <a:ext uri="{9D8B030D-6E8A-4147-A177-3AD203B41FA5}">
                      <a16:colId xmlns:a16="http://schemas.microsoft.com/office/drawing/2014/main" val="864309712"/>
                    </a:ext>
                  </a:extLst>
                </a:gridCol>
                <a:gridCol w="1804371">
                  <a:extLst>
                    <a:ext uri="{9D8B030D-6E8A-4147-A177-3AD203B41FA5}">
                      <a16:colId xmlns:a16="http://schemas.microsoft.com/office/drawing/2014/main" val="3913203569"/>
                    </a:ext>
                  </a:extLst>
                </a:gridCol>
                <a:gridCol w="1908670">
                  <a:extLst>
                    <a:ext uri="{9D8B030D-6E8A-4147-A177-3AD203B41FA5}">
                      <a16:colId xmlns:a16="http://schemas.microsoft.com/office/drawing/2014/main" val="2261204431"/>
                    </a:ext>
                  </a:extLst>
                </a:gridCol>
                <a:gridCol w="2075548">
                  <a:extLst>
                    <a:ext uri="{9D8B030D-6E8A-4147-A177-3AD203B41FA5}">
                      <a16:colId xmlns:a16="http://schemas.microsoft.com/office/drawing/2014/main" val="1867519314"/>
                    </a:ext>
                  </a:extLst>
                </a:gridCol>
              </a:tblGrid>
              <a:tr h="302945">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Add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Subtract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Partition the whole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Unit fractions of a set of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Non-unit fractions of a set of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Reasoning with fractions of an amount</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Pounds and pence</a:t>
                      </a:r>
                    </a:p>
                    <a:p>
                      <a:pPr marL="285750" indent="-285750">
                        <a:buFontTx/>
                        <a:buChar char="-"/>
                      </a:pPr>
                      <a:r>
                        <a:rPr lang="en-GB" sz="1100" dirty="0"/>
                        <a:t>Convert pounds and pence</a:t>
                      </a:r>
                    </a:p>
                    <a:p>
                      <a:pPr marL="285750" indent="-285750">
                        <a:buFontTx/>
                        <a:buChar char="-"/>
                      </a:pPr>
                      <a:r>
                        <a:rPr lang="en-GB" sz="1100" dirty="0"/>
                        <a:t>Add money</a:t>
                      </a:r>
                    </a:p>
                    <a:p>
                      <a:pPr marL="285750" indent="-285750">
                        <a:buFontTx/>
                        <a:buChar char="-"/>
                      </a:pPr>
                      <a:r>
                        <a:rPr lang="en-GB" sz="1100" dirty="0"/>
                        <a:t>Subtract</a:t>
                      </a:r>
                      <a:r>
                        <a:rPr lang="en-GB" sz="1100" baseline="0" dirty="0"/>
                        <a:t> money</a:t>
                      </a:r>
                    </a:p>
                    <a:p>
                      <a:pPr marL="285750" indent="-285750">
                        <a:buFontTx/>
                        <a:buChar char="-"/>
                      </a:pPr>
                      <a:r>
                        <a:rPr lang="en-GB" sz="1100" baseline="0" dirty="0"/>
                        <a:t>Find change</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Roman numerals to 12</a:t>
                      </a:r>
                    </a:p>
                    <a:p>
                      <a:pPr marL="285750" indent="-285750">
                        <a:buFontTx/>
                        <a:buChar char="-"/>
                      </a:pPr>
                      <a:r>
                        <a:rPr lang="en-GB" sz="1100" dirty="0"/>
                        <a:t>Tell the time</a:t>
                      </a:r>
                      <a:r>
                        <a:rPr lang="en-GB" sz="1100" baseline="0" dirty="0"/>
                        <a:t> to 5 minutes</a:t>
                      </a:r>
                    </a:p>
                    <a:p>
                      <a:pPr marL="285750" indent="-285750">
                        <a:buFontTx/>
                        <a:buChar char="-"/>
                      </a:pPr>
                      <a:r>
                        <a:rPr lang="en-GB" sz="1100" baseline="0" dirty="0"/>
                        <a:t>Tell the time to the minute</a:t>
                      </a:r>
                    </a:p>
                    <a:p>
                      <a:pPr marL="285750" indent="-285750">
                        <a:buFontTx/>
                        <a:buChar char="-"/>
                      </a:pPr>
                      <a:r>
                        <a:rPr lang="en-GB" sz="1100" baseline="0" dirty="0"/>
                        <a:t>Read time on a digital clock</a:t>
                      </a:r>
                    </a:p>
                    <a:p>
                      <a:pPr marL="285750" indent="-285750">
                        <a:buFontTx/>
                        <a:buChar char="-"/>
                      </a:pPr>
                      <a:r>
                        <a:rPr lang="en-GB" sz="1100" baseline="0" dirty="0"/>
                        <a:t>Use </a:t>
                      </a:r>
                      <a:r>
                        <a:rPr lang="en-GB" sz="1100" baseline="0" dirty="0" err="1"/>
                        <a:t>a.m</a:t>
                      </a:r>
                      <a:r>
                        <a:rPr lang="en-GB" sz="1100" baseline="0" dirty="0"/>
                        <a:t> and p.m.</a:t>
                      </a:r>
                    </a:p>
                    <a:p>
                      <a:pPr marL="285750" indent="-285750">
                        <a:buFontTx/>
                        <a:buChar char="-"/>
                      </a:pPr>
                      <a:r>
                        <a:rPr lang="en-GB" sz="1100" baseline="0" dirty="0"/>
                        <a:t>Years, months and days</a:t>
                      </a:r>
                    </a:p>
                    <a:p>
                      <a:pPr marL="285750" indent="-285750">
                        <a:buFontTx/>
                        <a:buChar char="-"/>
                      </a:pPr>
                      <a:r>
                        <a:rPr lang="en-GB" sz="1100" baseline="0" dirty="0"/>
                        <a:t>Days and hours</a:t>
                      </a:r>
                    </a:p>
                    <a:p>
                      <a:pPr marL="285750" indent="-285750">
                        <a:buFontTx/>
                        <a:buChar char="-"/>
                      </a:pPr>
                      <a:r>
                        <a:rPr lang="en-GB" sz="1100" baseline="0" dirty="0"/>
                        <a:t>Hours and minutes-use start and end times</a:t>
                      </a:r>
                    </a:p>
                    <a:p>
                      <a:pPr marL="285750" indent="-285750">
                        <a:buFontTx/>
                        <a:buChar char="-"/>
                      </a:pPr>
                      <a:r>
                        <a:rPr lang="en-GB" sz="1100" baseline="0" dirty="0"/>
                        <a:t>Hours and minutes-use durations</a:t>
                      </a:r>
                    </a:p>
                    <a:p>
                      <a:pPr marL="285750" indent="-285750">
                        <a:buFontTx/>
                        <a:buChar char="-"/>
                      </a:pPr>
                      <a:r>
                        <a:rPr lang="en-GB" sz="1100" baseline="0" dirty="0"/>
                        <a:t>Minutes and seconds</a:t>
                      </a:r>
                    </a:p>
                    <a:p>
                      <a:pPr marL="285750" indent="-285750">
                        <a:buFontTx/>
                        <a:buChar char="-"/>
                      </a:pPr>
                      <a:r>
                        <a:rPr lang="en-GB" sz="1100" baseline="0" dirty="0"/>
                        <a:t>Units of time</a:t>
                      </a:r>
                    </a:p>
                    <a:p>
                      <a:pPr marL="285750" indent="-285750">
                        <a:buFontTx/>
                        <a:buChar char="-"/>
                      </a:pPr>
                      <a:r>
                        <a:rPr lang="en-GB" sz="1100" baseline="0" dirty="0"/>
                        <a:t>Solve problems with time</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indent="-342900">
                        <a:buFontTx/>
                        <a:buChar char="-"/>
                      </a:pPr>
                      <a:r>
                        <a:rPr lang="en-GB" sz="1100" dirty="0"/>
                        <a:t>Turns and angles</a:t>
                      </a:r>
                    </a:p>
                    <a:p>
                      <a:pPr marL="342900" indent="-342900">
                        <a:buFontTx/>
                        <a:buChar char="-"/>
                      </a:pPr>
                      <a:r>
                        <a:rPr lang="en-GB" sz="1100" dirty="0"/>
                        <a:t>Right angles</a:t>
                      </a:r>
                    </a:p>
                    <a:p>
                      <a:pPr marL="342900" indent="-342900">
                        <a:buFontTx/>
                        <a:buChar char="-"/>
                      </a:pPr>
                      <a:r>
                        <a:rPr lang="en-GB" sz="1100" dirty="0"/>
                        <a:t>Compare angles</a:t>
                      </a:r>
                    </a:p>
                    <a:p>
                      <a:pPr marL="342900" indent="-342900">
                        <a:buFontTx/>
                        <a:buChar char="-"/>
                      </a:pPr>
                      <a:r>
                        <a:rPr lang="en-GB" sz="1100" dirty="0"/>
                        <a:t>Measure and draw</a:t>
                      </a:r>
                      <a:r>
                        <a:rPr lang="en-GB" sz="1100" baseline="0" dirty="0"/>
                        <a:t> accurately</a:t>
                      </a:r>
                    </a:p>
                    <a:p>
                      <a:pPr marL="342900" indent="-342900">
                        <a:buFontTx/>
                        <a:buChar char="-"/>
                      </a:pPr>
                      <a:r>
                        <a:rPr lang="en-GB" sz="1100" baseline="0" dirty="0"/>
                        <a:t>Horizontal and vertical</a:t>
                      </a:r>
                    </a:p>
                    <a:p>
                      <a:pPr marL="342900" indent="-342900">
                        <a:buFontTx/>
                        <a:buChar char="-"/>
                      </a:pPr>
                      <a:r>
                        <a:rPr lang="en-GB" sz="1100" baseline="0" dirty="0"/>
                        <a:t>Parallel and perpendicular</a:t>
                      </a:r>
                    </a:p>
                    <a:p>
                      <a:pPr marL="342900" indent="-342900">
                        <a:buFontTx/>
                        <a:buChar char="-"/>
                      </a:pPr>
                      <a:r>
                        <a:rPr lang="en-GB" sz="1100" baseline="0" dirty="0"/>
                        <a:t>Recognise and describe 2-D shapes</a:t>
                      </a:r>
                    </a:p>
                    <a:p>
                      <a:pPr marL="342900" indent="-342900">
                        <a:buFontTx/>
                        <a:buChar char="-"/>
                      </a:pPr>
                      <a:r>
                        <a:rPr lang="en-GB" sz="1100" baseline="0" dirty="0"/>
                        <a:t>Draw polygons</a:t>
                      </a:r>
                    </a:p>
                    <a:p>
                      <a:pPr marL="342900" indent="-342900">
                        <a:buFontTx/>
                        <a:buChar char="-"/>
                      </a:pPr>
                      <a:r>
                        <a:rPr lang="en-GB" sz="1100" baseline="0" dirty="0"/>
                        <a:t>Recognise and describe 3-D shapes</a:t>
                      </a:r>
                    </a:p>
                    <a:p>
                      <a:pPr marL="342900" indent="-342900">
                        <a:buFontTx/>
                        <a:buChar char="-"/>
                      </a:pPr>
                      <a:r>
                        <a:rPr lang="en-GB" sz="1100" baseline="0" dirty="0"/>
                        <a:t>Make 3-D shapes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indent="-342900">
                        <a:buFontTx/>
                        <a:buChar char="-"/>
                      </a:pPr>
                      <a:r>
                        <a:rPr lang="en-GB" sz="1100" dirty="0"/>
                        <a:t>Interpret pictograms</a:t>
                      </a:r>
                    </a:p>
                    <a:p>
                      <a:pPr marL="342900" indent="-342900">
                        <a:buFontTx/>
                        <a:buChar char="-"/>
                      </a:pPr>
                      <a:r>
                        <a:rPr lang="en-GB" sz="1100" dirty="0"/>
                        <a:t>Draw pictograms</a:t>
                      </a:r>
                    </a:p>
                    <a:p>
                      <a:pPr marL="342900" indent="-342900">
                        <a:buFontTx/>
                        <a:buChar char="-"/>
                      </a:pPr>
                      <a:r>
                        <a:rPr lang="en-GB" sz="1100" dirty="0"/>
                        <a:t>Interpret</a:t>
                      </a:r>
                      <a:r>
                        <a:rPr lang="en-GB" sz="1100" baseline="0" dirty="0"/>
                        <a:t> bar charts</a:t>
                      </a:r>
                    </a:p>
                    <a:p>
                      <a:pPr marL="342900" indent="-342900">
                        <a:buFontTx/>
                        <a:buChar char="-"/>
                      </a:pPr>
                      <a:r>
                        <a:rPr lang="en-GB" sz="1100" baseline="0" dirty="0"/>
                        <a:t>Draw bar charts</a:t>
                      </a:r>
                    </a:p>
                    <a:p>
                      <a:pPr marL="342900" indent="-342900">
                        <a:buFontTx/>
                        <a:buChar char="-"/>
                      </a:pPr>
                      <a:r>
                        <a:rPr lang="en-GB" sz="1100" baseline="0" dirty="0"/>
                        <a:t>Collect and represent data</a:t>
                      </a:r>
                    </a:p>
                    <a:p>
                      <a:pPr marL="342900" indent="-342900">
                        <a:buFontTx/>
                        <a:buChar char="-"/>
                      </a:pPr>
                      <a:r>
                        <a:rPr lang="en-GB" sz="1100" baseline="0" dirty="0"/>
                        <a:t>Two-way tables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12</a:t>
            </a:fld>
            <a:endParaRPr lang="en-GB" altLang="en-US" dirty="0"/>
          </a:p>
        </p:txBody>
      </p:sp>
      <p:pic>
        <p:nvPicPr>
          <p:cNvPr id="7" name="Picture 2" descr="Image preview">
            <a:extLst>
              <a:ext uri="{FF2B5EF4-FFF2-40B4-BE49-F238E27FC236}">
                <a16:creationId xmlns:a16="http://schemas.microsoft.com/office/drawing/2014/main" id="{B28ECB88-5901-0540-9D34-32709E8410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E7A48A7F-4A95-8740-A644-0F66EFE2FD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58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92720" y="94011"/>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4 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92720" y="1048512"/>
          <a:ext cx="8622681" cy="4925568"/>
        </p:xfrm>
        <a:graphic>
          <a:graphicData uri="http://schemas.openxmlformats.org/drawingml/2006/table">
            <a:tbl>
              <a:tblPr/>
              <a:tblGrid>
                <a:gridCol w="2182852">
                  <a:extLst>
                    <a:ext uri="{9D8B030D-6E8A-4147-A177-3AD203B41FA5}">
                      <a16:colId xmlns:a16="http://schemas.microsoft.com/office/drawing/2014/main" val="210943694"/>
                    </a:ext>
                  </a:extLst>
                </a:gridCol>
                <a:gridCol w="2383574">
                  <a:extLst>
                    <a:ext uri="{9D8B030D-6E8A-4147-A177-3AD203B41FA5}">
                      <a16:colId xmlns:a16="http://schemas.microsoft.com/office/drawing/2014/main" val="864309712"/>
                    </a:ext>
                  </a:extLst>
                </a:gridCol>
                <a:gridCol w="1547231">
                  <a:extLst>
                    <a:ext uri="{9D8B030D-6E8A-4147-A177-3AD203B41FA5}">
                      <a16:colId xmlns:a16="http://schemas.microsoft.com/office/drawing/2014/main" val="3913203569"/>
                    </a:ext>
                  </a:extLst>
                </a:gridCol>
                <a:gridCol w="2509024">
                  <a:extLst>
                    <a:ext uri="{9D8B030D-6E8A-4147-A177-3AD203B41FA5}">
                      <a16:colId xmlns:a16="http://schemas.microsoft.com/office/drawing/2014/main" val="2261204431"/>
                    </a:ext>
                  </a:extLst>
                </a:gridCol>
              </a:tblGrid>
              <a:tr h="441357">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511944">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Area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97226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Represent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Partition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Number line to</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Thousands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Represent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Partition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Flexible partitioning of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Find 1, 10, 100, 1,000</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more or less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Number line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Estimate on a number line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Compare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Order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Roman numerals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 100 or 1,000</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Add and subtract 1s, 10s,</a:t>
                      </a:r>
                      <a:r>
                        <a:rPr lang="en-GB" sz="1100" baseline="0" dirty="0"/>
                        <a:t> 100s and 1,000s</a:t>
                      </a:r>
                    </a:p>
                    <a:p>
                      <a:pPr marL="285750" indent="-285750">
                        <a:buFontTx/>
                        <a:buChar char="-"/>
                      </a:pPr>
                      <a:r>
                        <a:rPr lang="en-GB" sz="1100" baseline="0" dirty="0"/>
                        <a:t>Add up to two 4-digit numbers-no exchange</a:t>
                      </a:r>
                    </a:p>
                    <a:p>
                      <a:pPr marL="285750" indent="-285750">
                        <a:buFontTx/>
                        <a:buChar char="-"/>
                      </a:pPr>
                      <a:r>
                        <a:rPr lang="en-GB" sz="1100" baseline="0" dirty="0"/>
                        <a:t>Add two 4-digit numbers-one exchange</a:t>
                      </a:r>
                    </a:p>
                    <a:p>
                      <a:pPr marL="285750" indent="-285750">
                        <a:buFontTx/>
                        <a:buChar char="-"/>
                      </a:pPr>
                      <a:r>
                        <a:rPr lang="en-GB" sz="1100" baseline="0" dirty="0"/>
                        <a:t>Add two 4-digit numbers-more than one exchange</a:t>
                      </a:r>
                    </a:p>
                    <a:p>
                      <a:pPr marL="285750" indent="-285750">
                        <a:buFontTx/>
                        <a:buChar char="-"/>
                      </a:pPr>
                      <a:r>
                        <a:rPr lang="en-GB" sz="1100" baseline="0" dirty="0"/>
                        <a:t>Subtract two 4-digit numbers-no exchange</a:t>
                      </a:r>
                    </a:p>
                    <a:p>
                      <a:pPr marL="285750" indent="-285750">
                        <a:buFontTx/>
                        <a:buChar char="-"/>
                      </a:pPr>
                      <a:r>
                        <a:rPr lang="en-GB" sz="1100" baseline="0" dirty="0"/>
                        <a:t>Subtract two 4-digit numbers-one exchange</a:t>
                      </a:r>
                    </a:p>
                    <a:p>
                      <a:pPr marL="285750" indent="-285750">
                        <a:buFontTx/>
                        <a:buChar char="-"/>
                      </a:pPr>
                      <a:r>
                        <a:rPr lang="en-GB" sz="1100" baseline="0" dirty="0"/>
                        <a:t>Subtract two 4-digit numbers-more than one exchange</a:t>
                      </a:r>
                    </a:p>
                    <a:p>
                      <a:pPr marL="285750" indent="-285750">
                        <a:buFontTx/>
                        <a:buChar char="-"/>
                      </a:pPr>
                      <a:r>
                        <a:rPr lang="en-GB" sz="1100" baseline="0" dirty="0"/>
                        <a:t>Efficient subtraction</a:t>
                      </a:r>
                    </a:p>
                    <a:p>
                      <a:pPr marL="285750" indent="-285750">
                        <a:buFontTx/>
                        <a:buChar char="-"/>
                      </a:pPr>
                      <a:r>
                        <a:rPr lang="en-GB" sz="1100" baseline="0" dirty="0"/>
                        <a:t>Estimate answers</a:t>
                      </a:r>
                    </a:p>
                    <a:p>
                      <a:pPr marL="285750" indent="-285750">
                        <a:buFontTx/>
                        <a:buChar char="-"/>
                      </a:pPr>
                      <a:r>
                        <a:rPr lang="en-GB" sz="1100" baseline="0" dirty="0"/>
                        <a:t>Checking strategies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What is</a:t>
                      </a:r>
                      <a:r>
                        <a:rPr lang="en-GB" sz="1100" baseline="0" dirty="0"/>
                        <a:t> area?</a:t>
                      </a:r>
                    </a:p>
                    <a:p>
                      <a:pPr marL="285750" indent="-285750">
                        <a:buFontTx/>
                        <a:buChar char="-"/>
                      </a:pPr>
                      <a:r>
                        <a:rPr lang="en-GB" sz="1100" baseline="0" dirty="0"/>
                        <a:t>Count squares</a:t>
                      </a:r>
                    </a:p>
                    <a:p>
                      <a:pPr marL="285750" indent="-285750">
                        <a:buFontTx/>
                        <a:buChar char="-"/>
                      </a:pPr>
                      <a:r>
                        <a:rPr lang="en-GB" sz="1100" baseline="0" dirty="0"/>
                        <a:t>Make shapes</a:t>
                      </a:r>
                    </a:p>
                    <a:p>
                      <a:pPr marL="285750" indent="-285750">
                        <a:buFontTx/>
                        <a:buChar char="-"/>
                      </a:pPr>
                      <a:r>
                        <a:rPr lang="en-GB" sz="1100" baseline="0" dirty="0"/>
                        <a:t>Compare areas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Multiples</a:t>
                      </a:r>
                      <a:r>
                        <a:rPr lang="en-GB" sz="1100" baseline="0" dirty="0"/>
                        <a:t> of 3</a:t>
                      </a:r>
                    </a:p>
                    <a:p>
                      <a:pPr marL="285750" indent="-285750">
                        <a:buFontTx/>
                        <a:buChar char="-"/>
                      </a:pPr>
                      <a:r>
                        <a:rPr lang="en-GB" sz="1100" baseline="0" dirty="0"/>
                        <a:t>Multiply and divide by 6</a:t>
                      </a:r>
                    </a:p>
                    <a:p>
                      <a:pPr marL="285750" indent="-285750">
                        <a:buFontTx/>
                        <a:buChar char="-"/>
                      </a:pPr>
                      <a:r>
                        <a:rPr lang="en-GB" sz="1100" baseline="0" dirty="0"/>
                        <a:t>6 times-table and division facts</a:t>
                      </a:r>
                    </a:p>
                    <a:p>
                      <a:pPr marL="285750" indent="-285750">
                        <a:buFontTx/>
                        <a:buChar char="-"/>
                      </a:pPr>
                      <a:r>
                        <a:rPr lang="en-GB" sz="1100" baseline="0" dirty="0"/>
                        <a:t>Multiply and divide by 9</a:t>
                      </a:r>
                    </a:p>
                    <a:p>
                      <a:pPr marL="285750" indent="-285750">
                        <a:buFontTx/>
                        <a:buChar char="-"/>
                      </a:pPr>
                      <a:r>
                        <a:rPr lang="en-GB" sz="1100" baseline="0" dirty="0"/>
                        <a:t>9 times-table and division facts</a:t>
                      </a:r>
                    </a:p>
                    <a:p>
                      <a:pPr marL="285750" indent="-285750">
                        <a:buFontTx/>
                        <a:buChar char="-"/>
                      </a:pPr>
                      <a:r>
                        <a:rPr lang="en-GB" sz="1100" baseline="0" dirty="0"/>
                        <a:t>The 3, 6 and 9 times-tables</a:t>
                      </a:r>
                    </a:p>
                    <a:p>
                      <a:pPr marL="285750" indent="-285750">
                        <a:buFontTx/>
                        <a:buChar char="-"/>
                      </a:pPr>
                      <a:r>
                        <a:rPr lang="en-GB" sz="1100" baseline="0" dirty="0"/>
                        <a:t>Multiply and divide by 7</a:t>
                      </a:r>
                    </a:p>
                    <a:p>
                      <a:pPr marL="285750" indent="-285750">
                        <a:buFontTx/>
                        <a:buChar char="-"/>
                      </a:pPr>
                      <a:r>
                        <a:rPr lang="en-GB" sz="1100" baseline="0" dirty="0"/>
                        <a:t>7 times-table and division facts</a:t>
                      </a:r>
                    </a:p>
                    <a:p>
                      <a:pPr marL="285750" indent="-285750">
                        <a:buFontTx/>
                        <a:buChar char="-"/>
                      </a:pPr>
                      <a:r>
                        <a:rPr lang="en-GB" sz="1100" baseline="0" dirty="0"/>
                        <a:t>11 times-table and division facts</a:t>
                      </a:r>
                    </a:p>
                    <a:p>
                      <a:pPr marL="285750" indent="-285750">
                        <a:buFontTx/>
                        <a:buChar char="-"/>
                      </a:pPr>
                      <a:r>
                        <a:rPr lang="en-GB" sz="1100" baseline="0" dirty="0"/>
                        <a:t>12 times-table and division facts</a:t>
                      </a:r>
                    </a:p>
                    <a:p>
                      <a:pPr marL="285750" indent="-285750">
                        <a:buFontTx/>
                        <a:buChar char="-"/>
                      </a:pPr>
                      <a:r>
                        <a:rPr lang="en-GB" sz="1100" baseline="0" dirty="0"/>
                        <a:t>Multiply by 1 and 0</a:t>
                      </a:r>
                    </a:p>
                    <a:p>
                      <a:pPr marL="285750" indent="-285750">
                        <a:buFontTx/>
                        <a:buChar char="-"/>
                      </a:pPr>
                      <a:r>
                        <a:rPr lang="en-GB" sz="1100" baseline="0" dirty="0"/>
                        <a:t>Divide a number by 1 and itself</a:t>
                      </a:r>
                    </a:p>
                    <a:p>
                      <a:pPr marL="285750" indent="-285750">
                        <a:buFontTx/>
                        <a:buChar char="-"/>
                      </a:pPr>
                      <a:r>
                        <a:rPr lang="en-GB" sz="1100" baseline="0" dirty="0"/>
                        <a:t>Multiply three numbers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7" name="Picture 2" descr="Image preview">
            <a:extLst>
              <a:ext uri="{FF2B5EF4-FFF2-40B4-BE49-F238E27FC236}">
                <a16:creationId xmlns:a16="http://schemas.microsoft.com/office/drawing/2014/main" id="{F0B41345-3D7E-124F-ABF8-57DE1F17233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370" y="6244876"/>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4201D556-2FBD-EC47-BE97-8A3A81B043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9991" y="6069217"/>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133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42178" y="179355"/>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4 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142178" y="962618"/>
          <a:ext cx="8798313" cy="4450629"/>
        </p:xfrm>
        <a:graphic>
          <a:graphicData uri="http://schemas.openxmlformats.org/drawingml/2006/table">
            <a:tbl>
              <a:tblPr/>
              <a:tblGrid>
                <a:gridCol w="2291576">
                  <a:extLst>
                    <a:ext uri="{9D8B030D-6E8A-4147-A177-3AD203B41FA5}">
                      <a16:colId xmlns:a16="http://schemas.microsoft.com/office/drawing/2014/main" val="210943694"/>
                    </a:ext>
                  </a:extLst>
                </a:gridCol>
                <a:gridCol w="1990493">
                  <a:extLst>
                    <a:ext uri="{9D8B030D-6E8A-4147-A177-3AD203B41FA5}">
                      <a16:colId xmlns:a16="http://schemas.microsoft.com/office/drawing/2014/main" val="864309712"/>
                    </a:ext>
                  </a:extLst>
                </a:gridCol>
                <a:gridCol w="2082491">
                  <a:extLst>
                    <a:ext uri="{9D8B030D-6E8A-4147-A177-3AD203B41FA5}">
                      <a16:colId xmlns:a16="http://schemas.microsoft.com/office/drawing/2014/main" val="3913203569"/>
                    </a:ext>
                  </a:extLst>
                </a:gridCol>
                <a:gridCol w="2433753">
                  <a:extLst>
                    <a:ext uri="{9D8B030D-6E8A-4147-A177-3AD203B41FA5}">
                      <a16:colId xmlns:a16="http://schemas.microsoft.com/office/drawing/2014/main" val="2261204431"/>
                    </a:ext>
                  </a:extLst>
                </a:gridCol>
              </a:tblGrid>
              <a:tr h="374589">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43449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Perimeter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641543">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Factor pairs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Use factor pairs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Multiply by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Multiply</a:t>
                      </a:r>
                      <a:r>
                        <a:rPr lang="en-GB" sz="1000" kern="1200" baseline="0" dirty="0">
                          <a:solidFill>
                            <a:schemeClr val="tx1"/>
                          </a:solidFill>
                          <a:effectLst/>
                          <a:latin typeface="Calibri" panose="020F0502020204030204" pitchFamily="34" charset="0"/>
                          <a:ea typeface="MS PGothic" panose="020B0600070205080204" pitchFamily="34" charset="-128"/>
                          <a:cs typeface="+mn-cs"/>
                        </a:rPr>
                        <a:t> by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by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by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Related facts-multiplication and division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Informal written methods for multiplication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Multiply a 2-digit number by a 1-digit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Multiply a 3-digit number by a 1-digit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 (1)</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 (2)</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a 3-digit number by a 1-digit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Correspondence problems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Efficient multiplication</a:t>
                      </a:r>
                      <a:endParaRPr lang="en-GB" sz="10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000" dirty="0"/>
                        <a:t>Measure in kilometres</a:t>
                      </a:r>
                      <a:r>
                        <a:rPr lang="en-GB" sz="1000" baseline="0" dirty="0"/>
                        <a:t> and metres</a:t>
                      </a:r>
                    </a:p>
                    <a:p>
                      <a:pPr marL="285750" indent="-285750">
                        <a:buFontTx/>
                        <a:buChar char="-"/>
                      </a:pPr>
                      <a:r>
                        <a:rPr lang="en-GB" sz="1000" baseline="0" dirty="0"/>
                        <a:t>Equivalent lengths (kilometres and metres)</a:t>
                      </a:r>
                    </a:p>
                    <a:p>
                      <a:pPr marL="285750" indent="-285750">
                        <a:buFontTx/>
                        <a:buChar char="-"/>
                      </a:pPr>
                      <a:r>
                        <a:rPr lang="en-GB" sz="1000" baseline="0" dirty="0"/>
                        <a:t>Perimeter on a grid</a:t>
                      </a:r>
                    </a:p>
                    <a:p>
                      <a:pPr marL="285750" indent="-285750">
                        <a:buFontTx/>
                        <a:buChar char="-"/>
                      </a:pPr>
                      <a:r>
                        <a:rPr lang="en-GB" sz="1000" baseline="0" dirty="0"/>
                        <a:t>Perimeter of a rectangle</a:t>
                      </a:r>
                    </a:p>
                    <a:p>
                      <a:pPr marL="285750" indent="-285750">
                        <a:buFontTx/>
                        <a:buChar char="-"/>
                      </a:pPr>
                      <a:r>
                        <a:rPr lang="en-GB" sz="1000" baseline="0" dirty="0"/>
                        <a:t>Perimeter of rectilinear shapes</a:t>
                      </a:r>
                    </a:p>
                    <a:p>
                      <a:pPr marL="285750" indent="-285750">
                        <a:buFontTx/>
                        <a:buChar char="-"/>
                      </a:pPr>
                      <a:r>
                        <a:rPr lang="en-GB" sz="1000" baseline="0" dirty="0"/>
                        <a:t>Find missing lengths in rectilinear shapes</a:t>
                      </a:r>
                    </a:p>
                    <a:p>
                      <a:pPr marL="285750" indent="-285750">
                        <a:buFontTx/>
                        <a:buChar char="-"/>
                      </a:pPr>
                      <a:r>
                        <a:rPr lang="en-GB" sz="1000" baseline="0" dirty="0"/>
                        <a:t>Calculate the perimeter of rectilinear shapes</a:t>
                      </a:r>
                    </a:p>
                    <a:p>
                      <a:pPr marL="285750" indent="-285750">
                        <a:buFontTx/>
                        <a:buChar char="-"/>
                      </a:pPr>
                      <a:r>
                        <a:rPr lang="en-GB" sz="1000" baseline="0" dirty="0"/>
                        <a:t>Perimeter of regular polygons</a:t>
                      </a:r>
                    </a:p>
                    <a:p>
                      <a:pPr marL="285750" indent="-285750">
                        <a:buFontTx/>
                        <a:buChar char="-"/>
                      </a:pPr>
                      <a:r>
                        <a:rPr lang="en-GB" sz="1000" baseline="0" dirty="0"/>
                        <a:t>Perimeter of polygons</a:t>
                      </a:r>
                      <a:endParaRPr lang="en-GB" sz="10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000" dirty="0"/>
                        <a:t>Understand the whole</a:t>
                      </a:r>
                    </a:p>
                    <a:p>
                      <a:pPr marL="285750" indent="-285750">
                        <a:buFontTx/>
                        <a:buChar char="-"/>
                      </a:pPr>
                      <a:r>
                        <a:rPr lang="en-GB" sz="1000" dirty="0"/>
                        <a:t>Count beyond 1</a:t>
                      </a:r>
                    </a:p>
                    <a:p>
                      <a:pPr marL="285750" indent="-285750">
                        <a:buFontTx/>
                        <a:buChar char="-"/>
                      </a:pPr>
                      <a:r>
                        <a:rPr lang="en-GB" sz="1000" dirty="0"/>
                        <a:t>Partition</a:t>
                      </a:r>
                      <a:r>
                        <a:rPr lang="en-GB" sz="1000" baseline="0" dirty="0"/>
                        <a:t> a mixed number</a:t>
                      </a:r>
                    </a:p>
                    <a:p>
                      <a:pPr marL="285750" indent="-285750">
                        <a:buFontTx/>
                        <a:buChar char="-"/>
                      </a:pPr>
                      <a:r>
                        <a:rPr lang="en-GB" sz="1000" baseline="0" dirty="0"/>
                        <a:t>Number lines with mixed numbers</a:t>
                      </a:r>
                    </a:p>
                    <a:p>
                      <a:pPr marL="285750" indent="-285750">
                        <a:buFontTx/>
                        <a:buChar char="-"/>
                      </a:pPr>
                      <a:r>
                        <a:rPr lang="en-GB" sz="1000" baseline="0" dirty="0"/>
                        <a:t>Compare and order mixed numbers</a:t>
                      </a:r>
                    </a:p>
                    <a:p>
                      <a:pPr marL="285750" indent="-285750">
                        <a:buFontTx/>
                        <a:buChar char="-"/>
                      </a:pPr>
                      <a:r>
                        <a:rPr lang="en-GB" sz="1000" baseline="0" dirty="0"/>
                        <a:t>Understand improper fractions</a:t>
                      </a:r>
                    </a:p>
                    <a:p>
                      <a:pPr marL="285750" indent="-285750">
                        <a:buFontTx/>
                        <a:buChar char="-"/>
                      </a:pPr>
                      <a:r>
                        <a:rPr lang="en-GB" sz="1000" baseline="0" dirty="0"/>
                        <a:t>Convert mixed numbers to improper fractions</a:t>
                      </a:r>
                    </a:p>
                    <a:p>
                      <a:pPr marL="285750" indent="-285750">
                        <a:buFontTx/>
                        <a:buChar char="-"/>
                      </a:pPr>
                      <a:r>
                        <a:rPr lang="en-GB" sz="1000" baseline="0" dirty="0"/>
                        <a:t>Convert improper fractions to mixed numbers</a:t>
                      </a:r>
                    </a:p>
                    <a:p>
                      <a:pPr marL="285750" indent="-285750">
                        <a:buFontTx/>
                        <a:buChar char="-"/>
                      </a:pPr>
                      <a:r>
                        <a:rPr lang="en-GB" sz="1000" baseline="0" dirty="0"/>
                        <a:t>Equivalent fractions on a number line</a:t>
                      </a:r>
                    </a:p>
                    <a:p>
                      <a:pPr marL="285750" indent="-285750">
                        <a:buFontTx/>
                        <a:buChar char="-"/>
                      </a:pPr>
                      <a:r>
                        <a:rPr lang="en-GB" sz="1000" baseline="0" dirty="0"/>
                        <a:t>Equivalent fraction families</a:t>
                      </a:r>
                    </a:p>
                    <a:p>
                      <a:pPr marL="285750" indent="-285750">
                        <a:buFontTx/>
                        <a:buChar char="-"/>
                      </a:pPr>
                      <a:r>
                        <a:rPr lang="en-GB" sz="1000" baseline="0" dirty="0"/>
                        <a:t>Add two or more fractions</a:t>
                      </a:r>
                    </a:p>
                    <a:p>
                      <a:pPr marL="285750" indent="-285750">
                        <a:buFontTx/>
                        <a:buChar char="-"/>
                      </a:pPr>
                      <a:r>
                        <a:rPr lang="en-GB" sz="1000" baseline="0" dirty="0"/>
                        <a:t>Add fractions and mixed numbers</a:t>
                      </a:r>
                    </a:p>
                    <a:p>
                      <a:pPr marL="285750" indent="-285750">
                        <a:buFontTx/>
                        <a:buChar char="-"/>
                      </a:pPr>
                      <a:r>
                        <a:rPr lang="en-GB" sz="1000" baseline="0" dirty="0"/>
                        <a:t>Subtract two fractions</a:t>
                      </a:r>
                    </a:p>
                    <a:p>
                      <a:pPr marL="285750" indent="-285750">
                        <a:buFontTx/>
                        <a:buChar char="-"/>
                      </a:pPr>
                      <a:r>
                        <a:rPr lang="en-GB" sz="1000" baseline="0" dirty="0"/>
                        <a:t>Subtract from whole amounts</a:t>
                      </a:r>
                    </a:p>
                    <a:p>
                      <a:pPr marL="285750" indent="-285750">
                        <a:buFontTx/>
                        <a:buChar char="-"/>
                      </a:pPr>
                      <a:r>
                        <a:rPr lang="en-GB" sz="1000" baseline="0" dirty="0"/>
                        <a:t>Subtract from mixed numbers</a:t>
                      </a:r>
                      <a:endParaRPr lang="en-GB" sz="10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000" dirty="0"/>
                        <a:t>Tenths as fractions</a:t>
                      </a:r>
                    </a:p>
                    <a:p>
                      <a:pPr marL="285750" indent="-285750">
                        <a:buFontTx/>
                        <a:buChar char="-"/>
                      </a:pPr>
                      <a:r>
                        <a:rPr lang="en-GB" sz="1000" dirty="0"/>
                        <a:t>Tenths as decimals</a:t>
                      </a:r>
                    </a:p>
                    <a:p>
                      <a:pPr marL="285750" indent="-285750">
                        <a:buFontTx/>
                        <a:buChar char="-"/>
                      </a:pPr>
                      <a:r>
                        <a:rPr lang="en-GB" sz="1000" dirty="0"/>
                        <a:t>Tenths on a place value chart</a:t>
                      </a:r>
                    </a:p>
                    <a:p>
                      <a:pPr marL="285750" indent="-285750">
                        <a:buFontTx/>
                        <a:buChar char="-"/>
                      </a:pPr>
                      <a:r>
                        <a:rPr lang="en-GB" sz="1000" dirty="0"/>
                        <a:t>Tenths</a:t>
                      </a:r>
                      <a:r>
                        <a:rPr lang="en-GB" sz="1000" baseline="0" dirty="0"/>
                        <a:t> on a number line</a:t>
                      </a:r>
                    </a:p>
                    <a:p>
                      <a:pPr marL="285750" indent="-285750">
                        <a:buFontTx/>
                        <a:buChar char="-"/>
                      </a:pPr>
                      <a:r>
                        <a:rPr lang="en-GB" sz="1000" baseline="0" dirty="0"/>
                        <a:t>Divide a 1-digit number by 10</a:t>
                      </a:r>
                    </a:p>
                    <a:p>
                      <a:pPr marL="285750" indent="-285750">
                        <a:buFontTx/>
                        <a:buChar char="-"/>
                      </a:pPr>
                      <a:r>
                        <a:rPr lang="en-GB" sz="1000" baseline="0" dirty="0"/>
                        <a:t>Divide a 2-digit number by 10</a:t>
                      </a:r>
                    </a:p>
                    <a:p>
                      <a:pPr marL="285750" indent="-285750">
                        <a:buFontTx/>
                        <a:buChar char="-"/>
                      </a:pPr>
                      <a:r>
                        <a:rPr lang="en-GB" sz="1000" baseline="0" dirty="0"/>
                        <a:t>Hundredths as fractions</a:t>
                      </a:r>
                    </a:p>
                    <a:p>
                      <a:pPr marL="285750" indent="-285750">
                        <a:buFontTx/>
                        <a:buChar char="-"/>
                      </a:pPr>
                      <a:r>
                        <a:rPr lang="en-GB" sz="1000" baseline="0" dirty="0"/>
                        <a:t>Hundredths as decimals</a:t>
                      </a:r>
                    </a:p>
                    <a:p>
                      <a:pPr marL="285750" indent="-285750">
                        <a:buFontTx/>
                        <a:buChar char="-"/>
                      </a:pPr>
                      <a:r>
                        <a:rPr lang="en-GB" sz="1000" baseline="0" dirty="0"/>
                        <a:t>Hundredths on a place value chart</a:t>
                      </a:r>
                    </a:p>
                    <a:p>
                      <a:pPr marL="285750" indent="-285750">
                        <a:buFontTx/>
                        <a:buChar char="-"/>
                      </a:pPr>
                      <a:r>
                        <a:rPr lang="en-GB" sz="1000" baseline="0" dirty="0"/>
                        <a:t>Divide a 1- or 2-digit number by 100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7" name="Picture 2" descr="Image preview">
            <a:extLst>
              <a:ext uri="{FF2B5EF4-FFF2-40B4-BE49-F238E27FC236}">
                <a16:creationId xmlns:a16="http://schemas.microsoft.com/office/drawing/2014/main" id="{4C559FEE-E120-0C46-8072-349678DFB4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178" y="6159532"/>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94A32246-7EF8-F748-BB5A-C33839877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2708" y="6159531"/>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650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266" y="179355"/>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4Maths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59266" y="1072346"/>
          <a:ext cx="8555773" cy="4414055"/>
        </p:xfrm>
        <a:graphic>
          <a:graphicData uri="http://schemas.openxmlformats.org/drawingml/2006/table">
            <a:tbl>
              <a:tblPr/>
              <a:tblGrid>
                <a:gridCol w="1410890">
                  <a:extLst>
                    <a:ext uri="{9D8B030D-6E8A-4147-A177-3AD203B41FA5}">
                      <a16:colId xmlns:a16="http://schemas.microsoft.com/office/drawing/2014/main" val="210943694"/>
                    </a:ext>
                  </a:extLst>
                </a:gridCol>
                <a:gridCol w="1233409">
                  <a:extLst>
                    <a:ext uri="{9D8B030D-6E8A-4147-A177-3AD203B41FA5}">
                      <a16:colId xmlns:a16="http://schemas.microsoft.com/office/drawing/2014/main" val="864309712"/>
                    </a:ext>
                  </a:extLst>
                </a:gridCol>
                <a:gridCol w="1377862">
                  <a:extLst>
                    <a:ext uri="{9D8B030D-6E8A-4147-A177-3AD203B41FA5}">
                      <a16:colId xmlns:a16="http://schemas.microsoft.com/office/drawing/2014/main" val="3913203569"/>
                    </a:ext>
                  </a:extLst>
                </a:gridCol>
                <a:gridCol w="1500092">
                  <a:extLst>
                    <a:ext uri="{9D8B030D-6E8A-4147-A177-3AD203B41FA5}">
                      <a16:colId xmlns:a16="http://schemas.microsoft.com/office/drawing/2014/main" val="2261204431"/>
                    </a:ext>
                  </a:extLst>
                </a:gridCol>
                <a:gridCol w="1511204">
                  <a:extLst>
                    <a:ext uri="{9D8B030D-6E8A-4147-A177-3AD203B41FA5}">
                      <a16:colId xmlns:a16="http://schemas.microsoft.com/office/drawing/2014/main" val="1851145560"/>
                    </a:ext>
                  </a:extLst>
                </a:gridCol>
                <a:gridCol w="1522316">
                  <a:extLst>
                    <a:ext uri="{9D8B030D-6E8A-4147-A177-3AD203B41FA5}">
                      <a16:colId xmlns:a16="http://schemas.microsoft.com/office/drawing/2014/main" val="4186397878"/>
                    </a:ext>
                  </a:extLst>
                </a:gridCol>
              </a:tblGrid>
              <a:tr h="374684">
                <a:tc gridSpan="6">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43460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604764">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Make a whole</a:t>
                      </a:r>
                      <a:r>
                        <a:rPr lang="en-GB" sz="1200" kern="1200" baseline="0" dirty="0">
                          <a:solidFill>
                            <a:schemeClr val="tx1"/>
                          </a:solidFill>
                          <a:effectLst/>
                          <a:latin typeface="Calibri" panose="020F0502020204030204" pitchFamily="34" charset="0"/>
                          <a:ea typeface="MS PGothic" panose="020B0600070205080204" pitchFamily="34" charset="-128"/>
                          <a:cs typeface="+mn-cs"/>
                        </a:rPr>
                        <a:t> with tenths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Make a whole with hundredths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Partition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Flexibly partition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Compare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Order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Round to the nearest whole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Halves and quarters as decimals</a:t>
                      </a:r>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Write money using decimals</a:t>
                      </a:r>
                    </a:p>
                    <a:p>
                      <a:pPr marL="285750" indent="-285750">
                        <a:buFontTx/>
                        <a:buChar char="-"/>
                      </a:pPr>
                      <a:r>
                        <a:rPr lang="en-GB" sz="1200" dirty="0"/>
                        <a:t>Convert between pounds</a:t>
                      </a:r>
                      <a:r>
                        <a:rPr lang="en-GB" sz="1200" baseline="0" dirty="0"/>
                        <a:t> and pence</a:t>
                      </a:r>
                    </a:p>
                    <a:p>
                      <a:pPr marL="285750" indent="-285750">
                        <a:buFontTx/>
                        <a:buChar char="-"/>
                      </a:pPr>
                      <a:r>
                        <a:rPr lang="en-GB" sz="1200" baseline="0" dirty="0"/>
                        <a:t>Compare amounts of money</a:t>
                      </a:r>
                    </a:p>
                    <a:p>
                      <a:pPr marL="285750" indent="-285750">
                        <a:buFontTx/>
                        <a:buChar char="-"/>
                      </a:pPr>
                      <a:r>
                        <a:rPr lang="en-GB" sz="1200" baseline="0" dirty="0"/>
                        <a:t>Estimate with money</a:t>
                      </a:r>
                    </a:p>
                    <a:p>
                      <a:pPr marL="285750" indent="-285750">
                        <a:buFontTx/>
                        <a:buChar char="-"/>
                      </a:pPr>
                      <a:r>
                        <a:rPr lang="en-GB" sz="1200" baseline="0" dirty="0"/>
                        <a:t>Calculate with money</a:t>
                      </a:r>
                    </a:p>
                    <a:p>
                      <a:pPr marL="285750" indent="-285750">
                        <a:buFontTx/>
                        <a:buChar char="-"/>
                      </a:pPr>
                      <a:r>
                        <a:rPr lang="en-GB" sz="1200" baseline="0" dirty="0"/>
                        <a:t>Solve problems with money</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Years, months,</a:t>
                      </a:r>
                      <a:r>
                        <a:rPr lang="en-GB" sz="1200" baseline="0" dirty="0"/>
                        <a:t> weeks and days</a:t>
                      </a:r>
                    </a:p>
                    <a:p>
                      <a:pPr marL="285750" indent="-285750">
                        <a:buFontTx/>
                        <a:buChar char="-"/>
                      </a:pPr>
                      <a:r>
                        <a:rPr lang="en-GB" sz="1200" baseline="0" dirty="0"/>
                        <a:t>Hours, minutes and seconds</a:t>
                      </a:r>
                    </a:p>
                    <a:p>
                      <a:pPr marL="285750" indent="-285750">
                        <a:buFontTx/>
                        <a:buChar char="-"/>
                      </a:pPr>
                      <a:r>
                        <a:rPr lang="en-GB" sz="1200" baseline="0" dirty="0"/>
                        <a:t>Convert between analogue and digital times</a:t>
                      </a:r>
                    </a:p>
                    <a:p>
                      <a:pPr marL="285750" indent="-285750">
                        <a:buFontTx/>
                        <a:buChar char="-"/>
                      </a:pPr>
                      <a:r>
                        <a:rPr lang="en-GB" sz="1200" baseline="0" dirty="0"/>
                        <a:t>Convert to the 24 hour clock</a:t>
                      </a:r>
                    </a:p>
                    <a:p>
                      <a:pPr marL="285750" indent="-285750">
                        <a:buFontTx/>
                        <a:buChar char="-"/>
                      </a:pPr>
                      <a:r>
                        <a:rPr lang="en-GB" sz="1200" baseline="0" dirty="0"/>
                        <a:t>Convert from the 24 hour clock</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Understand angles as turns</a:t>
                      </a:r>
                    </a:p>
                    <a:p>
                      <a:pPr marL="285750" indent="-285750">
                        <a:buFontTx/>
                        <a:buChar char="-"/>
                      </a:pPr>
                      <a:r>
                        <a:rPr lang="en-GB" sz="1200" dirty="0"/>
                        <a:t>Identify</a:t>
                      </a:r>
                      <a:r>
                        <a:rPr lang="en-GB" sz="1200" baseline="0" dirty="0"/>
                        <a:t> angles</a:t>
                      </a:r>
                    </a:p>
                    <a:p>
                      <a:pPr marL="285750" indent="-285750">
                        <a:buFontTx/>
                        <a:buChar char="-"/>
                      </a:pPr>
                      <a:r>
                        <a:rPr lang="en-GB" sz="1200" baseline="0" dirty="0"/>
                        <a:t>Compare and order angles</a:t>
                      </a:r>
                    </a:p>
                    <a:p>
                      <a:pPr marL="285750" indent="-285750">
                        <a:buFontTx/>
                        <a:buChar char="-"/>
                      </a:pPr>
                      <a:r>
                        <a:rPr lang="en-GB" sz="1200" baseline="0" dirty="0"/>
                        <a:t>Triangles</a:t>
                      </a:r>
                    </a:p>
                    <a:p>
                      <a:pPr marL="285750" indent="-285750">
                        <a:buFontTx/>
                        <a:buChar char="-"/>
                      </a:pPr>
                      <a:r>
                        <a:rPr lang="en-GB" sz="1200" baseline="0" dirty="0"/>
                        <a:t>Quadrilaterals</a:t>
                      </a:r>
                    </a:p>
                    <a:p>
                      <a:pPr marL="285750" indent="-285750">
                        <a:buFontTx/>
                        <a:buChar char="-"/>
                      </a:pPr>
                      <a:r>
                        <a:rPr lang="en-GB" sz="1200" baseline="0" dirty="0"/>
                        <a:t>Polygons</a:t>
                      </a:r>
                    </a:p>
                    <a:p>
                      <a:pPr marL="285750" indent="-285750">
                        <a:buFontTx/>
                        <a:buChar char="-"/>
                      </a:pPr>
                      <a:r>
                        <a:rPr lang="en-GB" sz="1200" baseline="0" dirty="0"/>
                        <a:t>Lines of symmetry</a:t>
                      </a:r>
                    </a:p>
                    <a:p>
                      <a:pPr marL="285750" indent="-285750">
                        <a:buFontTx/>
                        <a:buChar char="-"/>
                      </a:pPr>
                      <a:r>
                        <a:rPr lang="en-GB" sz="1200" baseline="0" dirty="0"/>
                        <a:t>Complete a symmetric figure</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Interpret</a:t>
                      </a:r>
                      <a:r>
                        <a:rPr lang="en-GB" sz="1200" baseline="0" dirty="0"/>
                        <a:t> charts</a:t>
                      </a:r>
                    </a:p>
                    <a:p>
                      <a:pPr marL="285750" indent="-285750">
                        <a:buFontTx/>
                        <a:buChar char="-"/>
                      </a:pPr>
                      <a:r>
                        <a:rPr lang="en-GB" sz="1200" baseline="0" dirty="0"/>
                        <a:t>Comparison, sum and difference</a:t>
                      </a:r>
                    </a:p>
                    <a:p>
                      <a:pPr marL="285750" indent="-285750">
                        <a:buFontTx/>
                        <a:buChar char="-"/>
                      </a:pPr>
                      <a:r>
                        <a:rPr lang="en-GB" sz="1200" baseline="0" dirty="0"/>
                        <a:t>Interpret line graphs </a:t>
                      </a:r>
                    </a:p>
                    <a:p>
                      <a:pPr marL="285750" indent="-285750">
                        <a:buFontTx/>
                        <a:buChar char="-"/>
                      </a:pPr>
                      <a:r>
                        <a:rPr lang="en-GB" sz="1200" baseline="0" dirty="0"/>
                        <a:t>Draw line graphs</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Describe position using coordinates</a:t>
                      </a:r>
                    </a:p>
                    <a:p>
                      <a:pPr marL="285750" indent="-285750">
                        <a:buFontTx/>
                        <a:buChar char="-"/>
                      </a:pPr>
                      <a:r>
                        <a:rPr lang="en-GB" sz="1200" dirty="0"/>
                        <a:t>Plot coordinates</a:t>
                      </a:r>
                    </a:p>
                    <a:p>
                      <a:pPr marL="285750" indent="-285750">
                        <a:buFontTx/>
                        <a:buChar char="-"/>
                      </a:pPr>
                      <a:r>
                        <a:rPr lang="en-GB" sz="1200" dirty="0"/>
                        <a:t>Draw 2-D shapes on a grid</a:t>
                      </a:r>
                    </a:p>
                    <a:p>
                      <a:pPr marL="285750" indent="-285750">
                        <a:buFontTx/>
                        <a:buChar char="-"/>
                      </a:pPr>
                      <a:r>
                        <a:rPr lang="en-GB" sz="1200" dirty="0"/>
                        <a:t>Translate on a grid</a:t>
                      </a:r>
                    </a:p>
                    <a:p>
                      <a:pPr marL="285750" indent="-285750">
                        <a:buFontTx/>
                        <a:buChar char="-"/>
                      </a:pPr>
                      <a:r>
                        <a:rPr lang="en-GB" sz="1200" dirty="0"/>
                        <a:t>Describe translation</a:t>
                      </a:r>
                      <a:r>
                        <a:rPr lang="en-GB" sz="1200" baseline="0" dirty="0"/>
                        <a:t> on a grid</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7" name="Picture 2" descr="Image preview">
            <a:extLst>
              <a:ext uri="{FF2B5EF4-FFF2-40B4-BE49-F238E27FC236}">
                <a16:creationId xmlns:a16="http://schemas.microsoft.com/office/drawing/2014/main" id="{7DFBE978-A892-8D43-B499-D6A66DE46F2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266" y="6159532"/>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4371B305-8F2E-244A-9E31-5BFB4B55ED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6671" y="6159532"/>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90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5 Maths Substantive Knowledge</a:t>
            </a:r>
          </a:p>
        </p:txBody>
      </p:sp>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16</a:t>
            </a:fld>
            <a:endParaRPr lang="en-GB" altLang="en-US" dirty="0"/>
          </a:p>
        </p:txBody>
      </p:sp>
      <p:pic>
        <p:nvPicPr>
          <p:cNvPr id="7" name="Picture 2" descr="Image preview">
            <a:extLst>
              <a:ext uri="{FF2B5EF4-FFF2-40B4-BE49-F238E27FC236}">
                <a16:creationId xmlns:a16="http://schemas.microsoft.com/office/drawing/2014/main" id="{43131ADF-852A-4E48-BB5D-832DAF25C0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375E034E-73F8-1644-88A3-3E0C7B3CDC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CA8600F1-1835-E64A-934E-C724E8479E86}"/>
              </a:ext>
            </a:extLst>
          </p:cNvPr>
          <p:cNvGraphicFramePr>
            <a:graphicFrameLocks noGrp="1"/>
          </p:cNvGraphicFramePr>
          <p:nvPr/>
        </p:nvGraphicFramePr>
        <p:xfrm>
          <a:off x="241950" y="1739207"/>
          <a:ext cx="8444853" cy="4257585"/>
        </p:xfrm>
        <a:graphic>
          <a:graphicData uri="http://schemas.openxmlformats.org/drawingml/2006/table">
            <a:tbl>
              <a:tblPr/>
              <a:tblGrid>
                <a:gridCol w="2228009">
                  <a:extLst>
                    <a:ext uri="{9D8B030D-6E8A-4147-A177-3AD203B41FA5}">
                      <a16:colId xmlns:a16="http://schemas.microsoft.com/office/drawing/2014/main" val="4206461256"/>
                    </a:ext>
                  </a:extLst>
                </a:gridCol>
                <a:gridCol w="1833314">
                  <a:extLst>
                    <a:ext uri="{9D8B030D-6E8A-4147-A177-3AD203B41FA5}">
                      <a16:colId xmlns:a16="http://schemas.microsoft.com/office/drawing/2014/main" val="3915917830"/>
                    </a:ext>
                  </a:extLst>
                </a:gridCol>
                <a:gridCol w="1524080">
                  <a:extLst>
                    <a:ext uri="{9D8B030D-6E8A-4147-A177-3AD203B41FA5}">
                      <a16:colId xmlns:a16="http://schemas.microsoft.com/office/drawing/2014/main" val="1734399943"/>
                    </a:ext>
                  </a:extLst>
                </a:gridCol>
                <a:gridCol w="2859450">
                  <a:extLst>
                    <a:ext uri="{9D8B030D-6E8A-4147-A177-3AD203B41FA5}">
                      <a16:colId xmlns:a16="http://schemas.microsoft.com/office/drawing/2014/main" val="870777651"/>
                    </a:ext>
                  </a:extLst>
                </a:gridCol>
              </a:tblGrid>
              <a:tr h="302945">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442112772"/>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885561894"/>
                  </a:ext>
                </a:extLst>
              </a:tr>
              <a:tr h="294506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 Roman Numerals</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to 1,000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Numbers to 10,000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Numbers to 10,000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Numbers to 1,000,000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-Read and write Numbers to 1,000,000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Powers of 10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- 10/100/1000/10000/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100000 more or less</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Partition numbers to 1,000,000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Number line to 1,000,000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Compare and order numbers to 100,000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Round to the nearest 10,100 or 1000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Round within 100,000</a:t>
                      </a:r>
                    </a:p>
                    <a:p>
                      <a:pPr marL="0" marR="0" lvl="0" indent="0" algn="l" defTabSz="520700" rtl="0" eaLnBrk="1" fontAlgn="base" latinLnBrk="0" hangingPunct="1">
                        <a:lnSpc>
                          <a:spcPct val="100000"/>
                        </a:lnSpc>
                        <a:spcBef>
                          <a:spcPct val="0"/>
                        </a:spcBef>
                        <a:spcAft>
                          <a:spcPct val="0"/>
                        </a:spcAft>
                        <a:buClrTx/>
                        <a:buSzTx/>
                        <a:buFontTx/>
                        <a:buNone/>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 Round within 1,000,000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dirty="0"/>
                        <a:t>- Mental Strategies</a:t>
                      </a:r>
                    </a:p>
                    <a:p>
                      <a:r>
                        <a:rPr lang="en-GB" sz="1100" dirty="0"/>
                        <a:t>- Add whole</a:t>
                      </a:r>
                      <a:r>
                        <a:rPr lang="en-GB" sz="1100" baseline="0" dirty="0"/>
                        <a:t> numbers with more than four digits</a:t>
                      </a:r>
                    </a:p>
                    <a:p>
                      <a:pPr marL="0" indent="0">
                        <a:buFontTx/>
                        <a:buNone/>
                      </a:pPr>
                      <a:r>
                        <a:rPr lang="en-GB" sz="1100" baseline="0" dirty="0"/>
                        <a:t>- Subtract whole numbers with more than four digits</a:t>
                      </a:r>
                    </a:p>
                    <a:p>
                      <a:pPr marL="0" indent="0">
                        <a:buFontTx/>
                        <a:buNone/>
                      </a:pPr>
                      <a:r>
                        <a:rPr lang="en-GB" sz="1100" baseline="0" dirty="0"/>
                        <a:t>- Round to check answers</a:t>
                      </a:r>
                    </a:p>
                    <a:p>
                      <a:pPr marL="0" indent="0">
                        <a:buFontTx/>
                        <a:buNone/>
                      </a:pPr>
                      <a:r>
                        <a:rPr lang="en-GB" sz="1100" baseline="0" dirty="0"/>
                        <a:t>- Inverse operations </a:t>
                      </a:r>
                    </a:p>
                    <a:p>
                      <a:pPr marL="0" indent="0">
                        <a:buFontTx/>
                        <a:buNone/>
                      </a:pPr>
                      <a:r>
                        <a:rPr lang="en-GB" sz="1100" baseline="0" dirty="0"/>
                        <a:t>- Multi-step addition and subtractions problems</a:t>
                      </a:r>
                    </a:p>
                    <a:p>
                      <a:pPr marL="0" indent="0">
                        <a:buFontTx/>
                        <a:buNone/>
                      </a:pPr>
                      <a:r>
                        <a:rPr lang="en-GB" sz="1100" baseline="0" dirty="0"/>
                        <a:t>- Compare calculations</a:t>
                      </a:r>
                    </a:p>
                    <a:p>
                      <a:pPr marL="0" indent="0">
                        <a:buFontTx/>
                        <a:buNone/>
                      </a:pPr>
                      <a:r>
                        <a:rPr lang="en-GB" sz="1100" baseline="0" dirty="0"/>
                        <a:t>- Find missing numbers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buFontTx/>
                        <a:buChar char="-"/>
                      </a:pPr>
                      <a:r>
                        <a:rPr lang="en-GB" sz="1100" dirty="0"/>
                        <a:t>Multiples</a:t>
                      </a:r>
                    </a:p>
                    <a:p>
                      <a:pPr marL="171450" indent="-171450">
                        <a:buFontTx/>
                        <a:buChar char="-"/>
                      </a:pPr>
                      <a:r>
                        <a:rPr lang="en-GB" sz="1100" dirty="0"/>
                        <a:t>Common multiples</a:t>
                      </a:r>
                    </a:p>
                    <a:p>
                      <a:pPr marL="171450" indent="-171450">
                        <a:buFontTx/>
                        <a:buChar char="-"/>
                      </a:pPr>
                      <a:r>
                        <a:rPr lang="en-GB" sz="1100" dirty="0"/>
                        <a:t>Factors</a:t>
                      </a:r>
                    </a:p>
                    <a:p>
                      <a:pPr marL="171450" indent="-171450">
                        <a:buFontTx/>
                        <a:buChar char="-"/>
                      </a:pPr>
                      <a:r>
                        <a:rPr lang="en-GB" sz="1100" dirty="0"/>
                        <a:t>Common factors</a:t>
                      </a:r>
                    </a:p>
                    <a:p>
                      <a:pPr marL="171450" indent="-171450">
                        <a:buFontTx/>
                        <a:buChar char="-"/>
                      </a:pPr>
                      <a:r>
                        <a:rPr lang="en-GB" sz="1100" dirty="0"/>
                        <a:t>Prime numbers</a:t>
                      </a:r>
                    </a:p>
                    <a:p>
                      <a:pPr marL="171450" indent="-171450">
                        <a:buFontTx/>
                        <a:buChar char="-"/>
                      </a:pPr>
                      <a:r>
                        <a:rPr lang="en-GB" sz="1100" dirty="0"/>
                        <a:t>Square numbers</a:t>
                      </a:r>
                    </a:p>
                    <a:p>
                      <a:pPr marL="171450" indent="-171450">
                        <a:buFontTx/>
                        <a:buChar char="-"/>
                      </a:pPr>
                      <a:r>
                        <a:rPr lang="en-GB" sz="1100" dirty="0"/>
                        <a:t>Cube numbers</a:t>
                      </a:r>
                    </a:p>
                    <a:p>
                      <a:pPr marL="171450" indent="-171450">
                        <a:buFontTx/>
                        <a:buChar char="-"/>
                      </a:pPr>
                      <a:r>
                        <a:rPr lang="en-GB" sz="1100" dirty="0"/>
                        <a:t>Multiply</a:t>
                      </a:r>
                      <a:r>
                        <a:rPr lang="en-GB" sz="1100" baseline="0" dirty="0"/>
                        <a:t> by 10, 100 and 1,000</a:t>
                      </a:r>
                    </a:p>
                    <a:p>
                      <a:pPr marL="171450" indent="-171450">
                        <a:buFontTx/>
                        <a:buChar char="-"/>
                      </a:pPr>
                      <a:r>
                        <a:rPr lang="en-GB" sz="1100" baseline="0" dirty="0"/>
                        <a:t>Divide by 10, 100 and 1,000</a:t>
                      </a:r>
                    </a:p>
                    <a:p>
                      <a:pPr marL="171450" indent="-171450">
                        <a:buFontTx/>
                        <a:buChar char="-"/>
                      </a:pPr>
                      <a:r>
                        <a:rPr lang="en-GB" sz="1100" baseline="0" dirty="0"/>
                        <a:t>Multiples of 10, 100 and 1,000</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buFontTx/>
                        <a:buChar char="-"/>
                      </a:pPr>
                      <a:r>
                        <a:rPr lang="en-GB" sz="1100" dirty="0"/>
                        <a:t>Find fractions equivalent</a:t>
                      </a:r>
                      <a:r>
                        <a:rPr lang="en-GB" sz="1100" baseline="0" dirty="0"/>
                        <a:t> to a unit fraction</a:t>
                      </a:r>
                    </a:p>
                    <a:p>
                      <a:pPr marL="171450" indent="-171450">
                        <a:buFontTx/>
                        <a:buChar char="-"/>
                      </a:pPr>
                      <a:r>
                        <a:rPr lang="en-GB" sz="1100" baseline="0" dirty="0"/>
                        <a:t>Find fractions equivalent to a non-unit fraction</a:t>
                      </a:r>
                    </a:p>
                    <a:p>
                      <a:pPr marL="171450" indent="-171450">
                        <a:buFontTx/>
                        <a:buChar char="-"/>
                      </a:pPr>
                      <a:r>
                        <a:rPr lang="en-GB" sz="1100" baseline="0" dirty="0"/>
                        <a:t>Recognise equivalent fractions</a:t>
                      </a:r>
                    </a:p>
                    <a:p>
                      <a:pPr marL="171450" indent="-171450">
                        <a:buFontTx/>
                        <a:buChar char="-"/>
                      </a:pPr>
                      <a:r>
                        <a:rPr lang="en-GB" sz="1100" baseline="0" dirty="0"/>
                        <a:t>Convert improper fractions to mixed numbers</a:t>
                      </a:r>
                    </a:p>
                    <a:p>
                      <a:pPr marL="171450" indent="-171450">
                        <a:buFontTx/>
                        <a:buChar char="-"/>
                      </a:pPr>
                      <a:r>
                        <a:rPr lang="en-GB" sz="1100" baseline="0" dirty="0"/>
                        <a:t>Convert mixed numbers to improper fractions</a:t>
                      </a:r>
                    </a:p>
                    <a:p>
                      <a:pPr marL="171450" indent="-171450">
                        <a:buFontTx/>
                        <a:buChar char="-"/>
                      </a:pPr>
                      <a:r>
                        <a:rPr lang="en-GB" sz="1100" baseline="0" dirty="0"/>
                        <a:t>Compare fractions less than 1</a:t>
                      </a:r>
                    </a:p>
                    <a:p>
                      <a:pPr marL="171450" indent="-171450">
                        <a:buFontTx/>
                        <a:buChar char="-"/>
                      </a:pPr>
                      <a:r>
                        <a:rPr lang="en-GB" sz="1100" baseline="0" dirty="0"/>
                        <a:t>Order fractions less than 1</a:t>
                      </a:r>
                    </a:p>
                    <a:p>
                      <a:pPr marL="171450" indent="-171450">
                        <a:buFontTx/>
                        <a:buChar char="-"/>
                      </a:pPr>
                      <a:r>
                        <a:rPr lang="en-GB" sz="1100" baseline="0" dirty="0"/>
                        <a:t>Compare and order fractions greater than 1</a:t>
                      </a:r>
                    </a:p>
                    <a:p>
                      <a:pPr marL="171450" indent="-171450">
                        <a:buFontTx/>
                        <a:buChar char="-"/>
                      </a:pPr>
                      <a:r>
                        <a:rPr lang="en-GB" sz="1100" baseline="0" dirty="0"/>
                        <a:t>Add and subtract fractions with the same denominator</a:t>
                      </a:r>
                    </a:p>
                    <a:p>
                      <a:pPr marL="171450" indent="-171450">
                        <a:buFontTx/>
                        <a:buChar char="-"/>
                      </a:pPr>
                      <a:r>
                        <a:rPr lang="en-GB" sz="1100" baseline="0" dirty="0"/>
                        <a:t>Add fractions within 1</a:t>
                      </a:r>
                    </a:p>
                    <a:p>
                      <a:pPr marL="171450" indent="-171450">
                        <a:buFontTx/>
                        <a:buChar char="-"/>
                      </a:pPr>
                      <a:r>
                        <a:rPr lang="en-GB" sz="1100" baseline="0" dirty="0"/>
                        <a:t>Add fractions with total greater than 1</a:t>
                      </a:r>
                    </a:p>
                    <a:p>
                      <a:pPr marL="171450" indent="-171450">
                        <a:buFontTx/>
                        <a:buChar char="-"/>
                      </a:pPr>
                      <a:r>
                        <a:rPr lang="en-GB" sz="1100" baseline="0" dirty="0"/>
                        <a:t>Add to a mixed number</a:t>
                      </a:r>
                    </a:p>
                    <a:p>
                      <a:pPr marL="171450" indent="-171450">
                        <a:buFontTx/>
                        <a:buChar char="-"/>
                      </a:pPr>
                      <a:r>
                        <a:rPr lang="en-GB" sz="1100" baseline="0" dirty="0"/>
                        <a:t>Add two mixed numbers</a:t>
                      </a:r>
                    </a:p>
                    <a:p>
                      <a:pPr marL="171450" indent="-171450">
                        <a:buFontTx/>
                        <a:buChar char="-"/>
                      </a:pPr>
                      <a:r>
                        <a:rPr lang="en-GB" sz="1100" baseline="0" dirty="0"/>
                        <a:t>Subtract fractions</a:t>
                      </a:r>
                    </a:p>
                    <a:p>
                      <a:pPr marL="171450" indent="-171450">
                        <a:buFontTx/>
                        <a:buChar char="-"/>
                      </a:pPr>
                      <a:r>
                        <a:rPr lang="en-GB" sz="1100" baseline="0" dirty="0"/>
                        <a:t>Subtract from a mixed number</a:t>
                      </a:r>
                    </a:p>
                    <a:p>
                      <a:pPr marL="171450" indent="-171450">
                        <a:buFontTx/>
                        <a:buChar char="-"/>
                      </a:pPr>
                      <a:r>
                        <a:rPr lang="en-GB" sz="1100" baseline="0" dirty="0"/>
                        <a:t>Subtract from a mixed number – breaking the whole</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9059700"/>
                  </a:ext>
                </a:extLst>
              </a:tr>
            </a:tbl>
          </a:graphicData>
        </a:graphic>
      </p:graphicFrame>
    </p:spTree>
    <p:extLst>
      <p:ext uri="{BB962C8B-B14F-4D97-AF65-F5344CB8AC3E}">
        <p14:creationId xmlns:p14="http://schemas.microsoft.com/office/powerpoint/2010/main" val="2603182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5 Maths Substantive Knowledge</a:t>
            </a:r>
          </a:p>
        </p:txBody>
      </p:sp>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17</a:t>
            </a:fld>
            <a:endParaRPr lang="en-GB" altLang="en-US" dirty="0"/>
          </a:p>
        </p:txBody>
      </p:sp>
      <p:pic>
        <p:nvPicPr>
          <p:cNvPr id="7" name="Picture 2" descr="Image preview">
            <a:extLst>
              <a:ext uri="{FF2B5EF4-FFF2-40B4-BE49-F238E27FC236}">
                <a16:creationId xmlns:a16="http://schemas.microsoft.com/office/drawing/2014/main" id="{EB92AA1E-62D0-C745-9B72-237F008FB3C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920C4BB0-5617-6746-87AF-B3EFCD6DA4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5C44F837-1A19-CD4E-9D78-5461CEDE74B3}"/>
              </a:ext>
            </a:extLst>
          </p:cNvPr>
          <p:cNvGraphicFramePr>
            <a:graphicFrameLocks noGrp="1"/>
          </p:cNvGraphicFramePr>
          <p:nvPr/>
        </p:nvGraphicFramePr>
        <p:xfrm>
          <a:off x="228457" y="1714285"/>
          <a:ext cx="8546451" cy="3437051"/>
        </p:xfrm>
        <a:graphic>
          <a:graphicData uri="http://schemas.openxmlformats.org/drawingml/2006/table">
            <a:tbl>
              <a:tblPr/>
              <a:tblGrid>
                <a:gridCol w="1959412">
                  <a:extLst>
                    <a:ext uri="{9D8B030D-6E8A-4147-A177-3AD203B41FA5}">
                      <a16:colId xmlns:a16="http://schemas.microsoft.com/office/drawing/2014/main" val="1091832393"/>
                    </a:ext>
                  </a:extLst>
                </a:gridCol>
                <a:gridCol w="1628087">
                  <a:extLst>
                    <a:ext uri="{9D8B030D-6E8A-4147-A177-3AD203B41FA5}">
                      <a16:colId xmlns:a16="http://schemas.microsoft.com/office/drawing/2014/main" val="4088202071"/>
                    </a:ext>
                  </a:extLst>
                </a:gridCol>
                <a:gridCol w="2803327">
                  <a:extLst>
                    <a:ext uri="{9D8B030D-6E8A-4147-A177-3AD203B41FA5}">
                      <a16:colId xmlns:a16="http://schemas.microsoft.com/office/drawing/2014/main" val="3283634380"/>
                    </a:ext>
                  </a:extLst>
                </a:gridCol>
                <a:gridCol w="1132113">
                  <a:extLst>
                    <a:ext uri="{9D8B030D-6E8A-4147-A177-3AD203B41FA5}">
                      <a16:colId xmlns:a16="http://schemas.microsoft.com/office/drawing/2014/main" val="1187889852"/>
                    </a:ext>
                  </a:extLst>
                </a:gridCol>
                <a:gridCol w="1023512">
                  <a:extLst>
                    <a:ext uri="{9D8B030D-6E8A-4147-A177-3AD203B41FA5}">
                      <a16:colId xmlns:a16="http://schemas.microsoft.com/office/drawing/2014/main" val="1299602747"/>
                    </a:ext>
                  </a:extLst>
                </a:gridCol>
              </a:tblGrid>
              <a:tr h="293300">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593227214"/>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 and percentages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Perimeter and Area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1476814452"/>
                  </a:ext>
                </a:extLst>
              </a:tr>
              <a:tr h="2774251">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lvl="0" algn="l"/>
                      <a:r>
                        <a:rPr lang="en-GB" sz="800" dirty="0"/>
                        <a:t>- Multiply up to a 4-digit number by a 1-digit number</a:t>
                      </a:r>
                    </a:p>
                    <a:p>
                      <a:pPr lvl="0" algn="l"/>
                      <a:r>
                        <a:rPr lang="en-GB" sz="800" dirty="0"/>
                        <a:t>- Multiply a 2-digit number by a 2-digit number (area model)</a:t>
                      </a:r>
                    </a:p>
                    <a:p>
                      <a:pPr lvl="0" algn="l"/>
                      <a:r>
                        <a:rPr lang="en-GB" sz="800" dirty="0"/>
                        <a:t>- Multiply a 2-digit number by a 2-digit number (area model)</a:t>
                      </a:r>
                    </a:p>
                    <a:p>
                      <a:pPr lvl="0" algn="l"/>
                      <a:r>
                        <a:rPr lang="en-GB" sz="800" dirty="0"/>
                        <a:t>- Multiply a 3-digit number by a 2-digit number</a:t>
                      </a:r>
                    </a:p>
                    <a:p>
                      <a:pPr lvl="0" algn="l"/>
                      <a:r>
                        <a:rPr lang="en-GB" sz="800" dirty="0"/>
                        <a:t>- Multiply a 4-digit number by a 2-digit number</a:t>
                      </a:r>
                    </a:p>
                    <a:p>
                      <a:pPr lvl="0" algn="l"/>
                      <a:r>
                        <a:rPr lang="en-GB" sz="800" dirty="0"/>
                        <a:t>- Solve problems with multiplication</a:t>
                      </a:r>
                    </a:p>
                    <a:p>
                      <a:pPr lvl="0" algn="l"/>
                      <a:r>
                        <a:rPr lang="en-GB" sz="800" dirty="0"/>
                        <a:t>- Short division</a:t>
                      </a:r>
                    </a:p>
                    <a:p>
                      <a:pPr lvl="0" algn="l"/>
                      <a:r>
                        <a:rPr lang="en-GB" sz="800" dirty="0"/>
                        <a:t>- Divide a 4-digit number by a 1-digit number</a:t>
                      </a:r>
                    </a:p>
                    <a:p>
                      <a:pPr lvl="0" algn="l"/>
                      <a:r>
                        <a:rPr lang="en-GB" sz="800" dirty="0"/>
                        <a:t>- Divide with remainders</a:t>
                      </a:r>
                    </a:p>
                    <a:p>
                      <a:pPr lvl="0" algn="l"/>
                      <a:r>
                        <a:rPr lang="en-GB" sz="800" dirty="0"/>
                        <a:t>- Efficient division</a:t>
                      </a:r>
                    </a:p>
                    <a:p>
                      <a:pPr lvl="0" algn="l"/>
                      <a:r>
                        <a:rPr lang="en-GB" sz="800" dirty="0"/>
                        <a:t>- Solve problems with multiplication and division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800" dirty="0"/>
                        <a:t>- Multiply a unit fraction by an integer</a:t>
                      </a:r>
                    </a:p>
                    <a:p>
                      <a:pPr algn="l"/>
                      <a:r>
                        <a:rPr lang="en-GB" sz="800" dirty="0"/>
                        <a:t>- Multiply a non-unit</a:t>
                      </a:r>
                      <a:r>
                        <a:rPr lang="en-GB" sz="800" baseline="0" dirty="0"/>
                        <a:t> fraction by an integer</a:t>
                      </a:r>
                    </a:p>
                    <a:p>
                      <a:pPr algn="l"/>
                      <a:r>
                        <a:rPr lang="en-GB" sz="800" baseline="0" dirty="0"/>
                        <a:t>- Multiply a mixed number by an integer</a:t>
                      </a:r>
                    </a:p>
                    <a:p>
                      <a:pPr algn="l"/>
                      <a:r>
                        <a:rPr lang="en-GB" sz="800" baseline="0" dirty="0"/>
                        <a:t>- Calculate a fraction of a quantity</a:t>
                      </a:r>
                    </a:p>
                    <a:p>
                      <a:pPr algn="l"/>
                      <a:r>
                        <a:rPr lang="en-GB" sz="800" baseline="0" dirty="0"/>
                        <a:t>- Fraction of an amount</a:t>
                      </a:r>
                    </a:p>
                    <a:p>
                      <a:pPr algn="l"/>
                      <a:r>
                        <a:rPr lang="en-GB" sz="800" baseline="0" dirty="0"/>
                        <a:t>- Find the whole</a:t>
                      </a:r>
                    </a:p>
                    <a:p>
                      <a:pPr algn="l"/>
                      <a:r>
                        <a:rPr lang="en-GB" sz="800" baseline="0" dirty="0"/>
                        <a:t>- Use fractions as operators</a:t>
                      </a:r>
                      <a:endParaRPr lang="en-GB" sz="8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lgn="l">
                        <a:buFontTx/>
                        <a:buChar char="-"/>
                      </a:pPr>
                      <a:r>
                        <a:rPr lang="en-GB" sz="800" dirty="0"/>
                        <a:t>Decimals up to 2 decimal</a:t>
                      </a:r>
                      <a:r>
                        <a:rPr lang="en-GB" sz="800" baseline="0" dirty="0"/>
                        <a:t> places</a:t>
                      </a:r>
                    </a:p>
                    <a:p>
                      <a:pPr marL="171450" indent="-171450" algn="l">
                        <a:buFontTx/>
                        <a:buChar char="-"/>
                      </a:pPr>
                      <a:r>
                        <a:rPr lang="en-GB" sz="800" baseline="0" dirty="0"/>
                        <a:t>Equivalent fractions and decimals (tenths)</a:t>
                      </a:r>
                    </a:p>
                    <a:p>
                      <a:pPr marL="171450" indent="-171450" algn="l">
                        <a:buFontTx/>
                        <a:buChar char="-"/>
                      </a:pPr>
                      <a:r>
                        <a:rPr lang="en-GB" sz="800" baseline="0" dirty="0"/>
                        <a:t>Equivalent fractions and decimals (hundredths)</a:t>
                      </a:r>
                    </a:p>
                    <a:p>
                      <a:pPr marL="171450" indent="-171450" algn="l">
                        <a:buFontTx/>
                        <a:buChar char="-"/>
                      </a:pPr>
                      <a:r>
                        <a:rPr lang="en-GB" sz="800" baseline="0" dirty="0"/>
                        <a:t>Equivalent fractions and decimals</a:t>
                      </a:r>
                    </a:p>
                    <a:p>
                      <a:pPr marL="171450" indent="-171450" algn="l">
                        <a:buFontTx/>
                        <a:buChar char="-"/>
                      </a:pPr>
                      <a:r>
                        <a:rPr lang="en-GB" sz="800" baseline="0" dirty="0"/>
                        <a:t>Thousandths as fractions</a:t>
                      </a:r>
                    </a:p>
                    <a:p>
                      <a:pPr marL="171450" indent="-171450" algn="l">
                        <a:buFontTx/>
                        <a:buChar char="-"/>
                      </a:pPr>
                      <a:r>
                        <a:rPr lang="en-GB" sz="800" baseline="0" dirty="0"/>
                        <a:t>Thousandths as decimals</a:t>
                      </a:r>
                    </a:p>
                    <a:p>
                      <a:pPr marL="171450" indent="-171450" algn="l">
                        <a:buFontTx/>
                        <a:buChar char="-"/>
                      </a:pPr>
                      <a:r>
                        <a:rPr lang="en-GB" sz="800" baseline="0" dirty="0"/>
                        <a:t>Thousandths on a place value chart</a:t>
                      </a:r>
                    </a:p>
                    <a:p>
                      <a:pPr marL="171450" indent="-171450" algn="l">
                        <a:buFontTx/>
                        <a:buChar char="-"/>
                      </a:pPr>
                      <a:r>
                        <a:rPr lang="en-GB" sz="800" baseline="0" dirty="0"/>
                        <a:t>Order and compare decimals (same number of decimals places)</a:t>
                      </a:r>
                    </a:p>
                    <a:p>
                      <a:pPr marL="171450" indent="-171450" algn="l">
                        <a:buFontTx/>
                        <a:buChar char="-"/>
                      </a:pPr>
                      <a:r>
                        <a:rPr lang="en-GB" sz="800" baseline="0" dirty="0"/>
                        <a:t>Order and compare any decimals with up to 3 decimals places</a:t>
                      </a:r>
                    </a:p>
                    <a:p>
                      <a:pPr marL="171450" indent="-171450" algn="l">
                        <a:buFontTx/>
                        <a:buChar char="-"/>
                      </a:pPr>
                      <a:r>
                        <a:rPr lang="en-GB" sz="800" baseline="0" dirty="0"/>
                        <a:t>Round to the nearest whole number</a:t>
                      </a:r>
                    </a:p>
                    <a:p>
                      <a:pPr marL="171450" indent="-171450" algn="l">
                        <a:buFontTx/>
                        <a:buChar char="-"/>
                      </a:pPr>
                      <a:r>
                        <a:rPr lang="en-GB" sz="800" baseline="0" dirty="0"/>
                        <a:t>Round to 1 decimal place</a:t>
                      </a:r>
                    </a:p>
                    <a:p>
                      <a:pPr marL="171450" indent="-171450" algn="l">
                        <a:buFontTx/>
                        <a:buChar char="-"/>
                      </a:pPr>
                      <a:r>
                        <a:rPr lang="en-GB" sz="800" baseline="0" dirty="0"/>
                        <a:t>Understand percentages</a:t>
                      </a:r>
                    </a:p>
                    <a:p>
                      <a:pPr marL="171450" indent="-171450" algn="l">
                        <a:buFontTx/>
                        <a:buChar char="-"/>
                      </a:pPr>
                      <a:r>
                        <a:rPr lang="en-GB" sz="800" baseline="0" dirty="0"/>
                        <a:t>Percentages as fractions</a:t>
                      </a:r>
                    </a:p>
                    <a:p>
                      <a:pPr marL="171450" indent="-171450" algn="l">
                        <a:buFontTx/>
                        <a:buChar char="-"/>
                      </a:pPr>
                      <a:r>
                        <a:rPr lang="en-GB" sz="800" baseline="0" dirty="0"/>
                        <a:t>Percentages as decimals</a:t>
                      </a:r>
                    </a:p>
                    <a:p>
                      <a:pPr marL="171450" indent="-171450" algn="l">
                        <a:buFontTx/>
                        <a:buChar char="-"/>
                      </a:pPr>
                      <a:r>
                        <a:rPr lang="en-GB" sz="800" baseline="0" dirty="0"/>
                        <a:t>Equivalent fractions, decimals and percentages</a:t>
                      </a:r>
                      <a:endParaRPr lang="en-GB" sz="8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indent="-171450" algn="l">
                        <a:buFontTx/>
                        <a:buChar char="-"/>
                      </a:pPr>
                      <a:r>
                        <a:rPr lang="en-GB" sz="800" dirty="0"/>
                        <a:t>Perimeter of rectangles</a:t>
                      </a:r>
                    </a:p>
                    <a:p>
                      <a:pPr marL="171450" indent="-171450" algn="l">
                        <a:buFontTx/>
                        <a:buChar char="-"/>
                      </a:pPr>
                      <a:r>
                        <a:rPr lang="en-GB" sz="800" dirty="0"/>
                        <a:t>Perimeter of rectilinear shapes</a:t>
                      </a:r>
                    </a:p>
                    <a:p>
                      <a:pPr marL="171450" indent="-171450" algn="l">
                        <a:buFontTx/>
                        <a:buChar char="-"/>
                      </a:pPr>
                      <a:r>
                        <a:rPr lang="en-GB" sz="800" dirty="0"/>
                        <a:t>Perimeter of polygons</a:t>
                      </a:r>
                    </a:p>
                    <a:p>
                      <a:pPr marL="171450" indent="-171450" algn="l">
                        <a:buFontTx/>
                        <a:buChar char="-"/>
                      </a:pPr>
                      <a:r>
                        <a:rPr lang="en-GB" sz="800" dirty="0"/>
                        <a:t>Area of rectangles</a:t>
                      </a:r>
                    </a:p>
                    <a:p>
                      <a:pPr marL="171450" indent="-171450" algn="l">
                        <a:buFontTx/>
                        <a:buChar char="-"/>
                      </a:pPr>
                      <a:r>
                        <a:rPr lang="en-GB" sz="800" dirty="0"/>
                        <a:t>Area of compound shapes</a:t>
                      </a:r>
                    </a:p>
                    <a:p>
                      <a:pPr marL="171450" indent="-171450" algn="l">
                        <a:buFontTx/>
                        <a:buChar char="-"/>
                      </a:pPr>
                      <a:r>
                        <a:rPr lang="en-GB" sz="800" dirty="0"/>
                        <a:t>Estimate area</a:t>
                      </a:r>
                    </a:p>
                    <a:p>
                      <a:pPr marL="171450" indent="-171450" algn="l">
                        <a:buFontTx/>
                        <a:buChar char="-"/>
                      </a:pPr>
                      <a:endParaRPr lang="en-GB" sz="8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800" dirty="0"/>
                        <a:t>- Draw line graphs </a:t>
                      </a:r>
                    </a:p>
                    <a:p>
                      <a:pPr algn="l"/>
                      <a:r>
                        <a:rPr lang="en-GB" sz="800" dirty="0"/>
                        <a:t>- Read and interpret line graphs</a:t>
                      </a:r>
                    </a:p>
                    <a:p>
                      <a:pPr algn="l"/>
                      <a:r>
                        <a:rPr lang="en-GB" sz="800" dirty="0"/>
                        <a:t>- Read and interpret tables</a:t>
                      </a:r>
                    </a:p>
                    <a:p>
                      <a:pPr algn="l"/>
                      <a:r>
                        <a:rPr lang="en-GB" sz="800" dirty="0"/>
                        <a:t>- Two-way tables</a:t>
                      </a:r>
                    </a:p>
                    <a:p>
                      <a:pPr algn="l"/>
                      <a:r>
                        <a:rPr lang="en-GB" sz="800" dirty="0"/>
                        <a:t>- Read and interpret timetables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8683534"/>
                  </a:ext>
                </a:extLst>
              </a:tr>
            </a:tbl>
          </a:graphicData>
        </a:graphic>
      </p:graphicFrame>
    </p:spTree>
    <p:extLst>
      <p:ext uri="{BB962C8B-B14F-4D97-AF65-F5344CB8AC3E}">
        <p14:creationId xmlns:p14="http://schemas.microsoft.com/office/powerpoint/2010/main" val="2726099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5 Maths Substantive Knowledge</a:t>
            </a:r>
          </a:p>
        </p:txBody>
      </p:sp>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18</a:t>
            </a:fld>
            <a:endParaRPr lang="en-GB" altLang="en-US" dirty="0"/>
          </a:p>
        </p:txBody>
      </p:sp>
      <p:pic>
        <p:nvPicPr>
          <p:cNvPr id="7" name="Picture 2" descr="Image preview">
            <a:extLst>
              <a:ext uri="{FF2B5EF4-FFF2-40B4-BE49-F238E27FC236}">
                <a16:creationId xmlns:a16="http://schemas.microsoft.com/office/drawing/2014/main" id="{D978E0BC-9372-2448-99A9-EBF82E7962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C9075381-4CFB-9B48-A036-6E1082CB8D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3EA4FD59-F43E-5047-9EC3-D56A425DD5BA}"/>
              </a:ext>
            </a:extLst>
          </p:cNvPr>
          <p:cNvGraphicFramePr>
            <a:graphicFrameLocks noGrp="1"/>
          </p:cNvGraphicFramePr>
          <p:nvPr/>
        </p:nvGraphicFramePr>
        <p:xfrm>
          <a:off x="381000" y="1699745"/>
          <a:ext cx="8382000" cy="3470700"/>
        </p:xfrm>
        <a:graphic>
          <a:graphicData uri="http://schemas.openxmlformats.org/drawingml/2006/table">
            <a:tbl>
              <a:tblPr/>
              <a:tblGrid>
                <a:gridCol w="1173692">
                  <a:extLst>
                    <a:ext uri="{9D8B030D-6E8A-4147-A177-3AD203B41FA5}">
                      <a16:colId xmlns:a16="http://schemas.microsoft.com/office/drawing/2014/main" val="2971155761"/>
                    </a:ext>
                  </a:extLst>
                </a:gridCol>
                <a:gridCol w="1150721">
                  <a:extLst>
                    <a:ext uri="{9D8B030D-6E8A-4147-A177-3AD203B41FA5}">
                      <a16:colId xmlns:a16="http://schemas.microsoft.com/office/drawing/2014/main" val="1412399365"/>
                    </a:ext>
                  </a:extLst>
                </a:gridCol>
                <a:gridCol w="2285687">
                  <a:extLst>
                    <a:ext uri="{9D8B030D-6E8A-4147-A177-3AD203B41FA5}">
                      <a16:colId xmlns:a16="http://schemas.microsoft.com/office/drawing/2014/main" val="1949779712"/>
                    </a:ext>
                  </a:extLst>
                </a:gridCol>
                <a:gridCol w="1395641">
                  <a:extLst>
                    <a:ext uri="{9D8B030D-6E8A-4147-A177-3AD203B41FA5}">
                      <a16:colId xmlns:a16="http://schemas.microsoft.com/office/drawing/2014/main" val="282624263"/>
                    </a:ext>
                  </a:extLst>
                </a:gridCol>
                <a:gridCol w="1079009">
                  <a:extLst>
                    <a:ext uri="{9D8B030D-6E8A-4147-A177-3AD203B41FA5}">
                      <a16:colId xmlns:a16="http://schemas.microsoft.com/office/drawing/2014/main" val="3700776120"/>
                    </a:ext>
                  </a:extLst>
                </a:gridCol>
                <a:gridCol w="1297250">
                  <a:extLst>
                    <a:ext uri="{9D8B030D-6E8A-4147-A177-3AD203B41FA5}">
                      <a16:colId xmlns:a16="http://schemas.microsoft.com/office/drawing/2014/main" val="1962784636"/>
                    </a:ext>
                  </a:extLst>
                </a:gridCol>
              </a:tblGrid>
              <a:tr h="293300">
                <a:tc gridSpan="6">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1877270437"/>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Negative Numbers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Covering Units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Volume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644266872"/>
                  </a:ext>
                </a:extLst>
              </a:tr>
              <a:tr h="2788373">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Understand and use degrees.</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Classify angles</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Estimate angles</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Measure angles up to 180</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Draw lines and angles accurately</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Calculate angles around a point</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Calculate angles on a straight line</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Lengths and angles in shapes</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Regular and irregular polygons</a:t>
                      </a: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rgbClr val="000000"/>
                          </a:solidFill>
                          <a:effectLst/>
                          <a:latin typeface="+mn-lt"/>
                          <a:ea typeface="MS PGothic" panose="020B0600070205080204" pitchFamily="34" charset="-128"/>
                        </a:rPr>
                        <a:t>3-D shapes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latin typeface="+mn-lt"/>
                        </a:rPr>
                        <a:t>Read and plot co-ordinates</a:t>
                      </a:r>
                    </a:p>
                    <a:p>
                      <a:pPr marL="285750" indent="-285750">
                        <a:buFontTx/>
                        <a:buChar char="-"/>
                      </a:pPr>
                      <a:r>
                        <a:rPr lang="en-GB" sz="900" dirty="0">
                          <a:latin typeface="+mn-lt"/>
                        </a:rPr>
                        <a:t>Problem solving with co-ordinates</a:t>
                      </a:r>
                    </a:p>
                    <a:p>
                      <a:pPr marL="285750" indent="-285750">
                        <a:buFontTx/>
                        <a:buChar char="-"/>
                      </a:pPr>
                      <a:r>
                        <a:rPr lang="en-GB" sz="900" dirty="0">
                          <a:latin typeface="+mn-lt"/>
                        </a:rPr>
                        <a:t>Translation</a:t>
                      </a:r>
                    </a:p>
                    <a:p>
                      <a:pPr marL="285750" indent="-285750">
                        <a:buFontTx/>
                        <a:buChar char="-"/>
                      </a:pPr>
                      <a:r>
                        <a:rPr lang="en-GB" sz="900" dirty="0">
                          <a:latin typeface="+mn-lt"/>
                        </a:rPr>
                        <a:t>Translation</a:t>
                      </a:r>
                      <a:r>
                        <a:rPr lang="en-GB" sz="900" baseline="0" dirty="0">
                          <a:latin typeface="+mn-lt"/>
                        </a:rPr>
                        <a:t> with co-ordinates</a:t>
                      </a:r>
                    </a:p>
                    <a:p>
                      <a:pPr marL="285750" indent="-285750">
                        <a:buFontTx/>
                        <a:buChar char="-"/>
                      </a:pPr>
                      <a:r>
                        <a:rPr lang="en-GB" sz="900" baseline="0" dirty="0">
                          <a:latin typeface="+mn-lt"/>
                        </a:rPr>
                        <a:t>Lines of symmetry</a:t>
                      </a:r>
                    </a:p>
                    <a:p>
                      <a:pPr marL="285750" indent="-285750">
                        <a:buFontTx/>
                        <a:buChar char="-"/>
                      </a:pPr>
                      <a:r>
                        <a:rPr lang="en-GB" sz="900" baseline="0" dirty="0">
                          <a:latin typeface="+mn-lt"/>
                        </a:rPr>
                        <a:t>Reflection in horizontal and vertical lines</a:t>
                      </a:r>
                      <a:endParaRPr lang="en-GB" sz="9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latin typeface="+mn-lt"/>
                        </a:rPr>
                        <a:t>Use known facts to add and subtract decimals</a:t>
                      </a:r>
                      <a:r>
                        <a:rPr lang="en-GB" sz="900" baseline="0" dirty="0">
                          <a:latin typeface="+mn-lt"/>
                        </a:rPr>
                        <a:t> within 1</a:t>
                      </a:r>
                    </a:p>
                    <a:p>
                      <a:pPr marL="285750" indent="-285750">
                        <a:buFontTx/>
                        <a:buChar char="-"/>
                      </a:pPr>
                      <a:r>
                        <a:rPr lang="en-GB" sz="900" baseline="0" dirty="0">
                          <a:latin typeface="+mn-lt"/>
                        </a:rPr>
                        <a:t>Complements to 1</a:t>
                      </a:r>
                    </a:p>
                    <a:p>
                      <a:pPr marL="285750" indent="-285750">
                        <a:buFontTx/>
                        <a:buChar char="-"/>
                      </a:pPr>
                      <a:r>
                        <a:rPr lang="en-GB" sz="900" baseline="0" dirty="0">
                          <a:latin typeface="+mn-lt"/>
                        </a:rPr>
                        <a:t>Add and subtract decimals across 1</a:t>
                      </a:r>
                    </a:p>
                    <a:p>
                      <a:pPr marL="285750" indent="-285750">
                        <a:buFontTx/>
                        <a:buChar char="-"/>
                      </a:pPr>
                      <a:r>
                        <a:rPr lang="en-GB" sz="900" baseline="0" dirty="0">
                          <a:latin typeface="+mn-lt"/>
                        </a:rPr>
                        <a:t>Add decimals with the same number of decimal places</a:t>
                      </a:r>
                    </a:p>
                    <a:p>
                      <a:pPr marL="285750" indent="-285750">
                        <a:buFontTx/>
                        <a:buChar char="-"/>
                      </a:pPr>
                      <a:r>
                        <a:rPr lang="en-GB" sz="900" baseline="0" dirty="0">
                          <a:latin typeface="+mn-lt"/>
                        </a:rPr>
                        <a:t>Subtract decimals with the same number of decimal places</a:t>
                      </a:r>
                    </a:p>
                    <a:p>
                      <a:pPr marL="285750" indent="-285750">
                        <a:buFontTx/>
                        <a:buChar char="-"/>
                      </a:pPr>
                      <a:r>
                        <a:rPr lang="en-GB" sz="900" baseline="0" dirty="0">
                          <a:latin typeface="+mn-lt"/>
                        </a:rPr>
                        <a:t>Add numbers with different numbers of decimal places</a:t>
                      </a:r>
                    </a:p>
                    <a:p>
                      <a:pPr marL="285750" indent="-285750">
                        <a:buFontTx/>
                        <a:buChar char="-"/>
                      </a:pPr>
                      <a:r>
                        <a:rPr lang="en-GB" sz="900" baseline="0" dirty="0">
                          <a:latin typeface="+mn-lt"/>
                        </a:rPr>
                        <a:t>Subtract numbers with different numbers of decimal places</a:t>
                      </a:r>
                    </a:p>
                    <a:p>
                      <a:pPr marL="285750" indent="-285750">
                        <a:buFontTx/>
                        <a:buChar char="-"/>
                      </a:pPr>
                      <a:r>
                        <a:rPr lang="en-GB" sz="900" baseline="0" dirty="0">
                          <a:latin typeface="+mn-lt"/>
                        </a:rPr>
                        <a:t>Efficient strategies for adding and subtracting decimals</a:t>
                      </a:r>
                    </a:p>
                    <a:p>
                      <a:pPr marL="285750" indent="-285750">
                        <a:buFontTx/>
                        <a:buChar char="-"/>
                      </a:pPr>
                      <a:r>
                        <a:rPr lang="en-GB" sz="900" baseline="0" dirty="0">
                          <a:latin typeface="+mn-lt"/>
                        </a:rPr>
                        <a:t>Decimal sequences</a:t>
                      </a:r>
                    </a:p>
                    <a:p>
                      <a:pPr marL="285750" indent="-285750">
                        <a:buFontTx/>
                        <a:buChar char="-"/>
                      </a:pPr>
                      <a:r>
                        <a:rPr lang="en-GB" sz="900" baseline="0" dirty="0">
                          <a:latin typeface="+mn-lt"/>
                        </a:rPr>
                        <a:t>Multiply by 10, 100 and 1,000</a:t>
                      </a:r>
                    </a:p>
                    <a:p>
                      <a:pPr marL="285750" indent="-285750">
                        <a:buFontTx/>
                        <a:buChar char="-"/>
                      </a:pPr>
                      <a:r>
                        <a:rPr lang="en-GB" sz="900" baseline="0" dirty="0">
                          <a:latin typeface="+mn-lt"/>
                        </a:rPr>
                        <a:t>Divide by 10, 100 and 1,000</a:t>
                      </a:r>
                    </a:p>
                    <a:p>
                      <a:pPr marL="285750" indent="-285750">
                        <a:buFontTx/>
                        <a:buChar char="-"/>
                      </a:pPr>
                      <a:r>
                        <a:rPr lang="en-GB" sz="900" baseline="0" dirty="0">
                          <a:latin typeface="+mn-lt"/>
                        </a:rPr>
                        <a:t>Multiply and divide decimals-missing values</a:t>
                      </a:r>
                      <a:endParaRPr lang="en-GB" sz="9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latin typeface="+mn-lt"/>
                        </a:rPr>
                        <a:t>Understand</a:t>
                      </a:r>
                      <a:r>
                        <a:rPr lang="en-GB" sz="900" baseline="0" dirty="0">
                          <a:latin typeface="+mn-lt"/>
                        </a:rPr>
                        <a:t> negative numbers</a:t>
                      </a:r>
                    </a:p>
                    <a:p>
                      <a:pPr marL="285750" indent="-285750">
                        <a:buFontTx/>
                        <a:buChar char="-"/>
                      </a:pPr>
                      <a:r>
                        <a:rPr lang="en-GB" sz="900" baseline="0" dirty="0">
                          <a:latin typeface="+mn-lt"/>
                        </a:rPr>
                        <a:t>Count through zero in 1s</a:t>
                      </a:r>
                    </a:p>
                    <a:p>
                      <a:pPr marL="285750" indent="-285750">
                        <a:buFontTx/>
                        <a:buChar char="-"/>
                      </a:pPr>
                      <a:r>
                        <a:rPr lang="en-GB" sz="900" baseline="0" dirty="0">
                          <a:latin typeface="+mn-lt"/>
                        </a:rPr>
                        <a:t>Count through zero in multiples</a:t>
                      </a:r>
                    </a:p>
                    <a:p>
                      <a:pPr marL="285750" indent="-285750">
                        <a:buFontTx/>
                        <a:buChar char="-"/>
                      </a:pPr>
                      <a:r>
                        <a:rPr lang="en-GB" sz="900" baseline="0" dirty="0">
                          <a:latin typeface="+mn-lt"/>
                        </a:rPr>
                        <a:t>Compare and order negative numbers</a:t>
                      </a:r>
                    </a:p>
                    <a:p>
                      <a:pPr marL="285750" indent="-285750">
                        <a:buFontTx/>
                        <a:buChar char="-"/>
                      </a:pPr>
                      <a:r>
                        <a:rPr lang="en-GB" sz="900" baseline="0" dirty="0">
                          <a:latin typeface="+mn-lt"/>
                        </a:rPr>
                        <a:t>Find the difference</a:t>
                      </a:r>
                      <a:endParaRPr lang="en-GB" sz="9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latin typeface="+mn-lt"/>
                        </a:rPr>
                        <a:t>Kilograms and kilometres</a:t>
                      </a:r>
                    </a:p>
                    <a:p>
                      <a:pPr marL="285750" indent="-285750">
                        <a:buFontTx/>
                        <a:buChar char="-"/>
                      </a:pPr>
                      <a:r>
                        <a:rPr lang="en-GB" sz="900" dirty="0">
                          <a:latin typeface="+mn-lt"/>
                        </a:rPr>
                        <a:t>Millimetres and millilitres</a:t>
                      </a:r>
                    </a:p>
                    <a:p>
                      <a:pPr marL="285750" indent="-285750">
                        <a:buFontTx/>
                        <a:buChar char="-"/>
                      </a:pPr>
                      <a:r>
                        <a:rPr lang="en-GB" sz="900" dirty="0">
                          <a:latin typeface="+mn-lt"/>
                        </a:rPr>
                        <a:t>Convert units of length</a:t>
                      </a:r>
                    </a:p>
                    <a:p>
                      <a:pPr marL="285750" indent="-285750">
                        <a:buFontTx/>
                        <a:buChar char="-"/>
                      </a:pPr>
                      <a:r>
                        <a:rPr lang="en-GB" sz="900" dirty="0">
                          <a:latin typeface="+mn-lt"/>
                        </a:rPr>
                        <a:t>Convert</a:t>
                      </a:r>
                      <a:r>
                        <a:rPr lang="en-GB" sz="900" baseline="0" dirty="0">
                          <a:latin typeface="+mn-lt"/>
                        </a:rPr>
                        <a:t> between metric and imperial units</a:t>
                      </a:r>
                    </a:p>
                    <a:p>
                      <a:pPr marL="285750" indent="-285750">
                        <a:buFontTx/>
                        <a:buChar char="-"/>
                      </a:pPr>
                      <a:r>
                        <a:rPr lang="en-GB" sz="900" baseline="0" dirty="0">
                          <a:latin typeface="+mn-lt"/>
                        </a:rPr>
                        <a:t>Convert units of time</a:t>
                      </a:r>
                    </a:p>
                    <a:p>
                      <a:pPr marL="285750" indent="-285750">
                        <a:buFontTx/>
                        <a:buChar char="-"/>
                      </a:pPr>
                      <a:r>
                        <a:rPr lang="en-GB" sz="900" baseline="0" dirty="0">
                          <a:latin typeface="+mn-lt"/>
                        </a:rPr>
                        <a:t>Calculate with timetables</a:t>
                      </a:r>
                      <a:endParaRPr lang="en-GB" sz="9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mn-lt"/>
                          <a:ea typeface="MS PGothic" panose="020B0600070205080204" pitchFamily="34" charset="-128"/>
                          <a:cs typeface="+mn-cs"/>
                        </a:rPr>
                        <a:t>Cubic centimetres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mn-lt"/>
                          <a:ea typeface="MS PGothic" panose="020B0600070205080204" pitchFamily="34" charset="-128"/>
                          <a:cs typeface="+mn-cs"/>
                        </a:rPr>
                        <a:t>Compare</a:t>
                      </a:r>
                      <a:r>
                        <a:rPr lang="en-GB" sz="900" kern="1200" baseline="0" dirty="0">
                          <a:solidFill>
                            <a:schemeClr val="tx1"/>
                          </a:solidFill>
                          <a:effectLst/>
                          <a:latin typeface="+mn-lt"/>
                          <a:ea typeface="MS PGothic" panose="020B0600070205080204" pitchFamily="34" charset="-128"/>
                          <a:cs typeface="+mn-cs"/>
                        </a:rPr>
                        <a:t> volume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mn-lt"/>
                          <a:ea typeface="MS PGothic" panose="020B0600070205080204" pitchFamily="34" charset="-128"/>
                          <a:cs typeface="+mn-cs"/>
                        </a:rPr>
                        <a:t>Estimate volume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mn-lt"/>
                          <a:ea typeface="MS PGothic" panose="020B0600070205080204" pitchFamily="34" charset="-128"/>
                          <a:cs typeface="+mn-cs"/>
                        </a:rPr>
                        <a:t>Estimate capacity</a:t>
                      </a:r>
                      <a:endParaRPr lang="en-GB" sz="900" kern="1200" dirty="0">
                        <a:solidFill>
                          <a:schemeClr val="tx1"/>
                        </a:solidFill>
                        <a:effectLst/>
                        <a:latin typeface="+mn-lt"/>
                        <a:ea typeface="MS PGothic" panose="020B0600070205080204" pitchFamily="34" charset="-128"/>
                        <a:cs typeface="+mn-cs"/>
                      </a:endParaRPr>
                    </a:p>
                    <a:p>
                      <a:pPr marL="285750" indent="-285750">
                        <a:buFontTx/>
                        <a:buChar char="-"/>
                      </a:pPr>
                      <a:endParaRPr lang="en-GB" sz="9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5417964"/>
                  </a:ext>
                </a:extLst>
              </a:tr>
            </a:tbl>
          </a:graphicData>
        </a:graphic>
      </p:graphicFrame>
    </p:spTree>
    <p:extLst>
      <p:ext uri="{BB962C8B-B14F-4D97-AF65-F5344CB8AC3E}">
        <p14:creationId xmlns:p14="http://schemas.microsoft.com/office/powerpoint/2010/main" val="1190245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6 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92720" y="1620986"/>
          <a:ext cx="8455413" cy="3380882"/>
        </p:xfrm>
        <a:graphic>
          <a:graphicData uri="http://schemas.openxmlformats.org/drawingml/2006/table">
            <a:tbl>
              <a:tblPr/>
              <a:tblGrid>
                <a:gridCol w="1295972">
                  <a:extLst>
                    <a:ext uri="{9D8B030D-6E8A-4147-A177-3AD203B41FA5}">
                      <a16:colId xmlns:a16="http://schemas.microsoft.com/office/drawing/2014/main" val="210943694"/>
                    </a:ext>
                  </a:extLst>
                </a:gridCol>
                <a:gridCol w="2241753">
                  <a:extLst>
                    <a:ext uri="{9D8B030D-6E8A-4147-A177-3AD203B41FA5}">
                      <a16:colId xmlns:a16="http://schemas.microsoft.com/office/drawing/2014/main" val="864309712"/>
                    </a:ext>
                  </a:extLst>
                </a:gridCol>
                <a:gridCol w="1547231">
                  <a:extLst>
                    <a:ext uri="{9D8B030D-6E8A-4147-A177-3AD203B41FA5}">
                      <a16:colId xmlns:a16="http://schemas.microsoft.com/office/drawing/2014/main" val="3913203569"/>
                    </a:ext>
                  </a:extLst>
                </a:gridCol>
                <a:gridCol w="1357803">
                  <a:extLst>
                    <a:ext uri="{9D8B030D-6E8A-4147-A177-3AD203B41FA5}">
                      <a16:colId xmlns:a16="http://schemas.microsoft.com/office/drawing/2014/main" val="2261204431"/>
                    </a:ext>
                  </a:extLst>
                </a:gridCol>
                <a:gridCol w="2012654">
                  <a:extLst>
                    <a:ext uri="{9D8B030D-6E8A-4147-A177-3AD203B41FA5}">
                      <a16:colId xmlns:a16="http://schemas.microsoft.com/office/drawing/2014/main" val="2212570527"/>
                    </a:ext>
                  </a:extLst>
                </a:gridCol>
              </a:tblGrid>
              <a:tr h="302945">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Subtraction, Multiplication and division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Converting Units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Numbers to 1000,000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Numbers</a:t>
                      </a:r>
                      <a:r>
                        <a:rPr lang="en-GB" sz="900" kern="1200" baseline="0" dirty="0">
                          <a:solidFill>
                            <a:schemeClr val="tx1"/>
                          </a:solidFill>
                          <a:effectLst/>
                          <a:latin typeface="Calibri" panose="020F0502020204030204" pitchFamily="34" charset="0"/>
                          <a:ea typeface="MS PGothic" panose="020B0600070205080204" pitchFamily="34" charset="-128"/>
                          <a:cs typeface="+mn-cs"/>
                        </a:rPr>
                        <a:t> to 10,000,000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Read and write numbers to 10,000,000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Powers of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Number line to 10,000,000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and order any integers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Round any integers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Negative numbers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Add and subtract integers</a:t>
                      </a:r>
                    </a:p>
                    <a:p>
                      <a:pPr marL="285750" indent="-285750">
                        <a:buFontTx/>
                        <a:buChar char="-"/>
                      </a:pPr>
                      <a:r>
                        <a:rPr lang="en-GB" sz="900" dirty="0"/>
                        <a:t>Common factors</a:t>
                      </a:r>
                    </a:p>
                    <a:p>
                      <a:pPr marL="285750" indent="-285750">
                        <a:buFontTx/>
                        <a:buChar char="-"/>
                      </a:pPr>
                      <a:r>
                        <a:rPr lang="en-GB" sz="900" dirty="0"/>
                        <a:t>Common multiples</a:t>
                      </a:r>
                    </a:p>
                    <a:p>
                      <a:pPr marL="285750" indent="-285750">
                        <a:buFontTx/>
                        <a:buChar char="-"/>
                      </a:pPr>
                      <a:r>
                        <a:rPr lang="en-GB" sz="900" dirty="0"/>
                        <a:t>Rules of Divisibility</a:t>
                      </a:r>
                    </a:p>
                    <a:p>
                      <a:pPr marL="285750" indent="-285750">
                        <a:buFontTx/>
                        <a:buChar char="-"/>
                      </a:pPr>
                      <a:r>
                        <a:rPr lang="en-GB" sz="900" dirty="0"/>
                        <a:t>Primes</a:t>
                      </a:r>
                      <a:r>
                        <a:rPr lang="en-GB" sz="900" baseline="0" dirty="0"/>
                        <a:t> to 100</a:t>
                      </a:r>
                    </a:p>
                    <a:p>
                      <a:pPr marL="285750" indent="-285750">
                        <a:buFontTx/>
                        <a:buChar char="-"/>
                      </a:pPr>
                      <a:r>
                        <a:rPr lang="en-GB" sz="900" baseline="0" dirty="0"/>
                        <a:t>Square and cube numbers</a:t>
                      </a:r>
                    </a:p>
                    <a:p>
                      <a:pPr marL="285750" indent="-285750">
                        <a:buFontTx/>
                        <a:buChar char="-"/>
                      </a:pPr>
                      <a:r>
                        <a:rPr lang="en-GB" sz="900" baseline="0" dirty="0"/>
                        <a:t>Multiply up to a 4 digit number by a 2 digit number</a:t>
                      </a:r>
                    </a:p>
                    <a:p>
                      <a:pPr marL="285750" indent="-285750">
                        <a:buFontTx/>
                        <a:buChar char="-"/>
                      </a:pPr>
                      <a:r>
                        <a:rPr lang="en-GB" sz="900" baseline="0" dirty="0"/>
                        <a:t>Solve problems with multiplication</a:t>
                      </a:r>
                    </a:p>
                    <a:p>
                      <a:pPr marL="285750" indent="-285750">
                        <a:buFontTx/>
                        <a:buChar char="-"/>
                      </a:pPr>
                      <a:r>
                        <a:rPr lang="en-GB" sz="900" baseline="0" dirty="0"/>
                        <a:t>Short division</a:t>
                      </a:r>
                    </a:p>
                    <a:p>
                      <a:pPr marL="285750" indent="-285750">
                        <a:buFontTx/>
                        <a:buChar char="-"/>
                      </a:pPr>
                      <a:r>
                        <a:rPr lang="en-GB" sz="900" baseline="0" dirty="0"/>
                        <a:t>Division using factors</a:t>
                      </a:r>
                    </a:p>
                    <a:p>
                      <a:pPr marL="285750" indent="-285750">
                        <a:buFontTx/>
                        <a:buChar char="-"/>
                      </a:pPr>
                      <a:r>
                        <a:rPr lang="en-GB" sz="900" baseline="0" dirty="0"/>
                        <a:t>Introduction to long division</a:t>
                      </a:r>
                    </a:p>
                    <a:p>
                      <a:pPr marL="285750" indent="-285750">
                        <a:buFontTx/>
                        <a:buChar char="-"/>
                      </a:pPr>
                      <a:r>
                        <a:rPr lang="en-GB" sz="900" baseline="0" dirty="0"/>
                        <a:t>Long division with remainders</a:t>
                      </a:r>
                    </a:p>
                    <a:p>
                      <a:pPr marL="285750" indent="-285750">
                        <a:buFontTx/>
                        <a:buChar char="-"/>
                      </a:pPr>
                      <a:r>
                        <a:rPr lang="en-GB" sz="900" baseline="0" dirty="0"/>
                        <a:t>Solve problems with division</a:t>
                      </a:r>
                    </a:p>
                    <a:p>
                      <a:pPr marL="285750" indent="-285750">
                        <a:buFontTx/>
                        <a:buChar char="-"/>
                      </a:pPr>
                      <a:r>
                        <a:rPr lang="en-GB" sz="900" baseline="0" dirty="0"/>
                        <a:t>Solve multi-step problems</a:t>
                      </a:r>
                    </a:p>
                    <a:p>
                      <a:pPr marL="285750" indent="-285750">
                        <a:buFontTx/>
                        <a:buChar char="-"/>
                      </a:pPr>
                      <a:r>
                        <a:rPr lang="en-GB" sz="900" baseline="0" dirty="0"/>
                        <a:t>Order of operations</a:t>
                      </a:r>
                    </a:p>
                    <a:p>
                      <a:pPr marL="285750" indent="-285750">
                        <a:buFontTx/>
                        <a:buChar char="-"/>
                      </a:pPr>
                      <a:r>
                        <a:rPr lang="en-GB" sz="900" baseline="0" dirty="0"/>
                        <a:t>Mental calculations and estimation</a:t>
                      </a:r>
                    </a:p>
                    <a:p>
                      <a:pPr marL="285750" indent="-285750">
                        <a:buFontTx/>
                        <a:buChar char="-"/>
                      </a:pPr>
                      <a:r>
                        <a:rPr lang="en-GB" sz="900" baseline="0" dirty="0"/>
                        <a:t>Reason from known facts</a:t>
                      </a:r>
                    </a:p>
                    <a:p>
                      <a:pPr marL="285750" indent="-285750">
                        <a:buFontTx/>
                        <a:buChar char="-"/>
                      </a:pP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Equivalent fractions and simplifying</a:t>
                      </a:r>
                    </a:p>
                    <a:p>
                      <a:pPr marL="285750" indent="-285750">
                        <a:buFontTx/>
                        <a:buChar char="-"/>
                      </a:pPr>
                      <a:r>
                        <a:rPr lang="en-GB" sz="900" dirty="0"/>
                        <a:t>Equivalent</a:t>
                      </a:r>
                      <a:r>
                        <a:rPr lang="en-GB" sz="900" baseline="0" dirty="0"/>
                        <a:t> fractions on a number line</a:t>
                      </a:r>
                    </a:p>
                    <a:p>
                      <a:pPr marL="285750" indent="-285750">
                        <a:buFontTx/>
                        <a:buChar char="-"/>
                      </a:pPr>
                      <a:r>
                        <a:rPr lang="en-GB" sz="900" baseline="0" dirty="0"/>
                        <a:t>Compare and order (denominator)</a:t>
                      </a:r>
                    </a:p>
                    <a:p>
                      <a:pPr marL="285750" indent="-285750">
                        <a:buFontTx/>
                        <a:buChar char="-"/>
                      </a:pPr>
                      <a:r>
                        <a:rPr lang="en-GB" sz="900" baseline="0" dirty="0"/>
                        <a:t>Compare and order (numerator)</a:t>
                      </a:r>
                    </a:p>
                    <a:p>
                      <a:pPr marL="285750" indent="-285750">
                        <a:buFontTx/>
                        <a:buChar char="-"/>
                      </a:pPr>
                      <a:r>
                        <a:rPr lang="en-GB" sz="900" baseline="0" dirty="0"/>
                        <a:t>Add and subtract simple fractions</a:t>
                      </a:r>
                    </a:p>
                    <a:p>
                      <a:pPr marL="285750" indent="-285750">
                        <a:buFontTx/>
                        <a:buChar char="-"/>
                      </a:pPr>
                      <a:r>
                        <a:rPr lang="en-GB" sz="900" baseline="0" dirty="0"/>
                        <a:t>Add and subtract any two fractions</a:t>
                      </a:r>
                    </a:p>
                    <a:p>
                      <a:pPr marL="285750" indent="-285750">
                        <a:buFontTx/>
                        <a:buChar char="-"/>
                      </a:pPr>
                      <a:r>
                        <a:rPr lang="en-GB" sz="900" baseline="0" dirty="0"/>
                        <a:t>Add mixed numbers</a:t>
                      </a:r>
                    </a:p>
                    <a:p>
                      <a:pPr marL="285750" indent="-285750">
                        <a:buFontTx/>
                        <a:buChar char="-"/>
                      </a:pPr>
                      <a:r>
                        <a:rPr lang="en-GB" sz="900" baseline="0" dirty="0"/>
                        <a:t>Subtract mixed numbers</a:t>
                      </a:r>
                    </a:p>
                    <a:p>
                      <a:pPr marL="285750" indent="-285750">
                        <a:buFontTx/>
                        <a:buChar char="-"/>
                      </a:pPr>
                      <a:r>
                        <a:rPr lang="en-GB" sz="900" baseline="0" dirty="0"/>
                        <a:t>Multi-step problems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Multiply fractions by integers</a:t>
                      </a:r>
                    </a:p>
                    <a:p>
                      <a:pPr marL="285750" indent="-285750">
                        <a:buFontTx/>
                        <a:buChar char="-"/>
                      </a:pPr>
                      <a:r>
                        <a:rPr lang="en-GB" sz="900" dirty="0"/>
                        <a:t>Multiply</a:t>
                      </a:r>
                      <a:r>
                        <a:rPr lang="en-GB" sz="900" baseline="0" dirty="0"/>
                        <a:t> fractions by fractions</a:t>
                      </a:r>
                    </a:p>
                    <a:p>
                      <a:pPr marL="285750" indent="-285750">
                        <a:buFontTx/>
                        <a:buChar char="-"/>
                      </a:pPr>
                      <a:r>
                        <a:rPr lang="en-GB" sz="900" baseline="0" dirty="0"/>
                        <a:t>Divide a fraction by an integer</a:t>
                      </a:r>
                    </a:p>
                    <a:p>
                      <a:pPr marL="285750" indent="-285750">
                        <a:buFontTx/>
                        <a:buChar char="-"/>
                      </a:pPr>
                      <a:r>
                        <a:rPr lang="en-GB" sz="900" baseline="0" dirty="0"/>
                        <a:t>Divide any fraction by an integer</a:t>
                      </a:r>
                    </a:p>
                    <a:p>
                      <a:pPr marL="285750" indent="-285750">
                        <a:buFontTx/>
                        <a:buChar char="-"/>
                      </a:pPr>
                      <a:r>
                        <a:rPr lang="en-GB" sz="900" baseline="0" dirty="0"/>
                        <a:t>Mixed questions with fractions</a:t>
                      </a:r>
                    </a:p>
                    <a:p>
                      <a:pPr marL="285750" indent="-285750">
                        <a:buFontTx/>
                        <a:buChar char="-"/>
                      </a:pPr>
                      <a:r>
                        <a:rPr lang="en-GB" sz="900" baseline="0" dirty="0"/>
                        <a:t>Fraction of an amount</a:t>
                      </a:r>
                    </a:p>
                    <a:p>
                      <a:pPr marL="285750" indent="-285750">
                        <a:buFontTx/>
                        <a:buChar char="-"/>
                      </a:pPr>
                      <a:r>
                        <a:rPr lang="en-GB" sz="900" baseline="0" dirty="0"/>
                        <a:t>Fraction of an amount-find the whole</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Metric</a:t>
                      </a:r>
                      <a:r>
                        <a:rPr lang="en-GB" sz="900" baseline="0" dirty="0"/>
                        <a:t> measures</a:t>
                      </a:r>
                    </a:p>
                    <a:p>
                      <a:pPr marL="285750" indent="-285750">
                        <a:buFontTx/>
                        <a:buChar char="-"/>
                      </a:pPr>
                      <a:r>
                        <a:rPr lang="en-GB" sz="900" baseline="0" dirty="0"/>
                        <a:t>Convert metric measures</a:t>
                      </a:r>
                    </a:p>
                    <a:p>
                      <a:pPr marL="285750" indent="-285750">
                        <a:buFontTx/>
                        <a:buChar char="-"/>
                      </a:pPr>
                      <a:r>
                        <a:rPr lang="en-GB" sz="900" baseline="0" dirty="0"/>
                        <a:t>Calculate with metric measures</a:t>
                      </a:r>
                    </a:p>
                    <a:p>
                      <a:pPr marL="285750" indent="-285750">
                        <a:buFontTx/>
                        <a:buChar char="-"/>
                      </a:pPr>
                      <a:r>
                        <a:rPr lang="en-GB" sz="900" baseline="0" dirty="0"/>
                        <a:t>Miles and kilometres</a:t>
                      </a:r>
                    </a:p>
                    <a:p>
                      <a:pPr marL="285750" indent="-285750">
                        <a:buFontTx/>
                        <a:buChar char="-"/>
                      </a:pPr>
                      <a:r>
                        <a:rPr lang="en-GB" sz="900" baseline="0" dirty="0"/>
                        <a:t>Imperial measures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19</a:t>
            </a:fld>
            <a:endParaRPr lang="en-GB" altLang="en-US" dirty="0"/>
          </a:p>
        </p:txBody>
      </p:sp>
      <p:pic>
        <p:nvPicPr>
          <p:cNvPr id="7" name="Picture 2" descr="Image preview">
            <a:extLst>
              <a:ext uri="{FF2B5EF4-FFF2-40B4-BE49-F238E27FC236}">
                <a16:creationId xmlns:a16="http://schemas.microsoft.com/office/drawing/2014/main" id="{BEAFDCBE-3C47-8E4F-9DC0-7C660C8769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New Recognition Partner Announcement - White Rose Maths - Tempo Time Credits">
            <a:extLst>
              <a:ext uri="{FF2B5EF4-FFF2-40B4-BE49-F238E27FC236}">
                <a16:creationId xmlns:a16="http://schemas.microsoft.com/office/drawing/2014/main" id="{2DD54FD9-01BC-C34D-AEB0-18D059D5AE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54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400" b="1" dirty="0">
                <a:latin typeface="Century Gothic" panose="020B0502020202020204" pitchFamily="34" charset="0"/>
              </a:rPr>
              <a:t>EYFS </a:t>
            </a:r>
            <a:r>
              <a:rPr lang="en-GB" sz="2264" b="1" dirty="0">
                <a:latin typeface="Century Gothic" panose="020B0502020202020204" pitchFamily="34" charset="0"/>
              </a:rPr>
              <a:t>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16261" y="1620987"/>
          <a:ext cx="8601168" cy="4422360"/>
        </p:xfrm>
        <a:graphic>
          <a:graphicData uri="http://schemas.openxmlformats.org/drawingml/2006/table">
            <a:tbl>
              <a:tblPr/>
              <a:tblGrid>
                <a:gridCol w="4285081">
                  <a:extLst>
                    <a:ext uri="{9D8B030D-6E8A-4147-A177-3AD203B41FA5}">
                      <a16:colId xmlns:a16="http://schemas.microsoft.com/office/drawing/2014/main" val="210943694"/>
                    </a:ext>
                  </a:extLst>
                </a:gridCol>
                <a:gridCol w="4316087">
                  <a:extLst>
                    <a:ext uri="{9D8B030D-6E8A-4147-A177-3AD203B41FA5}">
                      <a16:colId xmlns:a16="http://schemas.microsoft.com/office/drawing/2014/main" val="864309712"/>
                    </a:ext>
                  </a:extLst>
                </a:gridCol>
              </a:tblGrid>
              <a:tr h="30294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Mastering Number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Measure Space and Spatial Thinking</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12794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Subitise linked to 5 continue to develop their subitising skills for numbers within and beyond 5</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Link the number symbol (numeral) with its cardinal number value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Begin to identify missing parts for numbers within 5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Explore the structure of the numbers 6 and 7 as ‘5 and a bit’ and connect this to finger patterns and the Hungarian number frame</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Focus on equal and unequal groups when comparing numbers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Understand that two equal groups can be called a ‘double’ and connect this to patterns on fingers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Sort odd and even numbers according to their ‘shape’ (link to Number block characters)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Continue to develop their understanding of the counting sequence and link cardinality and ordinality through the ‘staircase’ pattern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Order numbers and play track games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dirty="0"/>
                        <a:t>Join in with verbal counts beyond 20, hearing the repeated pattern within the counting numbers</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Compare Mass The children will be encouraged to make direct comparisons holding items to estimate which feels the heaviest and then use the balance scales to check. They will use the language of heavy, heavier than, heaviest, light, lighter than, lightest to compare items. </a:t>
                      </a:r>
                    </a:p>
                    <a:p>
                      <a:pPr marL="285750" indent="-285750">
                        <a:buFontTx/>
                        <a:buChar char="-"/>
                      </a:pPr>
                      <a:r>
                        <a:rPr lang="en-GB" sz="1100" dirty="0"/>
                        <a:t>Time – Children will talk about night and day and order key events in their daily routines. They use language to describe when events happen e.g. day, night morning, afternoon, before, after, today, tomorrow. Children will begin to measure time in simple ways e.g. counting the number of sleeps to an important event or using timers to measure durations of events. </a:t>
                      </a:r>
                    </a:p>
                    <a:p>
                      <a:pPr marL="285750" indent="-285750">
                        <a:buFontTx/>
                        <a:buChar char="-"/>
                      </a:pPr>
                      <a:r>
                        <a:rPr lang="en-GB" sz="1100" dirty="0"/>
                        <a:t>Length and Height – When making direct comparisons, the children will begin to use more specific mathematical vocabulary relating to length (longer, shorter), height (taller, shorter), and breadth (wider, narrower). </a:t>
                      </a:r>
                    </a:p>
                    <a:p>
                      <a:pPr marL="285750" indent="-285750">
                        <a:buFontTx/>
                        <a:buChar char="-"/>
                      </a:pPr>
                      <a:r>
                        <a:rPr lang="en-GB" sz="1100" dirty="0"/>
                        <a:t>3D – Shape Children will naturally explore and manipulate 3-D shapes through their block play and modelling. They will be given opportunities to build using a variety of shapes and to construct 3-D shapes in different ways. The children will be introduced to the names of the shapes and be given opportunities to explore similarities and differences between them as they play and sort them according to what they notice</a:t>
                      </a:r>
                      <a:r>
                        <a:rPr lang="en-GB" sz="1200" dirty="0"/>
                        <a:t>. </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a:t>
            </a:fld>
            <a:endParaRPr lang="en-GB" altLang="en-US" dirty="0"/>
          </a:p>
        </p:txBody>
      </p:sp>
      <p:pic>
        <p:nvPicPr>
          <p:cNvPr id="7" name="Picture 2" descr="Image preview">
            <a:extLst>
              <a:ext uri="{FF2B5EF4-FFF2-40B4-BE49-F238E27FC236}">
                <a16:creationId xmlns:a16="http://schemas.microsoft.com/office/drawing/2014/main" id="{43131ADF-852A-4E48-BB5D-832DAF25C0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375E034E-73F8-1644-88A3-3E0C7B3CDC2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611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6 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192358" y="1739833"/>
          <a:ext cx="8622680" cy="3617505"/>
        </p:xfrm>
        <a:graphic>
          <a:graphicData uri="http://schemas.openxmlformats.org/drawingml/2006/table">
            <a:tbl>
              <a:tblPr/>
              <a:tblGrid>
                <a:gridCol w="953429">
                  <a:extLst>
                    <a:ext uri="{9D8B030D-6E8A-4147-A177-3AD203B41FA5}">
                      <a16:colId xmlns:a16="http://schemas.microsoft.com/office/drawing/2014/main" val="210943694"/>
                    </a:ext>
                  </a:extLst>
                </a:gridCol>
                <a:gridCol w="1145788">
                  <a:extLst>
                    <a:ext uri="{9D8B030D-6E8A-4147-A177-3AD203B41FA5}">
                      <a16:colId xmlns:a16="http://schemas.microsoft.com/office/drawing/2014/main" val="864309712"/>
                    </a:ext>
                  </a:extLst>
                </a:gridCol>
                <a:gridCol w="1229422">
                  <a:extLst>
                    <a:ext uri="{9D8B030D-6E8A-4147-A177-3AD203B41FA5}">
                      <a16:colId xmlns:a16="http://schemas.microsoft.com/office/drawing/2014/main" val="3913203569"/>
                    </a:ext>
                  </a:extLst>
                </a:gridCol>
                <a:gridCol w="2020129">
                  <a:extLst>
                    <a:ext uri="{9D8B030D-6E8A-4147-A177-3AD203B41FA5}">
                      <a16:colId xmlns:a16="http://schemas.microsoft.com/office/drawing/2014/main" val="2261204431"/>
                    </a:ext>
                  </a:extLst>
                </a:gridCol>
                <a:gridCol w="1636956">
                  <a:extLst>
                    <a:ext uri="{9D8B030D-6E8A-4147-A177-3AD203B41FA5}">
                      <a16:colId xmlns:a16="http://schemas.microsoft.com/office/drawing/2014/main" val="3002055949"/>
                    </a:ext>
                  </a:extLst>
                </a:gridCol>
                <a:gridCol w="1636956">
                  <a:extLst>
                    <a:ext uri="{9D8B030D-6E8A-4147-A177-3AD203B41FA5}">
                      <a16:colId xmlns:a16="http://schemas.microsoft.com/office/drawing/2014/main" val="1698530699"/>
                    </a:ext>
                  </a:extLst>
                </a:gridCol>
              </a:tblGrid>
              <a:tr h="302945">
                <a:tc gridSpan="6">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Ratio</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Algebra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9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decimals and percentages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Area, perimeter and volume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80790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Add or multiply?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Use</a:t>
                      </a:r>
                      <a:r>
                        <a:rPr lang="en-GB" sz="900" kern="1200" baseline="0" dirty="0">
                          <a:solidFill>
                            <a:schemeClr val="tx1"/>
                          </a:solidFill>
                          <a:effectLst/>
                          <a:latin typeface="Calibri" panose="020F0502020204030204" pitchFamily="34" charset="0"/>
                          <a:ea typeface="MS PGothic" panose="020B0600070205080204" pitchFamily="34" charset="-128"/>
                          <a:cs typeface="+mn-cs"/>
                        </a:rPr>
                        <a:t> ratio language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Introduction to the ratio symbol</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Ratio and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Scale drawing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Use scale factors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Similar shapes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Ratio problems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Proportion problems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Recipes</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1-step function machines</a:t>
                      </a:r>
                    </a:p>
                    <a:p>
                      <a:pPr marL="285750" indent="-285750">
                        <a:buFontTx/>
                        <a:buChar char="-"/>
                      </a:pPr>
                      <a:r>
                        <a:rPr lang="en-GB" sz="900" dirty="0"/>
                        <a:t>2-step function machines</a:t>
                      </a:r>
                    </a:p>
                    <a:p>
                      <a:pPr marL="285750" indent="-285750">
                        <a:buFontTx/>
                        <a:buChar char="-"/>
                      </a:pPr>
                      <a:r>
                        <a:rPr lang="en-GB" sz="900" dirty="0"/>
                        <a:t>Form expressions</a:t>
                      </a:r>
                    </a:p>
                    <a:p>
                      <a:pPr marL="285750" indent="-285750">
                        <a:buFontTx/>
                        <a:buChar char="-"/>
                      </a:pPr>
                      <a:r>
                        <a:rPr lang="en-GB" sz="900" dirty="0"/>
                        <a:t>Substitution</a:t>
                      </a:r>
                    </a:p>
                    <a:p>
                      <a:pPr marL="285750" indent="-285750">
                        <a:buFontTx/>
                        <a:buChar char="-"/>
                      </a:pPr>
                      <a:r>
                        <a:rPr lang="en-GB" sz="900" dirty="0"/>
                        <a:t>Formulae</a:t>
                      </a:r>
                    </a:p>
                    <a:p>
                      <a:pPr marL="285750" indent="-285750">
                        <a:buFontTx/>
                        <a:buChar char="-"/>
                      </a:pPr>
                      <a:r>
                        <a:rPr lang="en-GB" sz="900" dirty="0"/>
                        <a:t>Form</a:t>
                      </a:r>
                      <a:r>
                        <a:rPr lang="en-GB" sz="900" baseline="0" dirty="0"/>
                        <a:t> equations</a:t>
                      </a:r>
                    </a:p>
                    <a:p>
                      <a:pPr marL="285750" indent="-285750">
                        <a:buFontTx/>
                        <a:buChar char="-"/>
                      </a:pPr>
                      <a:r>
                        <a:rPr lang="en-GB" sz="900" baseline="0" dirty="0"/>
                        <a:t>Solve 1-step equations</a:t>
                      </a:r>
                    </a:p>
                    <a:p>
                      <a:pPr marL="285750" indent="-285750">
                        <a:buFontTx/>
                        <a:buChar char="-"/>
                      </a:pPr>
                      <a:r>
                        <a:rPr lang="en-GB" sz="900" baseline="0" dirty="0"/>
                        <a:t>Solve 2-step equations</a:t>
                      </a:r>
                    </a:p>
                    <a:p>
                      <a:pPr marL="285750" indent="-285750">
                        <a:buFontTx/>
                        <a:buChar char="-"/>
                      </a:pPr>
                      <a:r>
                        <a:rPr lang="en-GB" sz="900" baseline="0" dirty="0"/>
                        <a:t>Find pairs of values</a:t>
                      </a:r>
                    </a:p>
                    <a:p>
                      <a:pPr marL="285750" indent="-285750">
                        <a:buFontTx/>
                        <a:buChar char="-"/>
                      </a:pPr>
                      <a:r>
                        <a:rPr lang="en-GB" sz="900" baseline="0" dirty="0"/>
                        <a:t>Solve problems with two unknowns</a:t>
                      </a:r>
                    </a:p>
                    <a:p>
                      <a:pPr marL="285750" indent="-285750">
                        <a:buFontTx/>
                        <a:buChar char="-"/>
                      </a:pP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Place value</a:t>
                      </a:r>
                      <a:r>
                        <a:rPr lang="en-GB" sz="900" baseline="0" dirty="0"/>
                        <a:t> within 1</a:t>
                      </a:r>
                    </a:p>
                    <a:p>
                      <a:pPr marL="285750" indent="-285750">
                        <a:buFontTx/>
                        <a:buChar char="-"/>
                      </a:pPr>
                      <a:r>
                        <a:rPr lang="en-GB" sz="900" baseline="0" dirty="0"/>
                        <a:t>Place value-integers and decimals</a:t>
                      </a:r>
                    </a:p>
                    <a:p>
                      <a:pPr marL="285750" indent="-285750">
                        <a:buFontTx/>
                        <a:buChar char="-"/>
                      </a:pPr>
                      <a:r>
                        <a:rPr lang="en-GB" sz="900" baseline="0" dirty="0"/>
                        <a:t>Round decimals</a:t>
                      </a:r>
                    </a:p>
                    <a:p>
                      <a:pPr marL="285750" indent="-285750">
                        <a:buFontTx/>
                        <a:buChar char="-"/>
                      </a:pPr>
                      <a:r>
                        <a:rPr lang="en-GB" sz="900" baseline="0" dirty="0"/>
                        <a:t>Add and subtract decimals</a:t>
                      </a:r>
                    </a:p>
                    <a:p>
                      <a:pPr marL="285750" indent="-285750">
                        <a:buFontTx/>
                        <a:buChar char="-"/>
                      </a:pPr>
                      <a:r>
                        <a:rPr lang="en-GB" sz="900" baseline="0" dirty="0"/>
                        <a:t>Multiply by 10, 100 and 1,000</a:t>
                      </a:r>
                    </a:p>
                    <a:p>
                      <a:pPr marL="285750" indent="-285750">
                        <a:buFontTx/>
                        <a:buChar char="-"/>
                      </a:pPr>
                      <a:r>
                        <a:rPr lang="en-GB" sz="900" baseline="0" dirty="0"/>
                        <a:t>Divide by 10, 100 and 1,000</a:t>
                      </a:r>
                    </a:p>
                    <a:p>
                      <a:pPr marL="285750" indent="-285750">
                        <a:buFontTx/>
                        <a:buChar char="-"/>
                      </a:pPr>
                      <a:r>
                        <a:rPr lang="en-GB" sz="900" baseline="0" dirty="0"/>
                        <a:t>Multiply decimals by integers</a:t>
                      </a:r>
                    </a:p>
                    <a:p>
                      <a:pPr marL="285750" indent="-285750">
                        <a:buFontTx/>
                        <a:buChar char="-"/>
                      </a:pPr>
                      <a:r>
                        <a:rPr lang="en-GB" sz="900" baseline="0" dirty="0"/>
                        <a:t>Divide decimals by integers</a:t>
                      </a:r>
                    </a:p>
                    <a:p>
                      <a:pPr marL="285750" indent="-285750">
                        <a:buFontTx/>
                        <a:buChar char="-"/>
                      </a:pPr>
                      <a:r>
                        <a:rPr lang="en-GB" sz="900" baseline="0" dirty="0"/>
                        <a:t>Multiply and divide decimals in context</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Decimal and fraction equivalents</a:t>
                      </a:r>
                    </a:p>
                    <a:p>
                      <a:pPr marL="285750" indent="-285750">
                        <a:buFontTx/>
                        <a:buChar char="-"/>
                      </a:pPr>
                      <a:r>
                        <a:rPr lang="en-GB" sz="900" dirty="0"/>
                        <a:t>Fractions as</a:t>
                      </a:r>
                      <a:r>
                        <a:rPr lang="en-GB" sz="900" baseline="0" dirty="0"/>
                        <a:t> division</a:t>
                      </a:r>
                    </a:p>
                    <a:p>
                      <a:pPr marL="285750" indent="-285750">
                        <a:buFontTx/>
                        <a:buChar char="-"/>
                      </a:pPr>
                      <a:r>
                        <a:rPr lang="en-GB" sz="900" baseline="0" dirty="0"/>
                        <a:t>Understand percentages</a:t>
                      </a:r>
                    </a:p>
                    <a:p>
                      <a:pPr marL="285750" indent="-285750">
                        <a:buFontTx/>
                        <a:buChar char="-"/>
                      </a:pPr>
                      <a:r>
                        <a:rPr lang="en-GB" sz="900" baseline="0" dirty="0"/>
                        <a:t>Fractions to percentages</a:t>
                      </a:r>
                    </a:p>
                    <a:p>
                      <a:pPr marL="285750" indent="-285750">
                        <a:buFontTx/>
                        <a:buChar char="-"/>
                      </a:pPr>
                      <a:r>
                        <a:rPr lang="en-GB" sz="900" baseline="0" dirty="0"/>
                        <a:t>Equivalent fractions, decimals and percentages</a:t>
                      </a:r>
                    </a:p>
                    <a:p>
                      <a:pPr marL="285750" indent="-285750">
                        <a:buFontTx/>
                        <a:buChar char="-"/>
                      </a:pPr>
                      <a:r>
                        <a:rPr lang="en-GB" sz="900" baseline="0" dirty="0"/>
                        <a:t>Order fractions, decimals and percentages</a:t>
                      </a:r>
                    </a:p>
                    <a:p>
                      <a:pPr marL="285750" indent="-285750">
                        <a:buFontTx/>
                        <a:buChar char="-"/>
                      </a:pPr>
                      <a:r>
                        <a:rPr lang="en-GB" sz="900" baseline="0" dirty="0"/>
                        <a:t>Percentage of an amount-one step</a:t>
                      </a:r>
                    </a:p>
                    <a:p>
                      <a:pPr marL="285750" indent="-285750">
                        <a:buFontTx/>
                        <a:buChar char="-"/>
                      </a:pPr>
                      <a:r>
                        <a:rPr lang="en-GB" sz="900" baseline="0" dirty="0"/>
                        <a:t>Percentage of an amount-multi-step</a:t>
                      </a:r>
                    </a:p>
                    <a:p>
                      <a:pPr marL="285750" indent="-285750">
                        <a:buFontTx/>
                        <a:buChar char="-"/>
                      </a:pPr>
                      <a:r>
                        <a:rPr lang="en-GB" sz="900" baseline="0" dirty="0"/>
                        <a:t>Percentages-missing values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Shapes-same area</a:t>
                      </a:r>
                    </a:p>
                    <a:p>
                      <a:pPr marL="285750" indent="-285750">
                        <a:buFontTx/>
                        <a:buChar char="-"/>
                      </a:pPr>
                      <a:r>
                        <a:rPr lang="en-GB" sz="900" dirty="0"/>
                        <a:t>Area and perimeter</a:t>
                      </a:r>
                    </a:p>
                    <a:p>
                      <a:pPr marL="285750" indent="-285750">
                        <a:buFontTx/>
                        <a:buChar char="-"/>
                      </a:pPr>
                      <a:r>
                        <a:rPr lang="en-GB" sz="900" dirty="0"/>
                        <a:t>Area of a triangle-counting squares</a:t>
                      </a:r>
                    </a:p>
                    <a:p>
                      <a:pPr marL="285750" indent="-285750">
                        <a:buFontTx/>
                        <a:buChar char="-"/>
                      </a:pPr>
                      <a:r>
                        <a:rPr lang="en-GB" sz="900" dirty="0"/>
                        <a:t>Area of a right-angled triangle</a:t>
                      </a:r>
                    </a:p>
                    <a:p>
                      <a:pPr marL="285750" indent="-285750">
                        <a:buFontTx/>
                        <a:buChar char="-"/>
                      </a:pPr>
                      <a:r>
                        <a:rPr lang="en-GB" sz="900" dirty="0"/>
                        <a:t>Area of any triangle</a:t>
                      </a:r>
                    </a:p>
                    <a:p>
                      <a:pPr marL="285750" indent="-285750">
                        <a:buFontTx/>
                        <a:buChar char="-"/>
                      </a:pPr>
                      <a:r>
                        <a:rPr lang="en-GB" sz="900" dirty="0"/>
                        <a:t>Area of a parallelogram</a:t>
                      </a:r>
                    </a:p>
                    <a:p>
                      <a:pPr marL="285750" indent="-285750">
                        <a:buFontTx/>
                        <a:buChar char="-"/>
                      </a:pPr>
                      <a:r>
                        <a:rPr lang="en-GB" sz="900" dirty="0"/>
                        <a:t>Volume-counting</a:t>
                      </a:r>
                      <a:r>
                        <a:rPr lang="en-GB" sz="900" baseline="0" dirty="0"/>
                        <a:t> cubes</a:t>
                      </a:r>
                    </a:p>
                    <a:p>
                      <a:pPr marL="285750" indent="-285750">
                        <a:buFontTx/>
                        <a:buChar char="-"/>
                      </a:pPr>
                      <a:r>
                        <a:rPr lang="en-GB" sz="900" baseline="0" dirty="0"/>
                        <a:t>Volume of a cuboid</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Line graphs</a:t>
                      </a:r>
                    </a:p>
                    <a:p>
                      <a:pPr marL="285750" indent="-285750">
                        <a:buFontTx/>
                        <a:buChar char="-"/>
                      </a:pPr>
                      <a:r>
                        <a:rPr lang="en-GB" sz="900" dirty="0"/>
                        <a:t>Dual bar charts</a:t>
                      </a:r>
                    </a:p>
                    <a:p>
                      <a:pPr marL="285750" indent="-285750">
                        <a:buFontTx/>
                        <a:buChar char="-"/>
                      </a:pPr>
                      <a:r>
                        <a:rPr lang="en-GB" sz="900" dirty="0"/>
                        <a:t>Read</a:t>
                      </a:r>
                      <a:r>
                        <a:rPr lang="en-GB" sz="900" baseline="0" dirty="0"/>
                        <a:t> and interpret pie charts</a:t>
                      </a:r>
                    </a:p>
                    <a:p>
                      <a:pPr marL="285750" indent="-285750">
                        <a:buFontTx/>
                        <a:buChar char="-"/>
                      </a:pPr>
                      <a:r>
                        <a:rPr lang="en-GB" sz="900" baseline="0" dirty="0"/>
                        <a:t>Pie charts with percentages</a:t>
                      </a:r>
                    </a:p>
                    <a:p>
                      <a:pPr marL="285750" indent="-285750">
                        <a:buFontTx/>
                        <a:buChar char="-"/>
                      </a:pPr>
                      <a:r>
                        <a:rPr lang="en-GB" sz="900" baseline="0" dirty="0"/>
                        <a:t>Draw pie charts</a:t>
                      </a:r>
                    </a:p>
                    <a:p>
                      <a:pPr marL="285750" indent="-285750">
                        <a:buFontTx/>
                        <a:buChar char="-"/>
                      </a:pPr>
                      <a:r>
                        <a:rPr lang="en-GB" sz="900" baseline="0" dirty="0"/>
                        <a:t>The mean</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20</a:t>
            </a:fld>
            <a:endParaRPr lang="en-GB" altLang="en-US" dirty="0"/>
          </a:p>
        </p:txBody>
      </p:sp>
      <p:pic>
        <p:nvPicPr>
          <p:cNvPr id="7" name="Picture 2" descr="Image preview">
            <a:extLst>
              <a:ext uri="{FF2B5EF4-FFF2-40B4-BE49-F238E27FC236}">
                <a16:creationId xmlns:a16="http://schemas.microsoft.com/office/drawing/2014/main" id="{E063972D-B600-F545-8DA6-23BB8D3D691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New Recognition Partner Announcement - White Rose Maths - Tempo Time Credits">
            <a:extLst>
              <a:ext uri="{FF2B5EF4-FFF2-40B4-BE49-F238E27FC236}">
                <a16:creationId xmlns:a16="http://schemas.microsoft.com/office/drawing/2014/main" id="{21152E40-0000-8B45-AD19-8AC451B098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969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Year 6 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67629" y="1620987"/>
          <a:ext cx="8405232" cy="3315843"/>
        </p:xfrm>
        <a:graphic>
          <a:graphicData uri="http://schemas.openxmlformats.org/drawingml/2006/table">
            <a:tbl>
              <a:tblPr/>
              <a:tblGrid>
                <a:gridCol w="3905965">
                  <a:extLst>
                    <a:ext uri="{9D8B030D-6E8A-4147-A177-3AD203B41FA5}">
                      <a16:colId xmlns:a16="http://schemas.microsoft.com/office/drawing/2014/main" val="210943694"/>
                    </a:ext>
                  </a:extLst>
                </a:gridCol>
                <a:gridCol w="4499267">
                  <a:extLst>
                    <a:ext uri="{9D8B030D-6E8A-4147-A177-3AD203B41FA5}">
                      <a16:colId xmlns:a16="http://schemas.microsoft.com/office/drawing/2014/main" val="864309712"/>
                    </a:ext>
                  </a:extLst>
                </a:gridCol>
              </a:tblGrid>
              <a:tr h="356961">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extLst>
                  <a:ext uri="{0D108BD9-81ED-4DB2-BD59-A6C34878D82A}">
                    <a16:rowId xmlns:a16="http://schemas.microsoft.com/office/drawing/2014/main" val="3931202660"/>
                  </a:ext>
                </a:extLst>
              </a:tr>
              <a:tr h="22472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9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Measure and classify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Calculate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Vertically</a:t>
                      </a:r>
                      <a:r>
                        <a:rPr lang="en-GB" sz="1200" kern="1200" baseline="0" dirty="0">
                          <a:solidFill>
                            <a:schemeClr val="tx1"/>
                          </a:solidFill>
                          <a:effectLst/>
                          <a:latin typeface="Calibri" panose="020F0502020204030204" pitchFamily="34" charset="0"/>
                          <a:ea typeface="MS PGothic" panose="020B0600070205080204" pitchFamily="34" charset="-128"/>
                          <a:cs typeface="+mn-cs"/>
                        </a:rPr>
                        <a:t> opposite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a triangle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a triangle-special cases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a triangle-missing angles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quadrilaterals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Angles in polygons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Circles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Draw shapes accurately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Nets of 3-D shapes</a:t>
                      </a:r>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The first quadrant</a:t>
                      </a:r>
                    </a:p>
                    <a:p>
                      <a:pPr marL="285750" indent="-285750">
                        <a:buFontTx/>
                        <a:buChar char="-"/>
                      </a:pPr>
                      <a:r>
                        <a:rPr lang="en-GB" sz="1200" dirty="0"/>
                        <a:t>Read and plot points</a:t>
                      </a:r>
                      <a:r>
                        <a:rPr lang="en-GB" sz="1200" baseline="0" dirty="0"/>
                        <a:t> in four quadrants</a:t>
                      </a:r>
                    </a:p>
                    <a:p>
                      <a:pPr marL="285750" indent="-285750">
                        <a:buFontTx/>
                        <a:buChar char="-"/>
                      </a:pPr>
                      <a:r>
                        <a:rPr lang="en-GB" sz="1200" baseline="0" dirty="0"/>
                        <a:t>Solve problems with coordinates</a:t>
                      </a:r>
                    </a:p>
                    <a:p>
                      <a:pPr marL="285750" indent="-285750">
                        <a:buFontTx/>
                        <a:buChar char="-"/>
                      </a:pPr>
                      <a:r>
                        <a:rPr lang="en-GB" sz="1200" baseline="0" dirty="0"/>
                        <a:t>Translations</a:t>
                      </a:r>
                    </a:p>
                    <a:p>
                      <a:pPr marL="285750" indent="-285750">
                        <a:buFontTx/>
                        <a:buChar char="-"/>
                      </a:pPr>
                      <a:r>
                        <a:rPr lang="en-GB" sz="1200" baseline="0" dirty="0"/>
                        <a:t>Reflections</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21</a:t>
            </a:fld>
            <a:endParaRPr lang="en-GB" altLang="en-US" dirty="0"/>
          </a:p>
        </p:txBody>
      </p:sp>
      <p:pic>
        <p:nvPicPr>
          <p:cNvPr id="7" name="Picture 2" descr="Image preview">
            <a:extLst>
              <a:ext uri="{FF2B5EF4-FFF2-40B4-BE49-F238E27FC236}">
                <a16:creationId xmlns:a16="http://schemas.microsoft.com/office/drawing/2014/main" id="{A49DECD7-63FA-0849-8BA5-92924E7B28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New Recognition Partner Announcement - White Rose Maths - Tempo Time Credits">
            <a:extLst>
              <a:ext uri="{FF2B5EF4-FFF2-40B4-BE49-F238E27FC236}">
                <a16:creationId xmlns:a16="http://schemas.microsoft.com/office/drawing/2014/main" id="{BB58040D-E45A-3A47-B98D-5896086F6F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483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400" b="1" dirty="0">
                <a:latin typeface="Century Gothic" panose="020B0502020202020204" pitchFamily="34" charset="0"/>
              </a:rPr>
              <a:t>EYFS </a:t>
            </a:r>
            <a:r>
              <a:rPr lang="en-GB" sz="2264" b="1" dirty="0">
                <a:latin typeface="Century Gothic" panose="020B0502020202020204" pitchFamily="34" charset="0"/>
              </a:rPr>
              <a:t>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16261" y="1620987"/>
          <a:ext cx="8601168" cy="3610830"/>
        </p:xfrm>
        <a:graphic>
          <a:graphicData uri="http://schemas.openxmlformats.org/drawingml/2006/table">
            <a:tbl>
              <a:tblPr/>
              <a:tblGrid>
                <a:gridCol w="3150394">
                  <a:extLst>
                    <a:ext uri="{9D8B030D-6E8A-4147-A177-3AD203B41FA5}">
                      <a16:colId xmlns:a16="http://schemas.microsoft.com/office/drawing/2014/main" val="210943694"/>
                    </a:ext>
                  </a:extLst>
                </a:gridCol>
                <a:gridCol w="5450774">
                  <a:extLst>
                    <a:ext uri="{9D8B030D-6E8A-4147-A177-3AD203B41FA5}">
                      <a16:colId xmlns:a16="http://schemas.microsoft.com/office/drawing/2014/main" val="864309712"/>
                    </a:ext>
                  </a:extLst>
                </a:gridCol>
              </a:tblGrid>
              <a:tr h="30294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Mastering Number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Measure Space and Spatial Thinking</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95649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Develop confidence in counting strategies, including counting on from different starting numbers.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Consider strategies for counting larger numbers of objects, including those that cannot be moved.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Continue to develop their subitising skills (seeing the quantity without counting) in increasingly complex arrangements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Encourage the children to consider when they can subitise and when they might need to use counting as a strategy.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Focus on the composition of 8 and 9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continue to develop a sense of the magnitude of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Have a deep understanding of the numbers to 10, including the composition of each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 Subitise up to 5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Automatically recall number bonds to 5 and some number bonds to 10, including double facts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Verbally count beyond 20, recognising the pattern of the counting system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Comparing quantities up to 10 in different contexts, recognising one quantity is greater than, less than or the same as another quantity </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800" dirty="0"/>
                        <a:t>Explore and represent patterns within numbers up to 10, including odds, double facts and how quantities can be distributed equally</a:t>
                      </a:r>
                      <a:endParaRPr lang="en-GB" sz="8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800" dirty="0"/>
                        <a:t>Compare Capacity The children will build on their understanding of full and empty. They will explore capacity using materials such as water, sand, rice and beads. They will make direct comparisons by pouring one container into another. </a:t>
                      </a:r>
                    </a:p>
                    <a:p>
                      <a:pPr marL="285750" indent="-285750">
                        <a:buFontTx/>
                        <a:buChar char="-"/>
                      </a:pPr>
                      <a:r>
                        <a:rPr lang="en-GB" sz="800" dirty="0"/>
                        <a:t>Time – The children will continue to order and sequence important times in their day and use language such as now, before, later, soon, after, then and next to describe when events happen. They will begin to recognise that regular events happen on the same day each week and use the vocabulary ‘yesterday’, ‘today’, and ‘tomorrow’ to describe when events happen. They will be able to describe significant events in their lives and talk about events they are looking forward</a:t>
                      </a:r>
                    </a:p>
                    <a:p>
                      <a:pPr marL="285750" indent="-285750">
                        <a:buFontTx/>
                        <a:buChar char="-"/>
                      </a:pPr>
                      <a:r>
                        <a:rPr lang="en-GB" sz="800" dirty="0"/>
                        <a:t>Spatial Reasoning (1) Match, Rotate, manipulate – The children will have regular opportunities to complete jigsaws and shape puzzles. They will begin to explain why they chose a particular shape and why a different shape wouldn’t fit. The children will have opportunities to match arrangement of shapes, prompting them to use positional language to describe where the shapes are in relation to one another. </a:t>
                      </a:r>
                    </a:p>
                    <a:p>
                      <a:pPr marL="285750" indent="-285750">
                        <a:buFontTx/>
                        <a:buChar char="-"/>
                      </a:pPr>
                      <a:r>
                        <a:rPr lang="en-GB" sz="800" dirty="0"/>
                        <a:t>Spatial Reasoning (2) Compose and Decompose – The children will understand that shapes be combined and separated to make new shapes. They will have opportunities to fit shapes together and break shapes apart and to notice the new shapes they have created.</a:t>
                      </a:r>
                    </a:p>
                    <a:p>
                      <a:pPr marL="285750" indent="-285750">
                        <a:buFontTx/>
                        <a:buChar char="-"/>
                      </a:pPr>
                      <a:r>
                        <a:rPr lang="en-GB" sz="800" dirty="0"/>
                        <a:t>Spatial Reasoning (3) Visualise and Build - The children will begin to understand that places and models can be replicated and need to experience looking at these from different positions. Children will have opportunities to replicate simple constructions, models, real places and places in stories. They will use positional language to describe where objects are in relation to other items. Spatial Reasoning (4) Mapping - The children understand that we can make maps and plans to represent places and use these to see where things are in relation to other things. A range of maps and plans will be provided for the children to look at and discuss. What can they see on the map? Where would we put the carpet area on a map of our classroom? Children will have opportunities to create their own maps to represent the models they build, familiar places in stories. </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3</a:t>
            </a:fld>
            <a:endParaRPr lang="en-GB" altLang="en-US" dirty="0"/>
          </a:p>
        </p:txBody>
      </p:sp>
      <p:pic>
        <p:nvPicPr>
          <p:cNvPr id="7" name="Picture 2" descr="Image preview">
            <a:extLst>
              <a:ext uri="{FF2B5EF4-FFF2-40B4-BE49-F238E27FC236}">
                <a16:creationId xmlns:a16="http://schemas.microsoft.com/office/drawing/2014/main" id="{43131ADF-852A-4E48-BB5D-832DAF25C0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375E034E-73F8-1644-88A3-3E0C7B3CDC2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75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fontScale="90000"/>
          </a:bodyPr>
          <a:lstStyle/>
          <a:p>
            <a:pPr>
              <a:defRPr/>
            </a:pPr>
            <a:r>
              <a:rPr lang="en-GB" sz="2400" b="1" dirty="0">
                <a:latin typeface="Century Gothic" panose="020B0502020202020204" pitchFamily="34" charset="0"/>
              </a:rPr>
              <a:t>Year 1 Progression in Domains of Knowledge</a:t>
            </a:r>
            <a:endParaRPr lang="en-GB" sz="2264" b="1" dirty="0">
              <a:latin typeface="Century Gothic" panose="020B0502020202020204" pitchFamily="34" charset="0"/>
            </a:endParaRP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16261" y="1620986"/>
          <a:ext cx="8601168" cy="3568920"/>
        </p:xfrm>
        <a:graphic>
          <a:graphicData uri="http://schemas.openxmlformats.org/drawingml/2006/table">
            <a:tbl>
              <a:tblPr/>
              <a:tblGrid>
                <a:gridCol w="2649069">
                  <a:extLst>
                    <a:ext uri="{9D8B030D-6E8A-4147-A177-3AD203B41FA5}">
                      <a16:colId xmlns:a16="http://schemas.microsoft.com/office/drawing/2014/main" val="210943694"/>
                    </a:ext>
                  </a:extLst>
                </a:gridCol>
                <a:gridCol w="3051155">
                  <a:extLst>
                    <a:ext uri="{9D8B030D-6E8A-4147-A177-3AD203B41FA5}">
                      <a16:colId xmlns:a16="http://schemas.microsoft.com/office/drawing/2014/main" val="864309712"/>
                    </a:ext>
                  </a:extLst>
                </a:gridCol>
                <a:gridCol w="2900944">
                  <a:extLst>
                    <a:ext uri="{9D8B030D-6E8A-4147-A177-3AD203B41FA5}">
                      <a16:colId xmlns:a16="http://schemas.microsoft.com/office/drawing/2014/main" val="3913203569"/>
                    </a:ext>
                  </a:extLst>
                </a:gridCol>
              </a:tblGrid>
              <a:tr h="302945">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 (Within 10)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 (Within 10)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Sort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Count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Count</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objects from a larger group</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Represent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Recognise numbers as words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Count on from any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1 more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Count backwards within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1 less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Compare groups by matching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Fewer, more, same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Less than, greater than, equal to</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Compare numbers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Order objects and numbers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The number line</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Introduce parts and wholes</a:t>
                      </a:r>
                    </a:p>
                    <a:p>
                      <a:pPr marL="285750" indent="-285750">
                        <a:buFontTx/>
                        <a:buChar char="-"/>
                      </a:pPr>
                      <a:r>
                        <a:rPr lang="en-GB" sz="1100" dirty="0"/>
                        <a:t>Part-whole model</a:t>
                      </a:r>
                    </a:p>
                    <a:p>
                      <a:pPr marL="285750" indent="-285750">
                        <a:buFontTx/>
                        <a:buChar char="-"/>
                      </a:pPr>
                      <a:r>
                        <a:rPr lang="en-GB" sz="1100" dirty="0"/>
                        <a:t>Write number sentences</a:t>
                      </a:r>
                    </a:p>
                    <a:p>
                      <a:pPr marL="285750" indent="-285750">
                        <a:buFontTx/>
                        <a:buChar char="-"/>
                      </a:pPr>
                      <a:r>
                        <a:rPr lang="en-GB" sz="1100" dirty="0"/>
                        <a:t>Fact families-addition facts</a:t>
                      </a:r>
                    </a:p>
                    <a:p>
                      <a:pPr marL="285750" indent="-285750">
                        <a:buFontTx/>
                        <a:buChar char="-"/>
                      </a:pPr>
                      <a:r>
                        <a:rPr lang="en-GB" sz="1100" dirty="0"/>
                        <a:t>Number bonds</a:t>
                      </a:r>
                      <a:r>
                        <a:rPr lang="en-GB" sz="1100" baseline="0" dirty="0"/>
                        <a:t> within 10</a:t>
                      </a:r>
                    </a:p>
                    <a:p>
                      <a:pPr marL="285750" indent="-285750">
                        <a:buFontTx/>
                        <a:buChar char="-"/>
                      </a:pPr>
                      <a:r>
                        <a:rPr lang="en-GB" sz="1100" baseline="0" dirty="0"/>
                        <a:t>Systematic number bonds within 10</a:t>
                      </a:r>
                    </a:p>
                    <a:p>
                      <a:pPr marL="285750" indent="-285750">
                        <a:buFontTx/>
                        <a:buChar char="-"/>
                      </a:pPr>
                      <a:r>
                        <a:rPr lang="en-GB" sz="1100" baseline="0" dirty="0"/>
                        <a:t>Number bonds to 10</a:t>
                      </a:r>
                    </a:p>
                    <a:p>
                      <a:pPr marL="285750" indent="-285750">
                        <a:buFontTx/>
                        <a:buChar char="-"/>
                      </a:pPr>
                      <a:r>
                        <a:rPr lang="en-GB" sz="1100" baseline="0" dirty="0"/>
                        <a:t>Addition-add together</a:t>
                      </a:r>
                    </a:p>
                    <a:p>
                      <a:pPr marL="285750" indent="-285750">
                        <a:buFontTx/>
                        <a:buChar char="-"/>
                      </a:pPr>
                      <a:r>
                        <a:rPr lang="en-GB" sz="1100" baseline="0" dirty="0"/>
                        <a:t>Addition-add more</a:t>
                      </a:r>
                    </a:p>
                    <a:p>
                      <a:pPr marL="285750" indent="-285750">
                        <a:buFontTx/>
                        <a:buChar char="-"/>
                      </a:pPr>
                      <a:r>
                        <a:rPr lang="en-GB" sz="1100" baseline="0" dirty="0"/>
                        <a:t>Addition problems</a:t>
                      </a:r>
                    </a:p>
                    <a:p>
                      <a:pPr marL="285750" indent="-285750">
                        <a:buFontTx/>
                        <a:buChar char="-"/>
                      </a:pPr>
                      <a:r>
                        <a:rPr lang="en-GB" sz="1100" baseline="0" dirty="0"/>
                        <a:t>Find a part</a:t>
                      </a:r>
                    </a:p>
                    <a:p>
                      <a:pPr marL="285750" indent="-285750">
                        <a:buFontTx/>
                        <a:buChar char="-"/>
                      </a:pPr>
                      <a:r>
                        <a:rPr lang="en-GB" sz="1100" baseline="0" dirty="0"/>
                        <a:t>Fact families-the eight facts</a:t>
                      </a:r>
                    </a:p>
                    <a:p>
                      <a:pPr marL="285750" indent="-285750">
                        <a:buFontTx/>
                        <a:buChar char="-"/>
                      </a:pPr>
                      <a:r>
                        <a:rPr lang="en-GB" sz="1100" baseline="0" dirty="0"/>
                        <a:t>Subtraction-take away/cross out (how many left?)</a:t>
                      </a:r>
                    </a:p>
                    <a:p>
                      <a:pPr marL="285750" indent="-285750">
                        <a:buFontTx/>
                        <a:buChar char="-"/>
                      </a:pPr>
                      <a:r>
                        <a:rPr lang="en-GB" sz="1100" baseline="0" dirty="0"/>
                        <a:t>Subtraction-take away (how many left?)</a:t>
                      </a:r>
                    </a:p>
                    <a:p>
                      <a:pPr marL="285750" indent="-285750">
                        <a:buFontTx/>
                        <a:buChar char="-"/>
                      </a:pPr>
                      <a:r>
                        <a:rPr lang="en-GB" sz="1100" baseline="0" dirty="0"/>
                        <a:t>Subtraction on a number line</a:t>
                      </a:r>
                    </a:p>
                    <a:p>
                      <a:pPr marL="285750" indent="-285750">
                        <a:buFontTx/>
                        <a:buChar char="-"/>
                      </a:pPr>
                      <a:r>
                        <a:rPr lang="en-GB" sz="1100" baseline="0" dirty="0"/>
                        <a:t>Add of subtract 1 or 2</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Recognise and name 3-D shapes</a:t>
                      </a:r>
                    </a:p>
                    <a:p>
                      <a:pPr marL="285750" indent="-285750">
                        <a:buFontTx/>
                        <a:buChar char="-"/>
                      </a:pPr>
                      <a:r>
                        <a:rPr lang="en-GB" sz="1200" dirty="0"/>
                        <a:t>Sort 3-D shapes</a:t>
                      </a:r>
                    </a:p>
                    <a:p>
                      <a:pPr marL="285750" indent="-285750">
                        <a:buFontTx/>
                        <a:buChar char="-"/>
                      </a:pPr>
                      <a:r>
                        <a:rPr lang="en-GB" sz="1200" dirty="0"/>
                        <a:t>Recognise and name 2-D shapes</a:t>
                      </a:r>
                    </a:p>
                    <a:p>
                      <a:pPr marL="285750" indent="-285750">
                        <a:buFontTx/>
                        <a:buChar char="-"/>
                      </a:pPr>
                      <a:r>
                        <a:rPr lang="en-GB" sz="1200" dirty="0"/>
                        <a:t>Sort 2-D</a:t>
                      </a:r>
                      <a:r>
                        <a:rPr lang="en-GB" sz="1200" baseline="0" dirty="0"/>
                        <a:t> shapes</a:t>
                      </a:r>
                    </a:p>
                    <a:p>
                      <a:pPr marL="285750" indent="-285750">
                        <a:buFontTx/>
                        <a:buChar char="-"/>
                      </a:pPr>
                      <a:r>
                        <a:rPr lang="en-GB" sz="1200" baseline="0" dirty="0"/>
                        <a:t>Patterns with 2-D and 3-D shapes</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4</a:t>
            </a:fld>
            <a:endParaRPr lang="en-GB" altLang="en-US" dirty="0"/>
          </a:p>
        </p:txBody>
      </p:sp>
      <p:pic>
        <p:nvPicPr>
          <p:cNvPr id="7" name="Picture 2" descr="Image preview">
            <a:extLst>
              <a:ext uri="{FF2B5EF4-FFF2-40B4-BE49-F238E27FC236}">
                <a16:creationId xmlns:a16="http://schemas.microsoft.com/office/drawing/2014/main" id="{43131ADF-852A-4E48-BB5D-832DAF25C0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375E034E-73F8-1644-88A3-3E0C7B3CDC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539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fontScale="90000"/>
          </a:bodyPr>
          <a:lstStyle/>
          <a:p>
            <a:pPr>
              <a:defRPr/>
            </a:pPr>
            <a:r>
              <a:rPr lang="en-GB" sz="2400" b="1" dirty="0">
                <a:latin typeface="Century Gothic" panose="020B0502020202020204" pitchFamily="34" charset="0"/>
              </a:rPr>
              <a:t>Year 1 Progression in Domains of Knowledge</a:t>
            </a:r>
            <a:r>
              <a:rPr lang="en-GB" sz="2264" b="1" dirty="0">
                <a:latin typeface="Century Gothic" panose="020B0502020202020204" pitchFamily="34" charset="0"/>
              </a:rPr>
              <a:t>1</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401444" y="1620987"/>
          <a:ext cx="8113909" cy="3617505"/>
        </p:xfrm>
        <a:graphic>
          <a:graphicData uri="http://schemas.openxmlformats.org/drawingml/2006/table">
            <a:tbl>
              <a:tblPr/>
              <a:tblGrid>
                <a:gridCol w="1243628">
                  <a:extLst>
                    <a:ext uri="{9D8B030D-6E8A-4147-A177-3AD203B41FA5}">
                      <a16:colId xmlns:a16="http://schemas.microsoft.com/office/drawing/2014/main" val="210943694"/>
                    </a:ext>
                  </a:extLst>
                </a:gridCol>
                <a:gridCol w="1508579">
                  <a:extLst>
                    <a:ext uri="{9D8B030D-6E8A-4147-A177-3AD203B41FA5}">
                      <a16:colId xmlns:a16="http://schemas.microsoft.com/office/drawing/2014/main" val="864309712"/>
                    </a:ext>
                  </a:extLst>
                </a:gridCol>
                <a:gridCol w="1498970">
                  <a:extLst>
                    <a:ext uri="{9D8B030D-6E8A-4147-A177-3AD203B41FA5}">
                      <a16:colId xmlns:a16="http://schemas.microsoft.com/office/drawing/2014/main" val="3913203569"/>
                    </a:ext>
                  </a:extLst>
                </a:gridCol>
                <a:gridCol w="1931366">
                  <a:extLst>
                    <a:ext uri="{9D8B030D-6E8A-4147-A177-3AD203B41FA5}">
                      <a16:colId xmlns:a16="http://schemas.microsoft.com/office/drawing/2014/main" val="2261204431"/>
                    </a:ext>
                  </a:extLst>
                </a:gridCol>
                <a:gridCol w="1931366">
                  <a:extLst>
                    <a:ext uri="{9D8B030D-6E8A-4147-A177-3AD203B41FA5}">
                      <a16:colId xmlns:a16="http://schemas.microsoft.com/office/drawing/2014/main" val="1939347423"/>
                    </a:ext>
                  </a:extLst>
                </a:gridCol>
              </a:tblGrid>
              <a:tr h="302945">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 (within 20)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 (Within 20)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 (within 50)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Height</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Mass and Volume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80790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Count</a:t>
                      </a:r>
                      <a:r>
                        <a:rPr lang="en-GB" sz="900" kern="1200" baseline="0" dirty="0">
                          <a:solidFill>
                            <a:schemeClr val="tx1"/>
                          </a:solidFill>
                          <a:effectLst/>
                          <a:latin typeface="Calibri" panose="020F0502020204030204" pitchFamily="34" charset="0"/>
                          <a:ea typeface="MS PGothic" panose="020B0600070205080204" pitchFamily="34" charset="-128"/>
                          <a:cs typeface="+mn-cs"/>
                        </a:rPr>
                        <a:t> within 20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Understand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Understand 11, 12 and 13</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Understand 14, 15 and 16</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Understand 17, 18 and 19</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Understand 20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1 more and 1 less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The number line to 20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Use a number line to 20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Estimate on a number line to 20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numbers to 20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Order numbers to 20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Add by counting on within</a:t>
                      </a:r>
                      <a:r>
                        <a:rPr lang="en-GB" sz="900" baseline="0" dirty="0"/>
                        <a:t> 20</a:t>
                      </a:r>
                    </a:p>
                    <a:p>
                      <a:pPr marL="285750" indent="-285750">
                        <a:buFontTx/>
                        <a:buChar char="-"/>
                      </a:pPr>
                      <a:r>
                        <a:rPr lang="en-GB" sz="900" baseline="0" dirty="0"/>
                        <a:t>Add ones using number bonds</a:t>
                      </a:r>
                    </a:p>
                    <a:p>
                      <a:pPr marL="285750" indent="-285750">
                        <a:buFontTx/>
                        <a:buChar char="-"/>
                      </a:pPr>
                      <a:r>
                        <a:rPr lang="en-GB" sz="900" baseline="0" dirty="0"/>
                        <a:t>Find and make number bonds to 20</a:t>
                      </a:r>
                    </a:p>
                    <a:p>
                      <a:pPr marL="285750" indent="-285750">
                        <a:buFontTx/>
                        <a:buChar char="-"/>
                      </a:pPr>
                      <a:r>
                        <a:rPr lang="en-GB" sz="900" baseline="0" dirty="0"/>
                        <a:t>Doubles</a:t>
                      </a:r>
                    </a:p>
                    <a:p>
                      <a:pPr marL="285750" indent="-285750">
                        <a:buFontTx/>
                        <a:buChar char="-"/>
                      </a:pPr>
                      <a:r>
                        <a:rPr lang="en-GB" sz="900" baseline="0" dirty="0"/>
                        <a:t>Near doubles</a:t>
                      </a:r>
                    </a:p>
                    <a:p>
                      <a:pPr marL="285750" indent="-285750">
                        <a:buFontTx/>
                        <a:buChar char="-"/>
                      </a:pPr>
                      <a:r>
                        <a:rPr lang="en-GB" sz="900" baseline="0" dirty="0"/>
                        <a:t>Subtract ones using number bonds</a:t>
                      </a:r>
                    </a:p>
                    <a:p>
                      <a:pPr marL="285750" indent="-285750">
                        <a:buFontTx/>
                        <a:buChar char="-"/>
                      </a:pPr>
                      <a:r>
                        <a:rPr lang="en-GB" sz="900" baseline="0" dirty="0"/>
                        <a:t>Subtraction-counting back</a:t>
                      </a:r>
                    </a:p>
                    <a:p>
                      <a:pPr marL="285750" indent="-285750">
                        <a:buFontTx/>
                        <a:buChar char="-"/>
                      </a:pPr>
                      <a:r>
                        <a:rPr lang="en-GB" sz="900" baseline="0" dirty="0"/>
                        <a:t>Subtraction-finding the difference</a:t>
                      </a:r>
                    </a:p>
                    <a:p>
                      <a:pPr marL="285750" indent="-285750">
                        <a:buFontTx/>
                        <a:buChar char="-"/>
                      </a:pPr>
                      <a:r>
                        <a:rPr lang="en-GB" sz="900" baseline="0" dirty="0"/>
                        <a:t>Related facts</a:t>
                      </a:r>
                    </a:p>
                    <a:p>
                      <a:pPr marL="285750" indent="-285750">
                        <a:buFontTx/>
                        <a:buChar char="-"/>
                      </a:pPr>
                      <a:r>
                        <a:rPr lang="en-GB" sz="900" baseline="0" dirty="0"/>
                        <a:t>Missing number problems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Count from 20 to 50</a:t>
                      </a:r>
                    </a:p>
                    <a:p>
                      <a:pPr marL="285750" indent="-285750">
                        <a:buFontTx/>
                        <a:buChar char="-"/>
                      </a:pPr>
                      <a:r>
                        <a:rPr lang="en-GB" sz="900" dirty="0"/>
                        <a:t>20, 30, 40 and 50</a:t>
                      </a:r>
                    </a:p>
                    <a:p>
                      <a:pPr marL="285750" indent="-285750">
                        <a:buFontTx/>
                        <a:buChar char="-"/>
                      </a:pPr>
                      <a:r>
                        <a:rPr lang="en-GB" sz="900" dirty="0"/>
                        <a:t>Count by making groups of tens</a:t>
                      </a:r>
                    </a:p>
                    <a:p>
                      <a:pPr marL="285750" indent="-285750">
                        <a:buFontTx/>
                        <a:buChar char="-"/>
                      </a:pPr>
                      <a:r>
                        <a:rPr lang="en-GB" sz="900" dirty="0"/>
                        <a:t>Groups</a:t>
                      </a:r>
                      <a:r>
                        <a:rPr lang="en-GB" sz="900" baseline="0" dirty="0"/>
                        <a:t> of tens and ones</a:t>
                      </a:r>
                    </a:p>
                    <a:p>
                      <a:pPr marL="285750" indent="-285750">
                        <a:buFontTx/>
                        <a:buChar char="-"/>
                      </a:pPr>
                      <a:r>
                        <a:rPr lang="en-GB" sz="900" baseline="0" dirty="0"/>
                        <a:t>Partition into tens and ones</a:t>
                      </a:r>
                    </a:p>
                    <a:p>
                      <a:pPr marL="285750" indent="-285750">
                        <a:buFontTx/>
                        <a:buChar char="-"/>
                      </a:pPr>
                      <a:r>
                        <a:rPr lang="en-GB" sz="900" baseline="0" dirty="0"/>
                        <a:t>The number line to 50</a:t>
                      </a:r>
                    </a:p>
                    <a:p>
                      <a:pPr marL="285750" indent="-285750">
                        <a:buFontTx/>
                        <a:buChar char="-"/>
                      </a:pPr>
                      <a:r>
                        <a:rPr lang="en-GB" sz="900" baseline="0" dirty="0"/>
                        <a:t>Estimate on a number line to 50</a:t>
                      </a:r>
                    </a:p>
                    <a:p>
                      <a:pPr marL="285750" indent="-285750">
                        <a:buFontTx/>
                        <a:buChar char="-"/>
                      </a:pPr>
                      <a:r>
                        <a:rPr lang="en-GB" sz="900" baseline="0" dirty="0"/>
                        <a:t>1 more, 1 less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Compare lengths</a:t>
                      </a:r>
                      <a:r>
                        <a:rPr lang="en-GB" sz="900" baseline="0" dirty="0"/>
                        <a:t> and heights</a:t>
                      </a:r>
                    </a:p>
                    <a:p>
                      <a:pPr marL="285750" indent="-285750">
                        <a:buFontTx/>
                        <a:buChar char="-"/>
                      </a:pPr>
                      <a:r>
                        <a:rPr lang="en-GB" sz="900" baseline="0" dirty="0"/>
                        <a:t>Measure length using objects</a:t>
                      </a:r>
                    </a:p>
                    <a:p>
                      <a:pPr marL="285750" indent="-285750">
                        <a:buFontTx/>
                        <a:buChar char="-"/>
                      </a:pPr>
                      <a:r>
                        <a:rPr lang="en-GB" sz="900" baseline="0" dirty="0"/>
                        <a:t>Measure length in centimetres</a:t>
                      </a:r>
                    </a:p>
                    <a:p>
                      <a:pPr marL="285750" indent="-285750">
                        <a:buFontTx/>
                        <a:buChar char="-"/>
                      </a:pP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Heavier and lighter</a:t>
                      </a:r>
                    </a:p>
                    <a:p>
                      <a:pPr marL="285750" indent="-285750">
                        <a:buFontTx/>
                        <a:buChar char="-"/>
                      </a:pPr>
                      <a:r>
                        <a:rPr lang="en-GB" sz="900" dirty="0"/>
                        <a:t>Measure</a:t>
                      </a:r>
                      <a:r>
                        <a:rPr lang="en-GB" sz="900" baseline="0" dirty="0"/>
                        <a:t> mass</a:t>
                      </a:r>
                    </a:p>
                    <a:p>
                      <a:pPr marL="285750" indent="-285750">
                        <a:buFontTx/>
                        <a:buChar char="-"/>
                      </a:pPr>
                      <a:r>
                        <a:rPr lang="en-GB" sz="900" baseline="0" dirty="0"/>
                        <a:t>Compare mass</a:t>
                      </a:r>
                    </a:p>
                    <a:p>
                      <a:pPr marL="285750" indent="-285750">
                        <a:buFontTx/>
                        <a:buChar char="-"/>
                      </a:pPr>
                      <a:r>
                        <a:rPr lang="en-GB" sz="900" baseline="0" dirty="0"/>
                        <a:t>Full and empty</a:t>
                      </a:r>
                    </a:p>
                    <a:p>
                      <a:pPr marL="285750" indent="-285750">
                        <a:buFontTx/>
                        <a:buChar char="-"/>
                      </a:pPr>
                      <a:r>
                        <a:rPr lang="en-GB" sz="900" baseline="0" dirty="0"/>
                        <a:t>Compare volume</a:t>
                      </a:r>
                    </a:p>
                    <a:p>
                      <a:pPr marL="285750" indent="-285750">
                        <a:buFontTx/>
                        <a:buChar char="-"/>
                      </a:pPr>
                      <a:r>
                        <a:rPr lang="en-GB" sz="900" baseline="0" dirty="0"/>
                        <a:t>Measure capacity</a:t>
                      </a:r>
                    </a:p>
                    <a:p>
                      <a:pPr marL="285750" indent="-285750">
                        <a:buFontTx/>
                        <a:buChar char="-"/>
                      </a:pPr>
                      <a:r>
                        <a:rPr lang="en-GB" sz="900" baseline="0" dirty="0"/>
                        <a:t>Compare capacity</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5</a:t>
            </a:fld>
            <a:endParaRPr lang="en-GB" altLang="en-US" dirty="0"/>
          </a:p>
        </p:txBody>
      </p:sp>
      <p:pic>
        <p:nvPicPr>
          <p:cNvPr id="7" name="Picture 2" descr="Image preview">
            <a:extLst>
              <a:ext uri="{FF2B5EF4-FFF2-40B4-BE49-F238E27FC236}">
                <a16:creationId xmlns:a16="http://schemas.microsoft.com/office/drawing/2014/main" id="{EB92AA1E-62D0-C745-9B72-237F008FB3C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920C4BB0-5617-6746-87AF-B3EFCD6DA4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306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fontScale="90000"/>
          </a:bodyPr>
          <a:lstStyle/>
          <a:p>
            <a:pPr>
              <a:defRPr/>
            </a:pPr>
            <a:r>
              <a:rPr lang="en-GB" sz="2400" b="1" dirty="0">
                <a:latin typeface="Century Gothic" panose="020B0502020202020204" pitchFamily="34" charset="0"/>
              </a:rPr>
              <a:t>Year 1 Progression in Domains of Knowledge</a:t>
            </a:r>
            <a:endParaRPr lang="en-GB" sz="2264" b="1" dirty="0">
              <a:latin typeface="Century Gothic" panose="020B0502020202020204" pitchFamily="34" charset="0"/>
            </a:endParaRP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09085" y="1620986"/>
          <a:ext cx="8647771" cy="3480345"/>
        </p:xfrm>
        <a:graphic>
          <a:graphicData uri="http://schemas.openxmlformats.org/drawingml/2006/table">
            <a:tbl>
              <a:tblPr/>
              <a:tblGrid>
                <a:gridCol w="1239242">
                  <a:extLst>
                    <a:ext uri="{9D8B030D-6E8A-4147-A177-3AD203B41FA5}">
                      <a16:colId xmlns:a16="http://schemas.microsoft.com/office/drawing/2014/main" val="210943694"/>
                    </a:ext>
                  </a:extLst>
                </a:gridCol>
                <a:gridCol w="1269802">
                  <a:extLst>
                    <a:ext uri="{9D8B030D-6E8A-4147-A177-3AD203B41FA5}">
                      <a16:colId xmlns:a16="http://schemas.microsoft.com/office/drawing/2014/main" val="864309712"/>
                    </a:ext>
                  </a:extLst>
                </a:gridCol>
                <a:gridCol w="1261714">
                  <a:extLst>
                    <a:ext uri="{9D8B030D-6E8A-4147-A177-3AD203B41FA5}">
                      <a16:colId xmlns:a16="http://schemas.microsoft.com/office/drawing/2014/main" val="3913203569"/>
                    </a:ext>
                  </a:extLst>
                </a:gridCol>
                <a:gridCol w="1625671">
                  <a:extLst>
                    <a:ext uri="{9D8B030D-6E8A-4147-A177-3AD203B41FA5}">
                      <a16:colId xmlns:a16="http://schemas.microsoft.com/office/drawing/2014/main" val="2261204431"/>
                    </a:ext>
                  </a:extLst>
                </a:gridCol>
                <a:gridCol w="1625671">
                  <a:extLst>
                    <a:ext uri="{9D8B030D-6E8A-4147-A177-3AD203B41FA5}">
                      <a16:colId xmlns:a16="http://schemas.microsoft.com/office/drawing/2014/main" val="1419669929"/>
                    </a:ext>
                  </a:extLst>
                </a:gridCol>
                <a:gridCol w="1625671">
                  <a:extLst>
                    <a:ext uri="{9D8B030D-6E8A-4147-A177-3AD203B41FA5}">
                      <a16:colId xmlns:a16="http://schemas.microsoft.com/office/drawing/2014/main" val="3621438490"/>
                    </a:ext>
                  </a:extLst>
                </a:gridCol>
              </a:tblGrid>
              <a:tr h="302945">
                <a:tc gridSpan="6">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6188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 (within 100)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Count in 2s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Count in 10s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Count in 5s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Recognise equal groups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Add equal groups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Make arrays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Make doubles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Make equal groups-grouping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Make equal groups-sharing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Recognise a</a:t>
                      </a:r>
                      <a:r>
                        <a:rPr lang="en-GB" sz="900" baseline="0" dirty="0"/>
                        <a:t> half of an object or a shape</a:t>
                      </a:r>
                    </a:p>
                    <a:p>
                      <a:pPr marL="285750" indent="-285750">
                        <a:buFontTx/>
                        <a:buChar char="-"/>
                      </a:pPr>
                      <a:r>
                        <a:rPr lang="en-GB" sz="900" baseline="0" dirty="0"/>
                        <a:t>Find a half of an object or a shape</a:t>
                      </a:r>
                    </a:p>
                    <a:p>
                      <a:pPr marL="285750" indent="-285750">
                        <a:buFontTx/>
                        <a:buChar char="-"/>
                      </a:pPr>
                      <a:r>
                        <a:rPr lang="en-GB" sz="900" baseline="0" dirty="0"/>
                        <a:t>Recognise half of a quantity</a:t>
                      </a:r>
                    </a:p>
                    <a:p>
                      <a:pPr marL="285750" indent="-285750">
                        <a:buFontTx/>
                        <a:buChar char="-"/>
                      </a:pPr>
                      <a:r>
                        <a:rPr lang="en-GB" sz="900" baseline="0" dirty="0"/>
                        <a:t>Find a half of a quantity</a:t>
                      </a:r>
                    </a:p>
                    <a:p>
                      <a:pPr marL="285750" indent="-285750">
                        <a:buFontTx/>
                        <a:buChar char="-"/>
                      </a:pPr>
                      <a:r>
                        <a:rPr lang="en-GB" sz="900" baseline="0" dirty="0"/>
                        <a:t>Recognise a quarter of an object or a shape</a:t>
                      </a:r>
                    </a:p>
                    <a:p>
                      <a:pPr marL="285750" indent="-285750">
                        <a:buFontTx/>
                        <a:buChar char="-"/>
                      </a:pPr>
                      <a:r>
                        <a:rPr lang="en-GB" sz="900" baseline="0" dirty="0"/>
                        <a:t>Find a quarter of an object or a shape</a:t>
                      </a:r>
                    </a:p>
                    <a:p>
                      <a:pPr marL="285750" indent="-285750">
                        <a:buFontTx/>
                        <a:buChar char="-"/>
                      </a:pPr>
                      <a:r>
                        <a:rPr lang="en-GB" sz="900" baseline="0" dirty="0"/>
                        <a:t>Recognise a quarter of a quantity</a:t>
                      </a:r>
                    </a:p>
                    <a:p>
                      <a:pPr marL="285750" indent="-285750">
                        <a:buFontTx/>
                        <a:buChar char="-"/>
                      </a:pPr>
                      <a:r>
                        <a:rPr lang="en-GB" sz="900" baseline="0" dirty="0"/>
                        <a:t>Find a quarter of a quantity</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Describe turns</a:t>
                      </a:r>
                    </a:p>
                    <a:p>
                      <a:pPr marL="285750" indent="-285750">
                        <a:buFontTx/>
                        <a:buChar char="-"/>
                      </a:pPr>
                      <a:r>
                        <a:rPr lang="en-GB" sz="900" dirty="0"/>
                        <a:t>Describe</a:t>
                      </a:r>
                      <a:r>
                        <a:rPr lang="en-GB" sz="900" baseline="0" dirty="0"/>
                        <a:t> </a:t>
                      </a:r>
                      <a:r>
                        <a:rPr lang="en-GB" sz="900" dirty="0"/>
                        <a:t>position-left</a:t>
                      </a:r>
                      <a:r>
                        <a:rPr lang="en-GB" sz="900" baseline="0" dirty="0"/>
                        <a:t> and right</a:t>
                      </a:r>
                    </a:p>
                    <a:p>
                      <a:pPr marL="285750" indent="-285750">
                        <a:buFontTx/>
                        <a:buChar char="-"/>
                      </a:pPr>
                      <a:r>
                        <a:rPr lang="en-GB" sz="900" baseline="0" dirty="0"/>
                        <a:t>Describe position-forwards and backwards</a:t>
                      </a:r>
                    </a:p>
                    <a:p>
                      <a:pPr marL="285750" indent="-285750">
                        <a:buFontTx/>
                        <a:buChar char="-"/>
                      </a:pPr>
                      <a:r>
                        <a:rPr lang="en-GB" sz="900" baseline="0" dirty="0"/>
                        <a:t>Describe position-above and below</a:t>
                      </a:r>
                    </a:p>
                    <a:p>
                      <a:pPr marL="285750" indent="-285750">
                        <a:buFontTx/>
                        <a:buChar char="-"/>
                      </a:pPr>
                      <a:r>
                        <a:rPr lang="en-GB" sz="900" baseline="0" dirty="0"/>
                        <a:t>Ordinal numbers</a:t>
                      </a:r>
                    </a:p>
                    <a:p>
                      <a:pPr marL="285750" indent="-285750">
                        <a:buFontTx/>
                        <a:buChar char="-"/>
                      </a:pPr>
                      <a:endParaRPr lang="en-GB" sz="900" baseline="0" dirty="0"/>
                    </a:p>
                    <a:p>
                      <a:pPr marL="285750" indent="-285750">
                        <a:buFontTx/>
                        <a:buChar char="-"/>
                      </a:pP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Count from 50 to 100</a:t>
                      </a:r>
                    </a:p>
                    <a:p>
                      <a:pPr marL="285750" indent="-285750">
                        <a:buFontTx/>
                        <a:buChar char="-"/>
                      </a:pPr>
                      <a:r>
                        <a:rPr lang="en-GB" sz="900" dirty="0"/>
                        <a:t>Tens to 100</a:t>
                      </a:r>
                    </a:p>
                    <a:p>
                      <a:pPr marL="285750" indent="-285750">
                        <a:buFontTx/>
                        <a:buChar char="-"/>
                      </a:pPr>
                      <a:r>
                        <a:rPr lang="en-GB" sz="900" dirty="0"/>
                        <a:t>Partition into</a:t>
                      </a:r>
                      <a:r>
                        <a:rPr lang="en-GB" sz="900" baseline="0" dirty="0"/>
                        <a:t> tens and ones</a:t>
                      </a:r>
                    </a:p>
                    <a:p>
                      <a:pPr marL="285750" indent="-285750">
                        <a:buFontTx/>
                        <a:buChar char="-"/>
                      </a:pPr>
                      <a:r>
                        <a:rPr lang="en-GB" sz="900" baseline="0" dirty="0"/>
                        <a:t>The number line to 100</a:t>
                      </a:r>
                    </a:p>
                    <a:p>
                      <a:pPr marL="285750" indent="-285750">
                        <a:buFontTx/>
                        <a:buChar char="-"/>
                      </a:pPr>
                      <a:r>
                        <a:rPr lang="en-GB" sz="900" baseline="0" dirty="0"/>
                        <a:t>1 more, 1 less</a:t>
                      </a:r>
                    </a:p>
                    <a:p>
                      <a:pPr marL="285750" indent="-285750">
                        <a:buFontTx/>
                        <a:buChar char="-"/>
                      </a:pPr>
                      <a:r>
                        <a:rPr lang="en-GB" sz="900" baseline="0" dirty="0"/>
                        <a:t>Compare numbers with the same number of tens</a:t>
                      </a:r>
                    </a:p>
                    <a:p>
                      <a:pPr marL="285750" indent="-285750">
                        <a:buFontTx/>
                        <a:buChar char="-"/>
                      </a:pPr>
                      <a:r>
                        <a:rPr lang="en-GB" sz="900" baseline="0" dirty="0"/>
                        <a:t>Compare any two numbers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Unitising</a:t>
                      </a:r>
                    </a:p>
                    <a:p>
                      <a:pPr marL="285750" indent="-285750">
                        <a:buFontTx/>
                        <a:buChar char="-"/>
                      </a:pPr>
                      <a:r>
                        <a:rPr lang="en-GB" sz="900" dirty="0"/>
                        <a:t>Recognise coins</a:t>
                      </a:r>
                    </a:p>
                    <a:p>
                      <a:pPr marL="285750" indent="-285750">
                        <a:buFontTx/>
                        <a:buChar char="-"/>
                      </a:pPr>
                      <a:r>
                        <a:rPr lang="en-GB" sz="900" dirty="0"/>
                        <a:t>Recognise</a:t>
                      </a:r>
                      <a:r>
                        <a:rPr lang="en-GB" sz="900" baseline="0" dirty="0"/>
                        <a:t> notes</a:t>
                      </a:r>
                    </a:p>
                    <a:p>
                      <a:pPr marL="285750" indent="-285750">
                        <a:buFontTx/>
                        <a:buChar char="-"/>
                      </a:pPr>
                      <a:r>
                        <a:rPr lang="en-GB" sz="900" baseline="0" dirty="0"/>
                        <a:t>Count in coins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Before and after</a:t>
                      </a:r>
                    </a:p>
                    <a:p>
                      <a:pPr marL="285750" indent="-285750">
                        <a:buFontTx/>
                        <a:buChar char="-"/>
                      </a:pPr>
                      <a:r>
                        <a:rPr lang="en-GB" sz="900" dirty="0"/>
                        <a:t>Days of the week</a:t>
                      </a:r>
                    </a:p>
                    <a:p>
                      <a:pPr marL="285750" indent="-285750">
                        <a:buFontTx/>
                        <a:buChar char="-"/>
                      </a:pPr>
                      <a:r>
                        <a:rPr lang="en-GB" sz="900" dirty="0"/>
                        <a:t>Months of the year</a:t>
                      </a:r>
                    </a:p>
                    <a:p>
                      <a:pPr marL="285750" indent="-285750">
                        <a:buFontTx/>
                        <a:buChar char="-"/>
                      </a:pPr>
                      <a:r>
                        <a:rPr lang="en-GB" sz="900" dirty="0"/>
                        <a:t>Hours, minutes and seconds</a:t>
                      </a:r>
                    </a:p>
                    <a:p>
                      <a:pPr marL="285750" indent="-285750">
                        <a:buFontTx/>
                        <a:buChar char="-"/>
                      </a:pPr>
                      <a:r>
                        <a:rPr lang="en-GB" sz="900" dirty="0"/>
                        <a:t>Tell the time to the hour</a:t>
                      </a:r>
                    </a:p>
                    <a:p>
                      <a:pPr marL="285750" indent="-285750">
                        <a:buFontTx/>
                        <a:buChar char="-"/>
                      </a:pPr>
                      <a:r>
                        <a:rPr lang="en-GB" sz="900" dirty="0"/>
                        <a:t>Tell</a:t>
                      </a:r>
                      <a:r>
                        <a:rPr lang="en-GB" sz="900" baseline="0" dirty="0"/>
                        <a:t> the time to the half hour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6</a:t>
            </a:fld>
            <a:endParaRPr lang="en-GB" altLang="en-US" dirty="0"/>
          </a:p>
        </p:txBody>
      </p:sp>
      <p:pic>
        <p:nvPicPr>
          <p:cNvPr id="7" name="Picture 2" descr="Image preview">
            <a:extLst>
              <a:ext uri="{FF2B5EF4-FFF2-40B4-BE49-F238E27FC236}">
                <a16:creationId xmlns:a16="http://schemas.microsoft.com/office/drawing/2014/main" id="{D978E0BC-9372-2448-99A9-EBF82E7962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C9075381-4CFB-9B48-A036-6E1082CB8D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024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400" b="1" dirty="0">
                <a:latin typeface="Century Gothic" panose="020B0502020202020204" pitchFamily="34" charset="0"/>
              </a:rPr>
              <a:t>Year 2 </a:t>
            </a:r>
            <a:r>
              <a:rPr lang="en-GB" sz="2264" b="1" dirty="0">
                <a:latin typeface="Century Gothic" panose="020B0502020202020204" pitchFamily="34" charset="0"/>
              </a:rPr>
              <a:t>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92720" y="1620987"/>
          <a:ext cx="8581858" cy="3599400"/>
        </p:xfrm>
        <a:graphic>
          <a:graphicData uri="http://schemas.openxmlformats.org/drawingml/2006/table">
            <a:tbl>
              <a:tblPr/>
              <a:tblGrid>
                <a:gridCol w="2216304">
                  <a:extLst>
                    <a:ext uri="{9D8B030D-6E8A-4147-A177-3AD203B41FA5}">
                      <a16:colId xmlns:a16="http://schemas.microsoft.com/office/drawing/2014/main" val="210943694"/>
                    </a:ext>
                  </a:extLst>
                </a:gridCol>
                <a:gridCol w="3571178">
                  <a:extLst>
                    <a:ext uri="{9D8B030D-6E8A-4147-A177-3AD203B41FA5}">
                      <a16:colId xmlns:a16="http://schemas.microsoft.com/office/drawing/2014/main" val="864309712"/>
                    </a:ext>
                  </a:extLst>
                </a:gridCol>
                <a:gridCol w="2794376">
                  <a:extLst>
                    <a:ext uri="{9D8B030D-6E8A-4147-A177-3AD203B41FA5}">
                      <a16:colId xmlns:a16="http://schemas.microsoft.com/office/drawing/2014/main" val="3913203569"/>
                    </a:ext>
                  </a:extLst>
                </a:gridCol>
              </a:tblGrid>
              <a:tr h="302945">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94506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Numbers to 20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Count objects to 100 by making 10s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Recognise tens and ones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Use a place value chart</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Partition numbers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Write numbers to 100 in words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Flexibly</a:t>
                      </a:r>
                      <a:r>
                        <a:rPr lang="en-GB" sz="900" kern="1200" baseline="0" dirty="0">
                          <a:solidFill>
                            <a:schemeClr val="tx1"/>
                          </a:solidFill>
                          <a:effectLst/>
                          <a:latin typeface="Calibri" panose="020F0502020204030204" pitchFamily="34" charset="0"/>
                          <a:ea typeface="MS PGothic" panose="020B0600070205080204" pitchFamily="34" charset="-128"/>
                          <a:cs typeface="+mn-cs"/>
                        </a:rPr>
                        <a:t> partition numbers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Write numbers to 100 in expanded form</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10s on the number line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10s and 1s on the number line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Estimate numbers on a number line</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objects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numbers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Order objects and numbers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Count in 2s, 5s and 10s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Count in 3s</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Bonds to 10</a:t>
                      </a:r>
                    </a:p>
                    <a:p>
                      <a:pPr marL="285750" indent="-285750">
                        <a:buFontTx/>
                        <a:buChar char="-"/>
                      </a:pPr>
                      <a:r>
                        <a:rPr lang="en-GB" sz="900" dirty="0"/>
                        <a:t>Fact</a:t>
                      </a:r>
                      <a:r>
                        <a:rPr lang="en-GB" sz="900" baseline="0" dirty="0"/>
                        <a:t> families-addition and subtraction bonds within 20</a:t>
                      </a:r>
                    </a:p>
                    <a:p>
                      <a:pPr marL="285750" indent="-285750">
                        <a:buFontTx/>
                        <a:buChar char="-"/>
                      </a:pPr>
                      <a:r>
                        <a:rPr lang="en-GB" sz="900" baseline="0" dirty="0"/>
                        <a:t>Related facts</a:t>
                      </a:r>
                    </a:p>
                    <a:p>
                      <a:pPr marL="285750" indent="-285750">
                        <a:buFontTx/>
                        <a:buChar char="-"/>
                      </a:pPr>
                      <a:r>
                        <a:rPr lang="en-GB" sz="900" baseline="0" dirty="0"/>
                        <a:t>Bonds to 100 (tens)</a:t>
                      </a:r>
                    </a:p>
                    <a:p>
                      <a:pPr marL="285750" indent="-285750">
                        <a:buFontTx/>
                        <a:buChar char="-"/>
                      </a:pPr>
                      <a:r>
                        <a:rPr lang="en-GB" sz="900" baseline="0" dirty="0"/>
                        <a:t>Add and subtract 1s</a:t>
                      </a:r>
                    </a:p>
                    <a:p>
                      <a:pPr marL="285750" indent="-285750">
                        <a:buFontTx/>
                        <a:buChar char="-"/>
                      </a:pPr>
                      <a:r>
                        <a:rPr lang="en-GB" sz="900" baseline="0" dirty="0"/>
                        <a:t>Add by making 10</a:t>
                      </a:r>
                    </a:p>
                    <a:p>
                      <a:pPr marL="285750" indent="-285750">
                        <a:buFontTx/>
                        <a:buChar char="-"/>
                      </a:pPr>
                      <a:r>
                        <a:rPr lang="en-GB" sz="900" baseline="0" dirty="0"/>
                        <a:t>Add three 1-digit numbers</a:t>
                      </a:r>
                    </a:p>
                    <a:p>
                      <a:pPr marL="285750" indent="-285750">
                        <a:buFontTx/>
                        <a:buChar char="-"/>
                      </a:pPr>
                      <a:r>
                        <a:rPr lang="en-GB" sz="900" baseline="0" dirty="0"/>
                        <a:t>Add to the next 10</a:t>
                      </a:r>
                    </a:p>
                    <a:p>
                      <a:pPr marL="285750" indent="-285750">
                        <a:buFontTx/>
                        <a:buChar char="-"/>
                      </a:pPr>
                      <a:r>
                        <a:rPr lang="en-GB" sz="900" baseline="0" dirty="0"/>
                        <a:t>Add across a 10</a:t>
                      </a:r>
                    </a:p>
                    <a:p>
                      <a:pPr marL="285750" indent="-285750">
                        <a:buFontTx/>
                        <a:buChar char="-"/>
                      </a:pPr>
                      <a:r>
                        <a:rPr lang="en-GB" sz="900" baseline="0" dirty="0"/>
                        <a:t>Subtract across 10</a:t>
                      </a:r>
                    </a:p>
                    <a:p>
                      <a:pPr marL="285750" indent="-285750">
                        <a:buFontTx/>
                        <a:buChar char="-"/>
                      </a:pPr>
                      <a:r>
                        <a:rPr lang="en-GB" sz="900" baseline="0" dirty="0"/>
                        <a:t>Subtract from a 10</a:t>
                      </a:r>
                    </a:p>
                    <a:p>
                      <a:pPr marL="285750" indent="-285750">
                        <a:buFontTx/>
                        <a:buChar char="-"/>
                      </a:pPr>
                      <a:r>
                        <a:rPr lang="en-GB" sz="900" baseline="0" dirty="0"/>
                        <a:t>Subtract a 1-digit number from a 2-digit number (across a 10)</a:t>
                      </a:r>
                    </a:p>
                    <a:p>
                      <a:pPr marL="285750" indent="-285750">
                        <a:buFontTx/>
                        <a:buChar char="-"/>
                      </a:pPr>
                      <a:r>
                        <a:rPr lang="en-GB" sz="900" baseline="0" dirty="0"/>
                        <a:t>10 more, 10 less</a:t>
                      </a:r>
                    </a:p>
                    <a:p>
                      <a:pPr marL="285750" indent="-285750">
                        <a:buFontTx/>
                        <a:buChar char="-"/>
                      </a:pPr>
                      <a:r>
                        <a:rPr lang="en-GB" sz="900" baseline="0" dirty="0"/>
                        <a:t>Add and subtract 10s</a:t>
                      </a:r>
                    </a:p>
                    <a:p>
                      <a:pPr marL="285750" indent="-285750">
                        <a:buFontTx/>
                        <a:buChar char="-"/>
                      </a:pPr>
                      <a:r>
                        <a:rPr lang="en-GB" sz="900" baseline="0" dirty="0"/>
                        <a:t>Add two 2-digit numbers (not across a 10)</a:t>
                      </a:r>
                    </a:p>
                    <a:p>
                      <a:pPr marL="285750" indent="-285750">
                        <a:buFontTx/>
                        <a:buChar char="-"/>
                      </a:pPr>
                      <a:r>
                        <a:rPr lang="en-GB" sz="900" baseline="0" dirty="0"/>
                        <a:t>Add two 2 digit numbers (across a 10)</a:t>
                      </a:r>
                    </a:p>
                    <a:p>
                      <a:pPr marL="285750" indent="-285750">
                        <a:buFontTx/>
                        <a:buChar char="-"/>
                      </a:pPr>
                      <a:r>
                        <a:rPr lang="en-GB" sz="900" baseline="0" dirty="0"/>
                        <a:t>Subtract two 2-digit numbers (not across a 10)</a:t>
                      </a:r>
                    </a:p>
                    <a:p>
                      <a:pPr marL="285750" indent="-285750">
                        <a:buFontTx/>
                        <a:buChar char="-"/>
                      </a:pPr>
                      <a:r>
                        <a:rPr lang="en-GB" sz="900" baseline="0" dirty="0"/>
                        <a:t>Subtract two 2-digit numbers (across a 10)</a:t>
                      </a:r>
                    </a:p>
                    <a:p>
                      <a:pPr marL="285750" indent="-285750">
                        <a:buFontTx/>
                        <a:buChar char="-"/>
                      </a:pPr>
                      <a:r>
                        <a:rPr lang="en-GB" sz="900" baseline="0" dirty="0"/>
                        <a:t>Mixed addition and subtraction</a:t>
                      </a:r>
                    </a:p>
                    <a:p>
                      <a:pPr marL="285750" indent="-285750">
                        <a:buFontTx/>
                        <a:buChar char="-"/>
                      </a:pPr>
                      <a:r>
                        <a:rPr lang="en-GB" sz="900" baseline="0" dirty="0"/>
                        <a:t>Compare number sentences</a:t>
                      </a:r>
                    </a:p>
                    <a:p>
                      <a:pPr marL="285750" indent="-285750">
                        <a:buFontTx/>
                        <a:buChar char="-"/>
                      </a:pPr>
                      <a:r>
                        <a:rPr lang="en-GB" sz="900" baseline="0" dirty="0"/>
                        <a:t>Missing number problems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Recognise 2-D and 3-D shapes</a:t>
                      </a:r>
                    </a:p>
                    <a:p>
                      <a:pPr marL="285750" indent="-285750">
                        <a:buFontTx/>
                        <a:buChar char="-"/>
                      </a:pPr>
                      <a:r>
                        <a:rPr lang="en-GB" sz="900" dirty="0"/>
                        <a:t>Count sides on</a:t>
                      </a:r>
                      <a:r>
                        <a:rPr lang="en-GB" sz="900" baseline="0" dirty="0"/>
                        <a:t> 2-D shapes</a:t>
                      </a:r>
                    </a:p>
                    <a:p>
                      <a:pPr marL="285750" indent="-285750">
                        <a:buFontTx/>
                        <a:buChar char="-"/>
                      </a:pPr>
                      <a:r>
                        <a:rPr lang="en-GB" sz="900" baseline="0" dirty="0"/>
                        <a:t>Count vertices on 2-D shapes</a:t>
                      </a:r>
                    </a:p>
                    <a:p>
                      <a:pPr marL="285750" indent="-285750">
                        <a:buFontTx/>
                        <a:buChar char="-"/>
                      </a:pPr>
                      <a:r>
                        <a:rPr lang="en-GB" sz="900" baseline="0" dirty="0"/>
                        <a:t>Draw 2-D shapes</a:t>
                      </a:r>
                    </a:p>
                    <a:p>
                      <a:pPr marL="285750" indent="-285750">
                        <a:buFontTx/>
                        <a:buChar char="-"/>
                      </a:pPr>
                      <a:r>
                        <a:rPr lang="en-GB" sz="900" baseline="0" dirty="0"/>
                        <a:t>Lines of symmetry on shapes</a:t>
                      </a:r>
                    </a:p>
                    <a:p>
                      <a:pPr marL="285750" indent="-285750">
                        <a:buFontTx/>
                        <a:buChar char="-"/>
                      </a:pPr>
                      <a:r>
                        <a:rPr lang="en-GB" sz="900" baseline="0" dirty="0"/>
                        <a:t>Use lines of symmetry to complete shapes</a:t>
                      </a:r>
                    </a:p>
                    <a:p>
                      <a:pPr marL="285750" indent="-285750">
                        <a:buFontTx/>
                        <a:buChar char="-"/>
                      </a:pPr>
                      <a:r>
                        <a:rPr lang="en-GB" sz="900" baseline="0" dirty="0"/>
                        <a:t>Sort 2-D shapes</a:t>
                      </a:r>
                    </a:p>
                    <a:p>
                      <a:pPr marL="285750" indent="-285750">
                        <a:buFontTx/>
                        <a:buChar char="-"/>
                      </a:pPr>
                      <a:r>
                        <a:rPr lang="en-GB" sz="900" baseline="0" dirty="0"/>
                        <a:t>Count faces on 3-D shapes</a:t>
                      </a:r>
                    </a:p>
                    <a:p>
                      <a:pPr marL="285750" indent="-285750">
                        <a:buFontTx/>
                        <a:buChar char="-"/>
                      </a:pPr>
                      <a:r>
                        <a:rPr lang="en-GB" sz="900" baseline="0" dirty="0"/>
                        <a:t>Count edges on 3-D shapes</a:t>
                      </a:r>
                    </a:p>
                    <a:p>
                      <a:pPr marL="285750" indent="-285750">
                        <a:buFontTx/>
                        <a:buChar char="-"/>
                      </a:pPr>
                      <a:r>
                        <a:rPr lang="en-GB" sz="900" baseline="0" dirty="0"/>
                        <a:t>Count vertices on 3-D shapes</a:t>
                      </a:r>
                    </a:p>
                    <a:p>
                      <a:pPr marL="285750" indent="-285750">
                        <a:buFontTx/>
                        <a:buChar char="-"/>
                      </a:pPr>
                      <a:r>
                        <a:rPr lang="en-GB" sz="900" baseline="0" dirty="0"/>
                        <a:t>Sort 3-D shapes</a:t>
                      </a:r>
                    </a:p>
                    <a:p>
                      <a:pPr marL="285750" indent="-285750">
                        <a:buFontTx/>
                        <a:buChar char="-"/>
                      </a:pPr>
                      <a:r>
                        <a:rPr lang="en-GB" sz="900" baseline="0" dirty="0"/>
                        <a:t>Make patterns with 2-D and 3-D shapes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7</a:t>
            </a:fld>
            <a:endParaRPr lang="en-GB" altLang="en-US" dirty="0"/>
          </a:p>
        </p:txBody>
      </p:sp>
      <p:pic>
        <p:nvPicPr>
          <p:cNvPr id="6" name="Picture 2" descr="Image previ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New Recognition Partner Announcement - White Rose Maths - Tempo Time Credits">
            <a:extLst>
              <a:ext uri="{FF2B5EF4-FFF2-40B4-BE49-F238E27FC236}">
                <a16:creationId xmlns:a16="http://schemas.microsoft.com/office/drawing/2014/main" id="{E9DAAD58-4854-9345-9726-B320F85069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40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400" b="1" dirty="0">
                <a:latin typeface="Century Gothic" panose="020B0502020202020204" pitchFamily="34" charset="0"/>
              </a:rPr>
              <a:t>Year 2 </a:t>
            </a:r>
            <a:r>
              <a:rPr lang="en-GB" sz="2264" b="1" dirty="0">
                <a:latin typeface="Century Gothic" panose="020B0502020202020204" pitchFamily="34" charset="0"/>
              </a:rPr>
              <a:t>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17449" y="1620987"/>
          <a:ext cx="8697953" cy="3736560"/>
        </p:xfrm>
        <a:graphic>
          <a:graphicData uri="http://schemas.openxmlformats.org/drawingml/2006/table">
            <a:tbl>
              <a:tblPr/>
              <a:tblGrid>
                <a:gridCol w="1749607">
                  <a:extLst>
                    <a:ext uri="{9D8B030D-6E8A-4147-A177-3AD203B41FA5}">
                      <a16:colId xmlns:a16="http://schemas.microsoft.com/office/drawing/2014/main" val="210943694"/>
                    </a:ext>
                  </a:extLst>
                </a:gridCol>
                <a:gridCol w="2122354">
                  <a:extLst>
                    <a:ext uri="{9D8B030D-6E8A-4147-A177-3AD203B41FA5}">
                      <a16:colId xmlns:a16="http://schemas.microsoft.com/office/drawing/2014/main" val="864309712"/>
                    </a:ext>
                  </a:extLst>
                </a:gridCol>
                <a:gridCol w="2108836">
                  <a:extLst>
                    <a:ext uri="{9D8B030D-6E8A-4147-A177-3AD203B41FA5}">
                      <a16:colId xmlns:a16="http://schemas.microsoft.com/office/drawing/2014/main" val="3913203569"/>
                    </a:ext>
                  </a:extLst>
                </a:gridCol>
                <a:gridCol w="2717156">
                  <a:extLst>
                    <a:ext uri="{9D8B030D-6E8A-4147-A177-3AD203B41FA5}">
                      <a16:colId xmlns:a16="http://schemas.microsoft.com/office/drawing/2014/main" val="2261204431"/>
                    </a:ext>
                  </a:extLst>
                </a:gridCol>
              </a:tblGrid>
              <a:tr h="302945">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Height</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Mass, Capacity and Temperature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94506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Count money-pence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Count</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money-pounds (notes and coins)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Count money-pounds and pence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Choose notes and coins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Make the same amount</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Compare amounts of money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Calculate with money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Make a pound</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Find 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Two-step problems</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Recognise equal groups</a:t>
                      </a:r>
                    </a:p>
                    <a:p>
                      <a:pPr marL="285750" indent="-285750">
                        <a:buFontTx/>
                        <a:buChar char="-"/>
                      </a:pPr>
                      <a:r>
                        <a:rPr lang="en-GB" sz="1100" dirty="0"/>
                        <a:t>Make equal groups</a:t>
                      </a:r>
                    </a:p>
                    <a:p>
                      <a:pPr marL="285750" indent="-285750">
                        <a:buFontTx/>
                        <a:buChar char="-"/>
                      </a:pPr>
                      <a:r>
                        <a:rPr lang="en-GB" sz="1100" dirty="0"/>
                        <a:t>Add equal groups</a:t>
                      </a:r>
                    </a:p>
                    <a:p>
                      <a:pPr marL="285750" indent="-285750">
                        <a:buFontTx/>
                        <a:buChar char="-"/>
                      </a:pPr>
                      <a:r>
                        <a:rPr lang="en-GB" sz="1100" dirty="0"/>
                        <a:t>Introduce the multiplication symbol</a:t>
                      </a:r>
                    </a:p>
                    <a:p>
                      <a:pPr marL="285750" indent="-285750">
                        <a:buFontTx/>
                        <a:buChar char="-"/>
                      </a:pPr>
                      <a:r>
                        <a:rPr lang="en-GB" sz="1100" dirty="0"/>
                        <a:t>Multiplication sentences</a:t>
                      </a:r>
                    </a:p>
                    <a:p>
                      <a:pPr marL="285750" indent="-285750">
                        <a:buFontTx/>
                        <a:buChar char="-"/>
                      </a:pPr>
                      <a:r>
                        <a:rPr lang="en-GB" sz="1100" dirty="0"/>
                        <a:t>Use arrays</a:t>
                      </a:r>
                    </a:p>
                    <a:p>
                      <a:pPr marL="285750" indent="-285750">
                        <a:buFontTx/>
                        <a:buChar char="-"/>
                      </a:pPr>
                      <a:r>
                        <a:rPr lang="en-GB" sz="1100" dirty="0"/>
                        <a:t>Make equal groups-grouping</a:t>
                      </a:r>
                    </a:p>
                    <a:p>
                      <a:pPr marL="285750" indent="-285750">
                        <a:buFontTx/>
                        <a:buChar char="-"/>
                      </a:pPr>
                      <a:r>
                        <a:rPr lang="en-GB" sz="1100" dirty="0"/>
                        <a:t>Make equal groups-sharing</a:t>
                      </a:r>
                    </a:p>
                    <a:p>
                      <a:pPr marL="285750" indent="-285750">
                        <a:buFontTx/>
                        <a:buChar char="-"/>
                      </a:pPr>
                      <a:r>
                        <a:rPr lang="en-GB" sz="1100" dirty="0"/>
                        <a:t>The 2 times-table</a:t>
                      </a:r>
                    </a:p>
                    <a:p>
                      <a:pPr marL="285750" indent="-285750">
                        <a:buFontTx/>
                        <a:buChar char="-"/>
                      </a:pPr>
                      <a:r>
                        <a:rPr lang="en-GB" sz="1100" dirty="0"/>
                        <a:t>Divide by</a:t>
                      </a:r>
                      <a:r>
                        <a:rPr lang="en-GB" sz="1100" baseline="0" dirty="0"/>
                        <a:t> 2</a:t>
                      </a:r>
                    </a:p>
                    <a:p>
                      <a:pPr marL="285750" indent="-285750">
                        <a:buFontTx/>
                        <a:buChar char="-"/>
                      </a:pPr>
                      <a:r>
                        <a:rPr lang="en-GB" sz="1100" baseline="0" dirty="0"/>
                        <a:t>Doubling and halving</a:t>
                      </a:r>
                    </a:p>
                    <a:p>
                      <a:pPr marL="285750" indent="-285750">
                        <a:buFontTx/>
                        <a:buChar char="-"/>
                      </a:pPr>
                      <a:r>
                        <a:rPr lang="en-GB" sz="1100" baseline="0" dirty="0"/>
                        <a:t>Odd and even numbers</a:t>
                      </a:r>
                    </a:p>
                    <a:p>
                      <a:pPr marL="285750" indent="-285750">
                        <a:buFontTx/>
                        <a:buChar char="-"/>
                      </a:pPr>
                      <a:r>
                        <a:rPr lang="en-GB" sz="1100" baseline="0" dirty="0"/>
                        <a:t>The 1- times table</a:t>
                      </a:r>
                    </a:p>
                    <a:p>
                      <a:pPr marL="285750" indent="-285750">
                        <a:buFontTx/>
                        <a:buChar char="-"/>
                      </a:pPr>
                      <a:r>
                        <a:rPr lang="en-GB" sz="1100" baseline="0" dirty="0"/>
                        <a:t>Divide by 10</a:t>
                      </a:r>
                    </a:p>
                    <a:p>
                      <a:pPr marL="285750" indent="-285750">
                        <a:buFontTx/>
                        <a:buChar char="-"/>
                      </a:pPr>
                      <a:r>
                        <a:rPr lang="en-GB" sz="1100" baseline="0" dirty="0"/>
                        <a:t>The 5 times-table</a:t>
                      </a:r>
                    </a:p>
                    <a:p>
                      <a:pPr marL="285750" indent="-285750">
                        <a:buFontTx/>
                        <a:buChar char="-"/>
                      </a:pPr>
                      <a:r>
                        <a:rPr lang="en-GB" sz="1100" baseline="0" dirty="0"/>
                        <a:t>Divide by 5</a:t>
                      </a:r>
                    </a:p>
                    <a:p>
                      <a:pPr marL="285750" indent="-285750">
                        <a:buFontTx/>
                        <a:buChar char="-"/>
                      </a:pPr>
                      <a:r>
                        <a:rPr lang="en-GB" sz="1100" baseline="0" dirty="0"/>
                        <a:t>The 5 and 10 times-tables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Measure</a:t>
                      </a:r>
                      <a:r>
                        <a:rPr lang="en-GB" sz="1100" baseline="0" dirty="0"/>
                        <a:t> in centimetres</a:t>
                      </a:r>
                    </a:p>
                    <a:p>
                      <a:pPr marL="285750" indent="-285750">
                        <a:buFontTx/>
                        <a:buChar char="-"/>
                      </a:pPr>
                      <a:r>
                        <a:rPr lang="en-GB" sz="1100" baseline="0" dirty="0"/>
                        <a:t>Measure in metres</a:t>
                      </a:r>
                    </a:p>
                    <a:p>
                      <a:pPr marL="285750" indent="-285750">
                        <a:buFontTx/>
                        <a:buChar char="-"/>
                      </a:pPr>
                      <a:r>
                        <a:rPr lang="en-GB" sz="1100" baseline="0" dirty="0"/>
                        <a:t>Compare lengths and heights</a:t>
                      </a:r>
                    </a:p>
                    <a:p>
                      <a:pPr marL="285750" indent="-285750">
                        <a:buFontTx/>
                        <a:buChar char="-"/>
                      </a:pPr>
                      <a:r>
                        <a:rPr lang="en-GB" sz="1100" baseline="0" dirty="0"/>
                        <a:t>Order lengths and heights</a:t>
                      </a:r>
                    </a:p>
                    <a:p>
                      <a:pPr marL="285750" indent="-285750">
                        <a:buFontTx/>
                        <a:buChar char="-"/>
                      </a:pPr>
                      <a:r>
                        <a:rPr lang="en-GB" sz="1100" baseline="0" dirty="0"/>
                        <a:t>Four operations with lengths and heights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Compare mass</a:t>
                      </a:r>
                    </a:p>
                    <a:p>
                      <a:pPr marL="285750" indent="-285750">
                        <a:buFontTx/>
                        <a:buChar char="-"/>
                      </a:pPr>
                      <a:r>
                        <a:rPr lang="en-GB" sz="1100" dirty="0"/>
                        <a:t>Measure</a:t>
                      </a:r>
                      <a:r>
                        <a:rPr lang="en-GB" sz="1100" baseline="0" dirty="0"/>
                        <a:t> in grams</a:t>
                      </a:r>
                    </a:p>
                    <a:p>
                      <a:pPr marL="285750" indent="-285750">
                        <a:buFontTx/>
                        <a:buChar char="-"/>
                      </a:pPr>
                      <a:r>
                        <a:rPr lang="en-GB" sz="1100" baseline="0" dirty="0"/>
                        <a:t>Measure in kilograms</a:t>
                      </a:r>
                    </a:p>
                    <a:p>
                      <a:pPr marL="285750" indent="-285750">
                        <a:buFontTx/>
                        <a:buChar char="-"/>
                      </a:pPr>
                      <a:r>
                        <a:rPr lang="en-GB" sz="1100" baseline="0" dirty="0"/>
                        <a:t>Four operations with mass</a:t>
                      </a:r>
                    </a:p>
                    <a:p>
                      <a:pPr marL="285750" indent="-285750">
                        <a:buFontTx/>
                        <a:buChar char="-"/>
                      </a:pPr>
                      <a:r>
                        <a:rPr lang="en-GB" sz="1100" baseline="0" dirty="0"/>
                        <a:t>Compare volume and capacity</a:t>
                      </a:r>
                    </a:p>
                    <a:p>
                      <a:pPr marL="285750" indent="-285750">
                        <a:buFontTx/>
                        <a:buChar char="-"/>
                      </a:pPr>
                      <a:r>
                        <a:rPr lang="en-GB" sz="1100" baseline="0" dirty="0"/>
                        <a:t>Measure in millilitres</a:t>
                      </a:r>
                    </a:p>
                    <a:p>
                      <a:pPr marL="285750" indent="-285750">
                        <a:buFontTx/>
                        <a:buChar char="-"/>
                      </a:pPr>
                      <a:r>
                        <a:rPr lang="en-GB" sz="1100" baseline="0" dirty="0"/>
                        <a:t>Measure in litres</a:t>
                      </a:r>
                    </a:p>
                    <a:p>
                      <a:pPr marL="285750" indent="-285750">
                        <a:buFontTx/>
                        <a:buChar char="-"/>
                      </a:pPr>
                      <a:r>
                        <a:rPr lang="en-GB" sz="1100" baseline="0" dirty="0"/>
                        <a:t>Four operations with volume and capacity</a:t>
                      </a:r>
                    </a:p>
                    <a:p>
                      <a:pPr marL="285750" indent="-285750">
                        <a:buFontTx/>
                        <a:buChar char="-"/>
                      </a:pPr>
                      <a:r>
                        <a:rPr lang="en-GB" sz="1100" baseline="0" dirty="0"/>
                        <a:t>Temperature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8</a:t>
            </a:fld>
            <a:endParaRPr lang="en-GB" altLang="en-US" dirty="0"/>
          </a:p>
        </p:txBody>
      </p:sp>
      <p:pic>
        <p:nvPicPr>
          <p:cNvPr id="7" name="Picture 2" descr="Image preview">
            <a:extLst>
              <a:ext uri="{FF2B5EF4-FFF2-40B4-BE49-F238E27FC236}">
                <a16:creationId xmlns:a16="http://schemas.microsoft.com/office/drawing/2014/main" id="{9507A951-D530-B54C-BC38-9CF6C34F3F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7A296953-D56F-1747-A2D7-A0F20CAA15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335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400" b="1" dirty="0">
                <a:latin typeface="Century Gothic" panose="020B0502020202020204" pitchFamily="34" charset="0"/>
              </a:rPr>
              <a:t>Year 2 </a:t>
            </a:r>
            <a:r>
              <a:rPr lang="en-GB" sz="2264" b="1" dirty="0">
                <a:latin typeface="Century Gothic" panose="020B0502020202020204" pitchFamily="34" charset="0"/>
              </a:rPr>
              <a:t>Maths Substantive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nvPr>
        </p:nvGraphicFramePr>
        <p:xfrm>
          <a:off x="241950" y="1620986"/>
          <a:ext cx="8673450" cy="3401280"/>
        </p:xfrm>
        <a:graphic>
          <a:graphicData uri="http://schemas.openxmlformats.org/drawingml/2006/table">
            <a:tbl>
              <a:tblPr/>
              <a:tblGrid>
                <a:gridCol w="2409253">
                  <a:extLst>
                    <a:ext uri="{9D8B030D-6E8A-4147-A177-3AD203B41FA5}">
                      <a16:colId xmlns:a16="http://schemas.microsoft.com/office/drawing/2014/main" val="210943694"/>
                    </a:ext>
                  </a:extLst>
                </a:gridCol>
                <a:gridCol w="2023946">
                  <a:extLst>
                    <a:ext uri="{9D8B030D-6E8A-4147-A177-3AD203B41FA5}">
                      <a16:colId xmlns:a16="http://schemas.microsoft.com/office/drawing/2014/main" val="864309712"/>
                    </a:ext>
                  </a:extLst>
                </a:gridCol>
                <a:gridCol w="2149397">
                  <a:extLst>
                    <a:ext uri="{9D8B030D-6E8A-4147-A177-3AD203B41FA5}">
                      <a16:colId xmlns:a16="http://schemas.microsoft.com/office/drawing/2014/main" val="3913203569"/>
                    </a:ext>
                  </a:extLst>
                </a:gridCol>
                <a:gridCol w="2090854">
                  <a:extLst>
                    <a:ext uri="{9D8B030D-6E8A-4147-A177-3AD203B41FA5}">
                      <a16:colId xmlns:a16="http://schemas.microsoft.com/office/drawing/2014/main" val="2261204431"/>
                    </a:ext>
                  </a:extLst>
                </a:gridCol>
              </a:tblGrid>
              <a:tr h="302945">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mn-lt"/>
                          <a:ea typeface="MS PGothic" panose="020B0600070205080204" pitchFamily="34" charset="-128"/>
                          <a:cs typeface="+mn-cs"/>
                        </a:rPr>
                        <a:t>Introductions</a:t>
                      </a:r>
                      <a:r>
                        <a:rPr lang="en-GB" sz="1100" kern="1200" baseline="0" dirty="0">
                          <a:solidFill>
                            <a:schemeClr val="tx1"/>
                          </a:solidFill>
                          <a:effectLst/>
                          <a:latin typeface="+mn-lt"/>
                          <a:ea typeface="MS PGothic" panose="020B0600070205080204" pitchFamily="34" charset="-128"/>
                          <a:cs typeface="+mn-cs"/>
                        </a:rPr>
                        <a:t> to parts and whole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Equal and unequal parts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a half</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a half</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a quarter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a quarter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a third</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a third</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the whole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Unit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Non-unit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the equivalence of a half and two quarters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three-quarters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three-quarters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Count in fractions up to a whole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latin typeface="+mn-lt"/>
                        </a:rPr>
                        <a:t>O’clock</a:t>
                      </a:r>
                      <a:r>
                        <a:rPr lang="en-GB" sz="1100" baseline="0" dirty="0">
                          <a:latin typeface="+mn-lt"/>
                        </a:rPr>
                        <a:t> and half past</a:t>
                      </a:r>
                    </a:p>
                    <a:p>
                      <a:pPr marL="285750" indent="-285750">
                        <a:buFontTx/>
                        <a:buChar char="-"/>
                      </a:pPr>
                      <a:r>
                        <a:rPr lang="en-GB" sz="1100" baseline="0" dirty="0">
                          <a:latin typeface="+mn-lt"/>
                        </a:rPr>
                        <a:t>Quarter past and quarter to</a:t>
                      </a:r>
                    </a:p>
                    <a:p>
                      <a:pPr marL="285750" indent="-285750">
                        <a:buFontTx/>
                        <a:buChar char="-"/>
                      </a:pPr>
                      <a:r>
                        <a:rPr lang="en-GB" sz="1100" baseline="0" dirty="0">
                          <a:latin typeface="+mn-lt"/>
                        </a:rPr>
                        <a:t>Tell time past the hour</a:t>
                      </a:r>
                    </a:p>
                    <a:p>
                      <a:pPr marL="285750" indent="-285750">
                        <a:buFontTx/>
                        <a:buChar char="-"/>
                      </a:pPr>
                      <a:r>
                        <a:rPr lang="en-GB" sz="1100" baseline="0" dirty="0">
                          <a:latin typeface="+mn-lt"/>
                        </a:rPr>
                        <a:t>Tell time to the hour</a:t>
                      </a:r>
                    </a:p>
                    <a:p>
                      <a:pPr marL="285750" indent="-285750">
                        <a:buFontTx/>
                        <a:buChar char="-"/>
                      </a:pPr>
                      <a:r>
                        <a:rPr lang="en-GB" sz="1100" baseline="0" dirty="0">
                          <a:latin typeface="+mn-lt"/>
                        </a:rPr>
                        <a:t>Tell time to 5 minutes</a:t>
                      </a:r>
                    </a:p>
                    <a:p>
                      <a:pPr marL="285750" indent="-285750">
                        <a:buFontTx/>
                        <a:buChar char="-"/>
                      </a:pPr>
                      <a:r>
                        <a:rPr lang="en-GB" sz="1100" baseline="0" dirty="0">
                          <a:latin typeface="+mn-lt"/>
                        </a:rPr>
                        <a:t>Minutes in an hour</a:t>
                      </a:r>
                    </a:p>
                    <a:p>
                      <a:pPr marL="285750" indent="-285750">
                        <a:buFontTx/>
                        <a:buChar char="-"/>
                      </a:pPr>
                      <a:r>
                        <a:rPr lang="en-GB" sz="1100" baseline="0" dirty="0">
                          <a:latin typeface="+mn-lt"/>
                        </a:rPr>
                        <a:t>Hours in a day</a:t>
                      </a:r>
                      <a:endParaRPr lang="en-GB" sz="11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latin typeface="+mn-lt"/>
                        </a:rPr>
                        <a:t>Make tally charts</a:t>
                      </a:r>
                    </a:p>
                    <a:p>
                      <a:pPr marL="285750" indent="-285750">
                        <a:buFontTx/>
                        <a:buChar char="-"/>
                      </a:pPr>
                      <a:r>
                        <a:rPr lang="en-GB" sz="1100" dirty="0">
                          <a:latin typeface="+mn-lt"/>
                        </a:rPr>
                        <a:t>Tables</a:t>
                      </a:r>
                    </a:p>
                    <a:p>
                      <a:pPr marL="285750" indent="-285750">
                        <a:buFontTx/>
                        <a:buChar char="-"/>
                      </a:pPr>
                      <a:r>
                        <a:rPr lang="en-GB" sz="1100" dirty="0">
                          <a:latin typeface="+mn-lt"/>
                        </a:rPr>
                        <a:t>Block diagrams</a:t>
                      </a:r>
                    </a:p>
                    <a:p>
                      <a:pPr marL="285750" indent="-285750">
                        <a:buFontTx/>
                        <a:buChar char="-"/>
                      </a:pPr>
                      <a:r>
                        <a:rPr lang="en-GB" sz="1100" dirty="0">
                          <a:latin typeface="+mn-lt"/>
                        </a:rPr>
                        <a:t>Draw pictograms (1-1)</a:t>
                      </a:r>
                    </a:p>
                    <a:p>
                      <a:pPr marL="285750" indent="-285750">
                        <a:buFontTx/>
                        <a:buChar char="-"/>
                      </a:pPr>
                      <a:r>
                        <a:rPr lang="en-GB" sz="1100" dirty="0">
                          <a:latin typeface="+mn-lt"/>
                        </a:rPr>
                        <a:t>Interpret pictograms (1-1)</a:t>
                      </a:r>
                    </a:p>
                    <a:p>
                      <a:pPr marL="285750" indent="-285750">
                        <a:buFontTx/>
                        <a:buChar char="-"/>
                      </a:pPr>
                      <a:r>
                        <a:rPr lang="en-GB" sz="1100" dirty="0">
                          <a:latin typeface="+mn-lt"/>
                        </a:rPr>
                        <a:t>Draw pictograms</a:t>
                      </a:r>
                      <a:r>
                        <a:rPr lang="en-GB" sz="1100" baseline="0" dirty="0">
                          <a:latin typeface="+mn-lt"/>
                        </a:rPr>
                        <a:t> (2,5 and 10)</a:t>
                      </a:r>
                    </a:p>
                    <a:p>
                      <a:pPr marL="285750" indent="-285750">
                        <a:buFontTx/>
                        <a:buChar char="-"/>
                      </a:pPr>
                      <a:r>
                        <a:rPr lang="en-GB" sz="1100" baseline="0" dirty="0">
                          <a:latin typeface="+mn-lt"/>
                        </a:rPr>
                        <a:t>Interpret pictograms (2, 5 and 10)</a:t>
                      </a:r>
                      <a:endParaRPr lang="en-GB" sz="11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latin typeface="+mn-lt"/>
                        </a:rPr>
                        <a:t>Language of</a:t>
                      </a:r>
                      <a:r>
                        <a:rPr lang="en-GB" sz="1100" baseline="0" dirty="0">
                          <a:latin typeface="+mn-lt"/>
                        </a:rPr>
                        <a:t> position</a:t>
                      </a:r>
                    </a:p>
                    <a:p>
                      <a:pPr marL="285750" indent="-285750">
                        <a:buFontTx/>
                        <a:buChar char="-"/>
                      </a:pPr>
                      <a:r>
                        <a:rPr lang="en-GB" sz="1100" baseline="0" dirty="0">
                          <a:latin typeface="+mn-lt"/>
                        </a:rPr>
                        <a:t>Describe movement</a:t>
                      </a:r>
                    </a:p>
                    <a:p>
                      <a:pPr marL="285750" indent="-285750">
                        <a:buFontTx/>
                        <a:buChar char="-"/>
                      </a:pPr>
                      <a:r>
                        <a:rPr lang="en-GB" sz="1100" baseline="0" dirty="0">
                          <a:latin typeface="+mn-lt"/>
                        </a:rPr>
                        <a:t>Describe turns</a:t>
                      </a:r>
                    </a:p>
                    <a:p>
                      <a:pPr marL="285750" indent="-285750">
                        <a:buFontTx/>
                        <a:buChar char="-"/>
                      </a:pPr>
                      <a:r>
                        <a:rPr lang="en-GB" sz="1100" baseline="0" dirty="0">
                          <a:latin typeface="+mn-lt"/>
                        </a:rPr>
                        <a:t>Describe movements and turns</a:t>
                      </a:r>
                    </a:p>
                    <a:p>
                      <a:pPr marL="285750" indent="-285750">
                        <a:buFontTx/>
                        <a:buChar char="-"/>
                      </a:pPr>
                      <a:r>
                        <a:rPr lang="en-GB" sz="1100" baseline="0" dirty="0">
                          <a:latin typeface="+mn-lt"/>
                        </a:rPr>
                        <a:t>Shape patterns with turns </a:t>
                      </a:r>
                      <a:endParaRPr lang="en-GB" sz="11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9</a:t>
            </a:fld>
            <a:endParaRPr lang="en-GB" altLang="en-US" dirty="0"/>
          </a:p>
        </p:txBody>
      </p:sp>
      <p:pic>
        <p:nvPicPr>
          <p:cNvPr id="7" name="Picture 2" descr="Image preview">
            <a:extLst>
              <a:ext uri="{FF2B5EF4-FFF2-40B4-BE49-F238E27FC236}">
                <a16:creationId xmlns:a16="http://schemas.microsoft.com/office/drawing/2014/main" id="{D14C9BF3-B307-2A4A-9031-B6293531BA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6E7AE34E-A5E5-7C43-852B-75A1BBFD75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3194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1f17a14-8980-460c-8c1f-dd8ff902a239" xsi:nil="true"/>
    <lcf76f155ced4ddcb4097134ff3c332f xmlns="f482e274-dfc4-4f07-b2a2-76753076028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1BD9AC1D9BC449B1FC13D741B76F61" ma:contentTypeVersion="17" ma:contentTypeDescription="Create a new document." ma:contentTypeScope="" ma:versionID="856ce7d22665a31a89717603efceb834">
  <xsd:schema xmlns:xsd="http://www.w3.org/2001/XMLSchema" xmlns:xs="http://www.w3.org/2001/XMLSchema" xmlns:p="http://schemas.microsoft.com/office/2006/metadata/properties" xmlns:ns2="f482e274-dfc4-4f07-b2a2-767530760282" xmlns:ns3="d1f17a14-8980-460c-8c1f-dd8ff902a239" targetNamespace="http://schemas.microsoft.com/office/2006/metadata/properties" ma:root="true" ma:fieldsID="d44ae9770632d249414aae38832060e1" ns2:_="" ns3:_="">
    <xsd:import namespace="f482e274-dfc4-4f07-b2a2-767530760282"/>
    <xsd:import namespace="d1f17a14-8980-460c-8c1f-dd8ff902a2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2e274-dfc4-4f07-b2a2-767530760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c60e70-c612-4e7b-bd63-65e617198d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f17a14-8980-460c-8c1f-dd8ff902a2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93511e-7f96-4c3e-b3ed-c0f57fede495}" ma:internalName="TaxCatchAll" ma:showField="CatchAllData" ma:web="d1f17a14-8980-460c-8c1f-dd8ff902a2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5C4E3D-4314-4CC0-B33C-88FC17F75E19}">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d1f17a14-8980-460c-8c1f-dd8ff902a239"/>
    <ds:schemaRef ds:uri="f482e274-dfc4-4f07-b2a2-767530760282"/>
    <ds:schemaRef ds:uri="http://purl.org/dc/dcmitype/"/>
  </ds:schemaRefs>
</ds:datastoreItem>
</file>

<file path=customXml/itemProps2.xml><?xml version="1.0" encoding="utf-8"?>
<ds:datastoreItem xmlns:ds="http://schemas.openxmlformats.org/officeDocument/2006/customXml" ds:itemID="{73D966B4-1726-489D-881F-8C22774CE2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82e274-dfc4-4f07-b2a2-767530760282"/>
    <ds:schemaRef ds:uri="d1f17a14-8980-460c-8c1f-dd8ff902a2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7DFCDA-6731-4FD7-A9E4-09ECB4E4FA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811</TotalTime>
  <Words>4922</Words>
  <Application>Microsoft Macintosh PowerPoint</Application>
  <PresentationFormat>On-screen Show (4:3)</PresentationFormat>
  <Paragraphs>943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Century Gothic</vt:lpstr>
      <vt:lpstr>Wingdings</vt:lpstr>
      <vt:lpstr>Office Theme</vt:lpstr>
      <vt:lpstr>EYFS Maths Substantive Knowledge</vt:lpstr>
      <vt:lpstr>EYFS Maths Substantive Knowledge</vt:lpstr>
      <vt:lpstr>EYFS Maths Substantive Knowledge</vt:lpstr>
      <vt:lpstr>Year 1 Progression in Domains of Knowledge</vt:lpstr>
      <vt:lpstr>Year 1 Progression in Domains of Knowledge1</vt:lpstr>
      <vt:lpstr>Year 1 Progression in Domains of Knowledge</vt:lpstr>
      <vt:lpstr>Year 2 Maths Substantive Knowledge</vt:lpstr>
      <vt:lpstr>Year 2 Maths Substantive Knowledge</vt:lpstr>
      <vt:lpstr>Year 2 Maths Substantive Knowledge</vt:lpstr>
      <vt:lpstr>Maths Substantive Knowledge Year 3</vt:lpstr>
      <vt:lpstr>Maths Substantive Knowledge Year 3</vt:lpstr>
      <vt:lpstr>Maths Substantive Knowledge Year 3</vt:lpstr>
      <vt:lpstr>Year 4 Maths Substantive Knowledge</vt:lpstr>
      <vt:lpstr>Year 4 Maths Substantive Knowledge</vt:lpstr>
      <vt:lpstr>Year 4Maths Substantive Knowledge</vt:lpstr>
      <vt:lpstr>Year 5 Maths Substantive Knowledge</vt:lpstr>
      <vt:lpstr>Year 5 Maths Substantive Knowledge</vt:lpstr>
      <vt:lpstr>Year 5 Maths Substantive Knowledge</vt:lpstr>
      <vt:lpstr>Year 6 Maths Substantive Knowledge</vt:lpstr>
      <vt:lpstr>Year 6 Maths Substantive Knowledge</vt:lpstr>
      <vt:lpstr>Year 6 Maths Substantive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33</cp:revision>
  <dcterms:created xsi:type="dcterms:W3CDTF">2022-05-19T06:53:53Z</dcterms:created>
  <dcterms:modified xsi:type="dcterms:W3CDTF">2024-09-22T08:45:56Z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0x010100A01BD9AC1D9BC449B1FC13D741B76F61</vt:lpwstr>
  </property>
</Properties>
</file>