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3239" r:id="rId5"/>
    <p:sldId id="3240" r:id="rId6"/>
    <p:sldId id="3441" r:id="rId7"/>
    <p:sldId id="3617" r:id="rId8"/>
    <p:sldId id="3443" r:id="rId9"/>
    <p:sldId id="3444" r:id="rId10"/>
    <p:sldId id="3618" r:id="rId11"/>
    <p:sldId id="361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E4C9C9-42A9-D49E-3582-CA8837CBAF85}" v="2" dt="2024-05-20T09:08:57.1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8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 Smallridge" userId="S::sam.smallridge@theredeemer.blackburn.sch.uk::ac70c1c6-97b9-4008-988a-3b27afabf446" providerId="AD" clId="Web-{339BDBB3-A2B8-A016-7E5B-53F0A747BB70}"/>
    <pc:docChg chg="modSld">
      <pc:chgData name="Sam Smallridge" userId="S::sam.smallridge@theredeemer.blackburn.sch.uk::ac70c1c6-97b9-4008-988a-3b27afabf446" providerId="AD" clId="Web-{339BDBB3-A2B8-A016-7E5B-53F0A747BB70}" dt="2024-03-19T09:21:03.217" v="1"/>
      <pc:docMkLst>
        <pc:docMk/>
      </pc:docMkLst>
      <pc:sldChg chg="modSp">
        <pc:chgData name="Sam Smallridge" userId="S::sam.smallridge@theredeemer.blackburn.sch.uk::ac70c1c6-97b9-4008-988a-3b27afabf446" providerId="AD" clId="Web-{339BDBB3-A2B8-A016-7E5B-53F0A747BB70}" dt="2024-03-19T09:21:03.217" v="1"/>
        <pc:sldMkLst>
          <pc:docMk/>
          <pc:sldMk cId="0" sldId="3443"/>
        </pc:sldMkLst>
        <pc:graphicFrameChg chg="mod modGraphic">
          <ac:chgData name="Sam Smallridge" userId="S::sam.smallridge@theredeemer.blackburn.sch.uk::ac70c1c6-97b9-4008-988a-3b27afabf446" providerId="AD" clId="Web-{339BDBB3-A2B8-A016-7E5B-53F0A747BB70}" dt="2024-03-19T09:21:03.217" v="1"/>
          <ac:graphicFrameMkLst>
            <pc:docMk/>
            <pc:sldMk cId="0" sldId="3443"/>
            <ac:graphicFrameMk id="4" creationId="{4BFF6CF5-4CF9-C2D4-C784-FFDB32BA6813}"/>
          </ac:graphicFrameMkLst>
        </pc:graphicFrameChg>
      </pc:sldChg>
    </pc:docChg>
  </pc:docChgLst>
  <pc:docChgLst>
    <pc:chgData name="Macey Skidmore" userId="S::macey.skidmore@theredeemer.blackburn.sch.uk::a1bbd72a-f6d5-4bf5-adf3-0a756634c2c6" providerId="AD" clId="Web-{87E4C9C9-42A9-D49E-3582-CA8837CBAF85}"/>
    <pc:docChg chg="modSld">
      <pc:chgData name="Macey Skidmore" userId="S::macey.skidmore@theredeemer.blackburn.sch.uk::a1bbd72a-f6d5-4bf5-adf3-0a756634c2c6" providerId="AD" clId="Web-{87E4C9C9-42A9-D49E-3582-CA8837CBAF85}" dt="2024-05-20T09:08:57.130" v="1"/>
      <pc:docMkLst>
        <pc:docMk/>
      </pc:docMkLst>
      <pc:sldChg chg="modSp">
        <pc:chgData name="Macey Skidmore" userId="S::macey.skidmore@theredeemer.blackburn.sch.uk::a1bbd72a-f6d5-4bf5-adf3-0a756634c2c6" providerId="AD" clId="Web-{87E4C9C9-42A9-D49E-3582-CA8837CBAF85}" dt="2024-05-20T09:08:57.130" v="1"/>
        <pc:sldMkLst>
          <pc:docMk/>
          <pc:sldMk cId="0" sldId="3240"/>
        </pc:sldMkLst>
        <pc:graphicFrameChg chg="mod modGraphic">
          <ac:chgData name="Macey Skidmore" userId="S::macey.skidmore@theredeemer.blackburn.sch.uk::a1bbd72a-f6d5-4bf5-adf3-0a756634c2c6" providerId="AD" clId="Web-{87E4C9C9-42A9-D49E-3582-CA8837CBAF85}" dt="2024-05-20T09:08:57.130" v="1"/>
          <ac:graphicFrameMkLst>
            <pc:docMk/>
            <pc:sldMk cId="0" sldId="3240"/>
            <ac:graphicFrameMk id="4" creationId="{144222F6-F35F-9A65-C229-9621D6B52B0F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E99E9-14FD-4E85-8C64-72F2BF5D0FED}" type="datetimeFigureOut">
              <a:rPr lang="en-GB" smtClean="0"/>
              <a:t>20/05/2024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1EB6A-CD69-4D14-800B-C8A5F959F4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82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E9F7-9A97-48D9-A1D1-2F6045F785D1}" type="datetime1">
              <a:rPr lang="en-GB" smtClean="0"/>
              <a:t>20/05/2024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64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198D-BD73-44BA-9DEB-96676F2E1817}" type="datetime1">
              <a:rPr lang="en-GB" smtClean="0"/>
              <a:t>20/05/2024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560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73ED3-20E7-4959-A1C2-EEB3E2BEFBD8}" type="datetime1">
              <a:rPr lang="en-GB" smtClean="0"/>
              <a:t>20/05/2024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39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01343-4E6B-4F0E-BC11-DAA84833E769}" type="datetime1">
              <a:rPr lang="en-GB" smtClean="0"/>
              <a:t>20/05/2024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58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3701-5A6B-4AFD-B153-C50374F98C04}" type="datetime1">
              <a:rPr lang="en-GB" smtClean="0"/>
              <a:t>20/05/2024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36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6FCB-9FF0-4640-B99D-B2A296BF223A}" type="datetime1">
              <a:rPr lang="en-GB" smtClean="0"/>
              <a:t>20/05/2024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910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4B6E-B47E-4D33-BBB4-25C7C292353B}" type="datetime1">
              <a:rPr lang="en-GB" smtClean="0"/>
              <a:t>20/05/2024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64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D88D-0E35-4640-A867-37910C5636CC}" type="datetime1">
              <a:rPr lang="en-GB" smtClean="0"/>
              <a:t>20/05/2024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14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57E9-6FBD-49F7-BC98-2264730E7FA4}" type="datetime1">
              <a:rPr lang="en-GB" smtClean="0"/>
              <a:t>20/05/2024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98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87A1-9EF9-4E91-9E9C-65E048184B95}" type="datetime1">
              <a:rPr lang="en-GB" smtClean="0"/>
              <a:t>20/05/2024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8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33CC-BB9F-418B-96C3-F1C1311129CE}" type="datetime1">
              <a:rPr lang="en-GB" smtClean="0"/>
              <a:t>20/05/2024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54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4B04A-E8B4-4F1D-B4C4-15C3465410B6}" type="datetime1">
              <a:rPr lang="en-GB" smtClean="0"/>
              <a:t>20/05/2024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99C0-7C77-415F-9EE3-AB2373BE7F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62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D242-FFAE-A60D-F3E0-43DB53C0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History Disciplinary Knowledge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75F120-5F96-6DC0-C1EF-548EEE0206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779344"/>
              </p:ext>
            </p:extLst>
          </p:nvPr>
        </p:nvGraphicFramePr>
        <p:xfrm>
          <a:off x="517432" y="1033335"/>
          <a:ext cx="8109138" cy="4533395"/>
        </p:xfrm>
        <a:graphic>
          <a:graphicData uri="http://schemas.openxmlformats.org/drawingml/2006/table">
            <a:tbl>
              <a:tblPr/>
              <a:tblGrid>
                <a:gridCol w="2379517">
                  <a:extLst>
                    <a:ext uri="{9D8B030D-6E8A-4147-A177-3AD203B41FA5}">
                      <a16:colId xmlns:a16="http://schemas.microsoft.com/office/drawing/2014/main" val="210943694"/>
                    </a:ext>
                  </a:extLst>
                </a:gridCol>
                <a:gridCol w="2840970">
                  <a:extLst>
                    <a:ext uri="{9D8B030D-6E8A-4147-A177-3AD203B41FA5}">
                      <a16:colId xmlns:a16="http://schemas.microsoft.com/office/drawing/2014/main" val="864309712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913203569"/>
                    </a:ext>
                  </a:extLst>
                </a:gridCol>
              </a:tblGrid>
              <a:tr h="459134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Investigating and Interpreting the Past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202660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EYFS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1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2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95882"/>
                  </a:ext>
                </a:extLst>
              </a:tr>
              <a:tr h="372387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Know that photographs are used to record history.</a:t>
                      </a: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GB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  <a:p>
                      <a:pPr marL="285750" marR="0" lvl="0" indent="-28575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anose="020B0600070205080204" pitchFamily="34" charset="-128"/>
                        </a:rPr>
                        <a:t>They can be looked at to help people remember.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artefacts to find out about the past.</a:t>
                      </a:r>
                    </a:p>
                    <a:p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Ask questions such as: What was it like for people? What happened? How long ago?</a:t>
                      </a:r>
                    </a:p>
                    <a:p>
                      <a:endParaRPr lang="en-GB" sz="16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Observe or handle evidence to ask questions and find answers to questions about the past.</a:t>
                      </a:r>
                    </a:p>
                    <a:p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Use, pictures, stories, online sources to find out about the past.</a:t>
                      </a:r>
                    </a:p>
                    <a:p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Identify some of the different ways the past has been represented.</a:t>
                      </a:r>
                    </a:p>
                    <a:p>
                      <a:endParaRPr lang="en-GB" sz="16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996117"/>
                  </a:ext>
                </a:extLst>
              </a:tr>
            </a:tbl>
          </a:graphicData>
        </a:graphic>
      </p:graphicFrame>
      <p:sp>
        <p:nvSpPr>
          <p:cNvPr id="75797" name="Slide Number Placeholder 2">
            <a:extLst>
              <a:ext uri="{FF2B5EF4-FFF2-40B4-BE49-F238E27FC236}">
                <a16:creationId xmlns:a16="http://schemas.microsoft.com/office/drawing/2014/main" id="{7EBB8205-43DC-561B-A194-FFB793B0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661F961-0633-4E65-844E-DDE76B547A80}" type="slidenum">
              <a:rPr lang="en-GB" altLang="en-US" smtClean="0"/>
              <a:pPr/>
              <a:t>1</a:t>
            </a:fld>
            <a:endParaRPr lang="en-GB" altLang="en-US" dirty="0"/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44222F6-F35F-9A65-C229-9621D6B52B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030791"/>
              </p:ext>
            </p:extLst>
          </p:nvPr>
        </p:nvGraphicFramePr>
        <p:xfrm>
          <a:off x="416933" y="869005"/>
          <a:ext cx="8301986" cy="4791855"/>
        </p:xfrm>
        <a:graphic>
          <a:graphicData uri="http://schemas.openxmlformats.org/drawingml/2006/table">
            <a:tbl>
              <a:tblPr/>
              <a:tblGrid>
                <a:gridCol w="2075157">
                  <a:extLst>
                    <a:ext uri="{9D8B030D-6E8A-4147-A177-3AD203B41FA5}">
                      <a16:colId xmlns:a16="http://schemas.microsoft.com/office/drawing/2014/main" val="1334577102"/>
                    </a:ext>
                  </a:extLst>
                </a:gridCol>
                <a:gridCol w="2287174">
                  <a:extLst>
                    <a:ext uri="{9D8B030D-6E8A-4147-A177-3AD203B41FA5}">
                      <a16:colId xmlns:a16="http://schemas.microsoft.com/office/drawing/2014/main" val="822642958"/>
                    </a:ext>
                  </a:extLst>
                </a:gridCol>
                <a:gridCol w="1864498">
                  <a:extLst>
                    <a:ext uri="{9D8B030D-6E8A-4147-A177-3AD203B41FA5}">
                      <a16:colId xmlns:a16="http://schemas.microsoft.com/office/drawing/2014/main" val="3806912539"/>
                    </a:ext>
                  </a:extLst>
                </a:gridCol>
                <a:gridCol w="2075157">
                  <a:extLst>
                    <a:ext uri="{9D8B030D-6E8A-4147-A177-3AD203B41FA5}">
                      <a16:colId xmlns:a16="http://schemas.microsoft.com/office/drawing/2014/main" val="3220653417"/>
                    </a:ext>
                  </a:extLst>
                </a:gridCol>
              </a:tblGrid>
              <a:tr h="435920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Investigating and Interpreting the Past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309221"/>
                  </a:ext>
                </a:extLst>
              </a:tr>
              <a:tr h="512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3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4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5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6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20483"/>
                  </a:ext>
                </a:extLst>
              </a:tr>
              <a:tr h="3843625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evidence to ask questions and find answers to questions about the past.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Suggest suitable sources of evidence for historical enquiries.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Suggest causes and consequences of some of the main events and changes in history.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more than one source of evidence for historical enquiry in order to gain a more accurate understanding of history.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Describe different accounts of a historical event, explaining some of the reasons why the accounts may differ.</a:t>
                      </a:r>
                    </a:p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sources of evidence to deduce information about the past.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Show an awareness of the concept of bias and how historians must understand the social context of evidence studied.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Understand that no single source of evidence gives the full answer to questions about the past</a:t>
                      </a: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Select suitable sources of evidence, giving reasons for choices.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sources of information to form testable hypotheses about the past.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Refine lines of enquiry as appropriate.</a:t>
                      </a: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Seek out and analyse a wide range of evidence in order to justify claims about the past.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189929"/>
                  </a:ext>
                </a:extLst>
              </a:tr>
            </a:tbl>
          </a:graphicData>
        </a:graphic>
      </p:graphicFrame>
      <p:sp>
        <p:nvSpPr>
          <p:cNvPr id="76821" name="Slide Number Placeholder 2">
            <a:extLst>
              <a:ext uri="{FF2B5EF4-FFF2-40B4-BE49-F238E27FC236}">
                <a16:creationId xmlns:a16="http://schemas.microsoft.com/office/drawing/2014/main" id="{7B2895CD-FE65-61EA-0F93-D95E6A63E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B048E36-7D8B-45E3-82B8-DDC595A4868E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2860FE2-B993-1C4E-3310-F035FEBEC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History Disciplinary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9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E5E46A9-B0DC-2F9F-B043-1337CB3036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11057"/>
              </p:ext>
            </p:extLst>
          </p:nvPr>
        </p:nvGraphicFramePr>
        <p:xfrm>
          <a:off x="517432" y="1395944"/>
          <a:ext cx="8109138" cy="3539111"/>
        </p:xfrm>
        <a:graphic>
          <a:graphicData uri="http://schemas.openxmlformats.org/drawingml/2006/table">
            <a:tbl>
              <a:tblPr/>
              <a:tblGrid>
                <a:gridCol w="2122690">
                  <a:extLst>
                    <a:ext uri="{9D8B030D-6E8A-4147-A177-3AD203B41FA5}">
                      <a16:colId xmlns:a16="http://schemas.microsoft.com/office/drawing/2014/main" val="488170885"/>
                    </a:ext>
                  </a:extLst>
                </a:gridCol>
                <a:gridCol w="3097797">
                  <a:extLst>
                    <a:ext uri="{9D8B030D-6E8A-4147-A177-3AD203B41FA5}">
                      <a16:colId xmlns:a16="http://schemas.microsoft.com/office/drawing/2014/main" val="3928805418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3234956004"/>
                    </a:ext>
                  </a:extLst>
                </a:gridCol>
              </a:tblGrid>
              <a:tr h="38841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Building an Overview of World History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983145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EYFS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1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2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587128"/>
                  </a:ext>
                </a:extLst>
              </a:tr>
              <a:tr h="2797659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Understand that people study events before they were born.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GB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Understand that famous people are also studied.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Describe significant people from the past.</a:t>
                      </a:r>
                    </a:p>
                    <a:p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Recognise that there are reasons why people in the past are remembered. </a:t>
                      </a:r>
                    </a:p>
                    <a:p>
                      <a:endParaRPr lang="en-GB" sz="16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Describe historical events.</a:t>
                      </a:r>
                    </a:p>
                    <a:p>
                      <a:endParaRPr lang="en-GB" sz="16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6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Recognise that there are reasons why people in the past acted as they did.</a:t>
                      </a:r>
                    </a:p>
                    <a:p>
                      <a:endParaRPr lang="en-GB" sz="16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553283"/>
                  </a:ext>
                </a:extLst>
              </a:tr>
            </a:tbl>
          </a:graphicData>
        </a:graphic>
      </p:graphicFrame>
      <p:sp>
        <p:nvSpPr>
          <p:cNvPr id="77842" name="Slide Number Placeholder 2">
            <a:extLst>
              <a:ext uri="{FF2B5EF4-FFF2-40B4-BE49-F238E27FC236}">
                <a16:creationId xmlns:a16="http://schemas.microsoft.com/office/drawing/2014/main" id="{A0EEBE86-0653-7809-365C-AFD990444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66EEC9A-39C3-4192-B9D4-81D0AC838016}" type="slidenum">
              <a:rPr lang="en-GB" altLang="en-US" smtClean="0"/>
              <a:pPr/>
              <a:t>3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D6D7A3-83D5-9B23-B327-AF1512B47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History Disciplinary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7209C8D-7356-87D9-E7C0-922D76561D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934833"/>
              </p:ext>
            </p:extLst>
          </p:nvPr>
        </p:nvGraphicFramePr>
        <p:xfrm>
          <a:off x="521505" y="1213961"/>
          <a:ext cx="8100989" cy="4465327"/>
        </p:xfrm>
        <a:graphic>
          <a:graphicData uri="http://schemas.openxmlformats.org/drawingml/2006/table">
            <a:tbl>
              <a:tblPr/>
              <a:tblGrid>
                <a:gridCol w="2024908">
                  <a:extLst>
                    <a:ext uri="{9D8B030D-6E8A-4147-A177-3AD203B41FA5}">
                      <a16:colId xmlns:a16="http://schemas.microsoft.com/office/drawing/2014/main" val="441704380"/>
                    </a:ext>
                  </a:extLst>
                </a:gridCol>
                <a:gridCol w="2026266">
                  <a:extLst>
                    <a:ext uri="{9D8B030D-6E8A-4147-A177-3AD203B41FA5}">
                      <a16:colId xmlns:a16="http://schemas.microsoft.com/office/drawing/2014/main" val="1307485077"/>
                    </a:ext>
                  </a:extLst>
                </a:gridCol>
                <a:gridCol w="2024907">
                  <a:extLst>
                    <a:ext uri="{9D8B030D-6E8A-4147-A177-3AD203B41FA5}">
                      <a16:colId xmlns:a16="http://schemas.microsoft.com/office/drawing/2014/main" val="4072427205"/>
                    </a:ext>
                  </a:extLst>
                </a:gridCol>
                <a:gridCol w="2024908">
                  <a:extLst>
                    <a:ext uri="{9D8B030D-6E8A-4147-A177-3AD203B41FA5}">
                      <a16:colId xmlns:a16="http://schemas.microsoft.com/office/drawing/2014/main" val="3665806706"/>
                    </a:ext>
                  </a:extLst>
                </a:gridCol>
              </a:tblGrid>
              <a:tr h="388413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Building an Overview of World History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248599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3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4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5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6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453826"/>
                  </a:ext>
                </a:extLst>
              </a:tr>
              <a:tr h="3723875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Give a broad overview of prehistory.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Describe the social, ethnic, cultural or religious diversity of past society. – Shang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 Dynasty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Describe the characteristic features of the past, including ideas, beliefs, attitudes and experiences of men, women and children.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GB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Start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give 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broad overview of life in Britain from ancient until the end of Roman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times. 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Compare some of the times studied with those of other areas of interest around the world.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Describe the social, ethnic, cultural or religious diversity of past society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Early Islamic Republic. 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Describe changes that have happened in history.</a:t>
                      </a: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Give a broad overview of life in Britain from medieval until the Anglo Saxon times until medieval times.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Compare different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eras in Britain and describe similarities and differences.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Describe the different monarchs in Britain and evaluate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their reigns.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Identify continuity and change in the history of Blackburn during the industrial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revolution. 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Compare some of the times studied with those of the other areas of interest around the world. 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good understanding of 19</a:t>
                      </a:r>
                      <a:r>
                        <a:rPr lang="en-GB" sz="120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20</a:t>
                      </a:r>
                      <a:r>
                        <a:rPr lang="en-GB" sz="120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century world events. </a:t>
                      </a:r>
                      <a:b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9805240"/>
                  </a:ext>
                </a:extLst>
              </a:tr>
            </a:tbl>
          </a:graphicData>
        </a:graphic>
      </p:graphicFrame>
      <p:sp>
        <p:nvSpPr>
          <p:cNvPr id="78869" name="Slide Number Placeholder 2">
            <a:extLst>
              <a:ext uri="{FF2B5EF4-FFF2-40B4-BE49-F238E27FC236}">
                <a16:creationId xmlns:a16="http://schemas.microsoft.com/office/drawing/2014/main" id="{8202F70A-4632-3473-74DE-5318260475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5C9DECD-1D8A-4EBE-B7AD-7B6EF176E88D}" type="slidenum">
              <a:rPr lang="en-GB" altLang="en-US" smtClean="0"/>
              <a:pPr/>
              <a:t>4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B06319F-2F14-5C98-FBED-560CDE615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History Disciplinary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BFF6CF5-4CF9-C2D4-C784-FFDB32BA6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496040"/>
              </p:ext>
            </p:extLst>
          </p:nvPr>
        </p:nvGraphicFramePr>
        <p:xfrm>
          <a:off x="517432" y="1406809"/>
          <a:ext cx="8109138" cy="3639016"/>
        </p:xfrm>
        <a:graphic>
          <a:graphicData uri="http://schemas.openxmlformats.org/drawingml/2006/table">
            <a:tbl>
              <a:tblPr/>
              <a:tblGrid>
                <a:gridCol w="2274320">
                  <a:extLst>
                    <a:ext uri="{9D8B030D-6E8A-4147-A177-3AD203B41FA5}">
                      <a16:colId xmlns:a16="http://schemas.microsoft.com/office/drawing/2014/main" val="1708824382"/>
                    </a:ext>
                  </a:extLst>
                </a:gridCol>
                <a:gridCol w="2946167">
                  <a:extLst>
                    <a:ext uri="{9D8B030D-6E8A-4147-A177-3AD203B41FA5}">
                      <a16:colId xmlns:a16="http://schemas.microsoft.com/office/drawing/2014/main" val="3245300809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1859629020"/>
                    </a:ext>
                  </a:extLst>
                </a:gridCol>
              </a:tblGrid>
              <a:tr h="45540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Understanding Chronology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844407"/>
                  </a:ext>
                </a:extLst>
              </a:tr>
              <a:tr h="3311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EYFS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1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2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026563"/>
                  </a:ext>
                </a:extLst>
              </a:tr>
              <a:tr h="2852436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Understand that events happen in time order.</a:t>
                      </a: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GB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Know that events don’t happen at the same time.</a:t>
                      </a: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0" lang="en-GB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Label with phrases such as ‘before’.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Place events and artefacts in order on a time line.</a:t>
                      </a: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Label timelines with words or phrases such as: past, present, older and newer.</a:t>
                      </a: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Recount changes that have occurred in their own lives.</a:t>
                      </a:r>
                    </a:p>
                    <a:p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Place events and artefacts in order on a time line.</a:t>
                      </a: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Label time lines with words or phrases such as: past, present, older and newer.</a:t>
                      </a: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dates where appropriate.</a:t>
                      </a:r>
                    </a:p>
                    <a:p>
                      <a:endParaRPr lang="en-GB" sz="14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441852"/>
                  </a:ext>
                </a:extLst>
              </a:tr>
            </a:tbl>
          </a:graphicData>
        </a:graphic>
      </p:graphicFrame>
      <p:sp>
        <p:nvSpPr>
          <p:cNvPr id="79890" name="Slide Number Placeholder 2">
            <a:extLst>
              <a:ext uri="{FF2B5EF4-FFF2-40B4-BE49-F238E27FC236}">
                <a16:creationId xmlns:a16="http://schemas.microsoft.com/office/drawing/2014/main" id="{344D2E74-B485-C5FD-51F6-2849D0AB2B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571C2B6-38AD-4460-98D9-58B73FA35B91}" type="slidenum">
              <a:rPr lang="en-GB" altLang="en-US" smtClean="0"/>
              <a:pPr/>
              <a:t>5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889202-A46C-B563-F3F0-6D3E3F4BB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History Disciplinary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B38A01C-956F-3ABC-9029-B1BD347B8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62267"/>
              </p:ext>
            </p:extLst>
          </p:nvPr>
        </p:nvGraphicFramePr>
        <p:xfrm>
          <a:off x="521505" y="976295"/>
          <a:ext cx="8100989" cy="4843480"/>
        </p:xfrm>
        <a:graphic>
          <a:graphicData uri="http://schemas.openxmlformats.org/drawingml/2006/table">
            <a:tbl>
              <a:tblPr/>
              <a:tblGrid>
                <a:gridCol w="1867370">
                  <a:extLst>
                    <a:ext uri="{9D8B030D-6E8A-4147-A177-3AD203B41FA5}">
                      <a16:colId xmlns:a16="http://schemas.microsoft.com/office/drawing/2014/main" val="1003302530"/>
                    </a:ext>
                  </a:extLst>
                </a:gridCol>
                <a:gridCol w="1943422">
                  <a:extLst>
                    <a:ext uri="{9D8B030D-6E8A-4147-A177-3AD203B41FA5}">
                      <a16:colId xmlns:a16="http://schemas.microsoft.com/office/drawing/2014/main" val="478540876"/>
                    </a:ext>
                  </a:extLst>
                </a:gridCol>
                <a:gridCol w="2077873">
                  <a:extLst>
                    <a:ext uri="{9D8B030D-6E8A-4147-A177-3AD203B41FA5}">
                      <a16:colId xmlns:a16="http://schemas.microsoft.com/office/drawing/2014/main" val="1426055967"/>
                    </a:ext>
                  </a:extLst>
                </a:gridCol>
                <a:gridCol w="2212324">
                  <a:extLst>
                    <a:ext uri="{9D8B030D-6E8A-4147-A177-3AD203B41FA5}">
                      <a16:colId xmlns:a16="http://schemas.microsoft.com/office/drawing/2014/main" val="779650668"/>
                    </a:ext>
                  </a:extLst>
                </a:gridCol>
              </a:tblGrid>
              <a:tr h="421253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Understanding Chronology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985955"/>
                  </a:ext>
                </a:extLst>
              </a:tr>
              <a:tr h="31851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3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4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5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6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08766"/>
                  </a:ext>
                </a:extLst>
              </a:tr>
              <a:tr h="4103709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• Understand the concept of change over time, representing this, along with evidence, on a time line.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Use dates and terms to describe events.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Understand that progress occurred</a:t>
                      </a:r>
                      <a:r>
                        <a:rPr lang="en-GB" sz="1200" baseline="0" dirty="0"/>
                        <a:t> at different rates across the world.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aseline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Identify reasons for more or less progress within a society. </a:t>
                      </a:r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Describe the main changes in a period of history (using terms such as: social, religious, political, technological and cultural).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dates and terms accurately in describing events.</a:t>
                      </a: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Identify periods of rapid change in history and explain their development.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Understand reasons why societies have changed and evaluate their importance. 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Describe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how historians build up a sense of the past.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68984"/>
                  </a:ext>
                </a:extLst>
              </a:tr>
            </a:tbl>
          </a:graphicData>
        </a:graphic>
      </p:graphicFrame>
      <p:sp>
        <p:nvSpPr>
          <p:cNvPr id="80917" name="Slide Number Placeholder 2">
            <a:extLst>
              <a:ext uri="{FF2B5EF4-FFF2-40B4-BE49-F238E27FC236}">
                <a16:creationId xmlns:a16="http://schemas.microsoft.com/office/drawing/2014/main" id="{AB749C08-A4EC-1900-2596-BE632F54E1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25B71F1-157E-47C1-A7AB-76C539895E80}" type="slidenum">
              <a:rPr lang="en-GB" altLang="en-US" smtClean="0"/>
              <a:pPr/>
              <a:t>6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7871A0F-4D88-2B7B-5EB1-D90088DB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History Disciplinary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BFF6CF5-4CF9-C2D4-C784-FFDB32BA68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905700"/>
              </p:ext>
            </p:extLst>
          </p:nvPr>
        </p:nvGraphicFramePr>
        <p:xfrm>
          <a:off x="416933" y="935319"/>
          <a:ext cx="8109138" cy="3903079"/>
        </p:xfrm>
        <a:graphic>
          <a:graphicData uri="http://schemas.openxmlformats.org/drawingml/2006/table">
            <a:tbl>
              <a:tblPr/>
              <a:tblGrid>
                <a:gridCol w="2274320">
                  <a:extLst>
                    <a:ext uri="{9D8B030D-6E8A-4147-A177-3AD203B41FA5}">
                      <a16:colId xmlns:a16="http://schemas.microsoft.com/office/drawing/2014/main" val="1708824382"/>
                    </a:ext>
                  </a:extLst>
                </a:gridCol>
                <a:gridCol w="2946167">
                  <a:extLst>
                    <a:ext uri="{9D8B030D-6E8A-4147-A177-3AD203B41FA5}">
                      <a16:colId xmlns:a16="http://schemas.microsoft.com/office/drawing/2014/main" val="3245300809"/>
                    </a:ext>
                  </a:extLst>
                </a:gridCol>
                <a:gridCol w="2888651">
                  <a:extLst>
                    <a:ext uri="{9D8B030D-6E8A-4147-A177-3AD203B41FA5}">
                      <a16:colId xmlns:a16="http://schemas.microsoft.com/office/drawing/2014/main" val="1859629020"/>
                    </a:ext>
                  </a:extLst>
                </a:gridCol>
              </a:tblGrid>
              <a:tr h="38841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Communicating Historically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844407"/>
                  </a:ext>
                </a:extLst>
              </a:tr>
              <a:tr h="350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EYFS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1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2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026563"/>
                  </a:ext>
                </a:extLst>
              </a:tr>
              <a:tr h="3161627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171450" marR="0" lvl="0" indent="-17145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Understand that words indicate how long ago something was. ‘a long time ago’ ‘a short time ago’.</a:t>
                      </a:r>
                    </a:p>
                    <a:p>
                      <a:pPr marL="0" marR="0" lvl="0" indent="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GB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l" defTabSz="5207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Show an understanding of ‘the past’. 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words and phrases such as: a long time ago, recently, when my parents/carers were children, years, decades and centuries to describe the passing of time.</a:t>
                      </a:r>
                    </a:p>
                    <a:p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Show an understanding of the concept of nation and a nation’s history.</a:t>
                      </a:r>
                    </a:p>
                    <a:p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Use literacy skills to a good standard in order to communicate information about the past</a:t>
                      </a:r>
                    </a:p>
                    <a:p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441852"/>
                  </a:ext>
                </a:extLst>
              </a:tr>
            </a:tbl>
          </a:graphicData>
        </a:graphic>
      </p:graphicFrame>
      <p:sp>
        <p:nvSpPr>
          <p:cNvPr id="79890" name="Slide Number Placeholder 2">
            <a:extLst>
              <a:ext uri="{FF2B5EF4-FFF2-40B4-BE49-F238E27FC236}">
                <a16:creationId xmlns:a16="http://schemas.microsoft.com/office/drawing/2014/main" id="{344D2E74-B485-C5FD-51F6-2849D0AB2B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571C2B6-38AD-4460-98D9-58B73FA35B91}" type="slidenum">
              <a:rPr lang="en-GB" altLang="en-US" smtClean="0"/>
              <a:pPr/>
              <a:t>7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A889202-A46C-B563-F3F0-6D3E3F4BB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History Disciplinary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266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B38A01C-956F-3ABC-9029-B1BD347B8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254840"/>
              </p:ext>
            </p:extLst>
          </p:nvPr>
        </p:nvGraphicFramePr>
        <p:xfrm>
          <a:off x="521505" y="976295"/>
          <a:ext cx="8100989" cy="4558874"/>
        </p:xfrm>
        <a:graphic>
          <a:graphicData uri="http://schemas.openxmlformats.org/drawingml/2006/table">
            <a:tbl>
              <a:tblPr/>
              <a:tblGrid>
                <a:gridCol w="1867370">
                  <a:extLst>
                    <a:ext uri="{9D8B030D-6E8A-4147-A177-3AD203B41FA5}">
                      <a16:colId xmlns:a16="http://schemas.microsoft.com/office/drawing/2014/main" val="1003302530"/>
                    </a:ext>
                  </a:extLst>
                </a:gridCol>
                <a:gridCol w="1943422">
                  <a:extLst>
                    <a:ext uri="{9D8B030D-6E8A-4147-A177-3AD203B41FA5}">
                      <a16:colId xmlns:a16="http://schemas.microsoft.com/office/drawing/2014/main" val="478540876"/>
                    </a:ext>
                  </a:extLst>
                </a:gridCol>
                <a:gridCol w="2077873">
                  <a:extLst>
                    <a:ext uri="{9D8B030D-6E8A-4147-A177-3AD203B41FA5}">
                      <a16:colId xmlns:a16="http://schemas.microsoft.com/office/drawing/2014/main" val="1426055967"/>
                    </a:ext>
                  </a:extLst>
                </a:gridCol>
                <a:gridCol w="2212324">
                  <a:extLst>
                    <a:ext uri="{9D8B030D-6E8A-4147-A177-3AD203B41FA5}">
                      <a16:colId xmlns:a16="http://schemas.microsoft.com/office/drawing/2014/main" val="779650668"/>
                    </a:ext>
                  </a:extLst>
                </a:gridCol>
              </a:tblGrid>
              <a:tr h="396500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Communicating Historically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985955"/>
                  </a:ext>
                </a:extLst>
              </a:tr>
              <a:tr h="2998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3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4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5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defTabSz="5207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5207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Year 6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08766"/>
                  </a:ext>
                </a:extLst>
              </a:tr>
              <a:tr h="3862572">
                <a:tc>
                  <a:txBody>
                    <a:bodyPr/>
                    <a:lstStyle>
                      <a:lvl1pPr marL="17145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3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415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987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559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913188" indent="-255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Use appropriate historical vocabulary to communicate, including: dates, time, period, era, change and chronology.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• Show an understanding of concepts such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 as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+mn-cs"/>
                        </a:rPr>
                        <a:t> democracy.</a:t>
                      </a: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literacy, numeracy and computing skills to a good standard in order to communicate information about the past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sources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explain how we know about the past.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appropriate historical vocabulary to communicate, including:</a:t>
                      </a: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continuity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change, century, decade and legacy.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Show an understanding of concepts such as civilisation, monarchy and war.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Explain how times have changed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our locality describing relevant features.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Use essays to present opinions on historical events backed up by facts and sources.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dirty="0"/>
                    </a:p>
                  </a:txBody>
                  <a:tcPr marL="86266" marR="86266" marT="43133" marB="4313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68984"/>
                  </a:ext>
                </a:extLst>
              </a:tr>
            </a:tbl>
          </a:graphicData>
        </a:graphic>
      </p:graphicFrame>
      <p:sp>
        <p:nvSpPr>
          <p:cNvPr id="80917" name="Slide Number Placeholder 2">
            <a:extLst>
              <a:ext uri="{FF2B5EF4-FFF2-40B4-BE49-F238E27FC236}">
                <a16:creationId xmlns:a16="http://schemas.microsoft.com/office/drawing/2014/main" id="{AB749C08-A4EC-1900-2596-BE632F54E1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25B71F1-157E-47C1-A7AB-76C539895E80}" type="slidenum">
              <a:rPr lang="en-GB" altLang="en-US" smtClean="0"/>
              <a:pPr/>
              <a:t>8</a:t>
            </a:fld>
            <a:endParaRPr lang="en-GB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7871A0F-4D88-2B7B-5EB1-D90088DB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95" y="194037"/>
            <a:ext cx="8626569" cy="62472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en-GB" sz="3019" b="1" dirty="0">
                <a:latin typeface="Century Gothic" panose="020B0502020202020204" pitchFamily="34" charset="0"/>
              </a:rPr>
              <a:t>History Disciplinary Knowledge</a:t>
            </a:r>
            <a:endParaRPr lang="en-GB" sz="3019" b="1" dirty="0">
              <a:solidFill>
                <a:srgbClr val="FFFDF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 descr="Image pre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3" y="5994399"/>
            <a:ext cx="515600" cy="69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423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1f17a14-8980-460c-8c1f-dd8ff902a239" xsi:nil="true"/>
    <lcf76f155ced4ddcb4097134ff3c332f xmlns="f482e274-dfc4-4f07-b2a2-76753076028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1BD9AC1D9BC449B1FC13D741B76F61" ma:contentTypeVersion="17" ma:contentTypeDescription="Create a new document." ma:contentTypeScope="" ma:versionID="856ce7d22665a31a89717603efceb834">
  <xsd:schema xmlns:xsd="http://www.w3.org/2001/XMLSchema" xmlns:xs="http://www.w3.org/2001/XMLSchema" xmlns:p="http://schemas.microsoft.com/office/2006/metadata/properties" xmlns:ns2="f482e274-dfc4-4f07-b2a2-767530760282" xmlns:ns3="d1f17a14-8980-460c-8c1f-dd8ff902a239" targetNamespace="http://schemas.microsoft.com/office/2006/metadata/properties" ma:root="true" ma:fieldsID="d44ae9770632d249414aae38832060e1" ns2:_="" ns3:_="">
    <xsd:import namespace="f482e274-dfc4-4f07-b2a2-767530760282"/>
    <xsd:import namespace="d1f17a14-8980-460c-8c1f-dd8ff902a2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82e274-dfc4-4f07-b2a2-7675307602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2c60e70-c612-4e7b-bd63-65e617198d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17a14-8980-460c-8c1f-dd8ff902a23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b93511e-7f96-4c3e-b3ed-c0f57fede495}" ma:internalName="TaxCatchAll" ma:showField="CatchAllData" ma:web="d1f17a14-8980-460c-8c1f-dd8ff902a2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D37828-FE2F-49E2-9880-A634930E3E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E20A27-1132-4A46-9EEF-08A22AB9B7B4}">
  <ds:schemaRefs>
    <ds:schemaRef ds:uri="http://schemas.microsoft.com/office/2006/metadata/properties"/>
    <ds:schemaRef ds:uri="http://schemas.microsoft.com/office/infopath/2007/PartnerControls"/>
    <ds:schemaRef ds:uri="d1f17a14-8980-460c-8c1f-dd8ff902a239"/>
    <ds:schemaRef ds:uri="f482e274-dfc4-4f07-b2a2-767530760282"/>
  </ds:schemaRefs>
</ds:datastoreItem>
</file>

<file path=customXml/itemProps3.xml><?xml version="1.0" encoding="utf-8"?>
<ds:datastoreItem xmlns:ds="http://schemas.openxmlformats.org/officeDocument/2006/customXml" ds:itemID="{5DF3FFA5-192E-417B-98BB-B032BE3B51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82e274-dfc4-4f07-b2a2-767530760282"/>
    <ds:schemaRef ds:uri="d1f17a14-8980-460c-8c1f-dd8ff902a2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773</TotalTime>
  <Words>1187</Words>
  <Application>Microsoft Office PowerPoint</Application>
  <PresentationFormat>On-screen Show (4:3)</PresentationFormat>
  <Paragraphs>156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History Disciplinary Knowledge</vt:lpstr>
      <vt:lpstr>History Disciplinary Knowledge</vt:lpstr>
      <vt:lpstr>History Disciplinary Knowledge</vt:lpstr>
      <vt:lpstr>History Disciplinary Knowledge</vt:lpstr>
      <vt:lpstr>History Disciplinary Knowledge</vt:lpstr>
      <vt:lpstr>History Disciplinary Knowledge</vt:lpstr>
      <vt:lpstr>History Disciplinary Knowledge</vt:lpstr>
      <vt:lpstr>History Disciplinary Knowledge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Davies - Trustee</dc:creator>
  <cp:lastModifiedBy>Sam Smallridge</cp:lastModifiedBy>
  <cp:revision>27</cp:revision>
  <dcterms:created xsi:type="dcterms:W3CDTF">2022-05-19T06:53:53Z</dcterms:created>
  <dcterms:modified xsi:type="dcterms:W3CDTF">2024-05-20T09:08:57Z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0x010100A01BD9AC1D9BC449B1FC13D741B76F61</vt:lpwstr>
  </property>
</Properties>
</file>