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3621" r:id="rId2"/>
    <p:sldId id="3622" r:id="rId3"/>
    <p:sldId id="3623" r:id="rId4"/>
    <p:sldId id="256" r:id="rId5"/>
    <p:sldId id="257" r:id="rId6"/>
    <p:sldId id="258" r:id="rId7"/>
    <p:sldId id="3441" r:id="rId8"/>
    <p:sldId id="3620" r:id="rId9"/>
    <p:sldId id="3619" r:id="rId10"/>
    <p:sldId id="3239" r:id="rId11"/>
    <p:sldId id="3240" r:id="rId12"/>
    <p:sldId id="3617" r:id="rId13"/>
    <p:sldId id="3443" r:id="rId14"/>
    <p:sldId id="3444" r:id="rId15"/>
    <p:sldId id="361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66CC"/>
    <a:srgbClr val="FF9999"/>
    <a:srgbClr val="FF6699"/>
    <a:srgbClr val="FFCCFF"/>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9" autoAdjust="0"/>
    <p:restoredTop sz="94660"/>
  </p:normalViewPr>
  <p:slideViewPr>
    <p:cSldViewPr snapToGrid="0" showGuides="1">
      <p:cViewPr varScale="1">
        <p:scale>
          <a:sx n="79" d="100"/>
          <a:sy n="79" d="100"/>
        </p:scale>
        <p:origin x="102" y="8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E99E9-14FD-4E85-8C64-72F2BF5D0FED}" type="datetimeFigureOut">
              <a:rPr lang="en-GB" smtClean="0"/>
              <a:t>28/02/2024</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31EB6A-CD69-4D14-800B-C8A5F959F4DF}" type="slidenum">
              <a:rPr lang="en-GB" smtClean="0"/>
              <a:t>‹#›</a:t>
            </a:fld>
            <a:endParaRPr lang="en-GB" dirty="0"/>
          </a:p>
        </p:txBody>
      </p:sp>
    </p:spTree>
    <p:extLst>
      <p:ext uri="{BB962C8B-B14F-4D97-AF65-F5344CB8AC3E}">
        <p14:creationId xmlns:p14="http://schemas.microsoft.com/office/powerpoint/2010/main" val="1457822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94E9F7-9A97-48D9-A1D1-2F6045F785D1}"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39964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96198D-BD73-44BA-9DEB-96676F2E1817}"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05560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973ED3-20E7-4959-A1C2-EEB3E2BEFBD8}"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939393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201343-4E6B-4F0E-BC11-DAA84833E769}"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3944588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CF3701-5A6B-4AFD-B153-C50374F98C04}"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597363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736FCB-9FF0-4640-B99D-B2A296BF223A}" type="datetime1">
              <a:rPr lang="en-GB" smtClean="0"/>
              <a:t>28/02/2024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263910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694B6E-B47E-4D33-BBB4-25C7C292353B}" type="datetime1">
              <a:rPr lang="en-GB" smtClean="0"/>
              <a:t>28/02/2024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377664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36D88D-0E35-4640-A867-37910C5636CC}" type="datetime1">
              <a:rPr lang="en-GB" smtClean="0"/>
              <a:t>28/02/2024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554140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5557E9-6FBD-49F7-BC98-2264730E7FA4}" type="datetime1">
              <a:rPr lang="en-GB" smtClean="0"/>
              <a:t>28/02/2024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892989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6387A1-9EF9-4E91-9E9C-65E048184B95}" type="datetime1">
              <a:rPr lang="en-GB" smtClean="0"/>
              <a:t>28/02/2024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275384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8933CC-BB9F-418B-96C3-F1C1311129CE}" type="datetime1">
              <a:rPr lang="en-GB" smtClean="0"/>
              <a:t>28/02/2024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082548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4B04A-E8B4-4F1D-B4C4-15C3465410B6}" type="datetime1">
              <a:rPr lang="en-GB" smtClean="0"/>
              <a:t>28/02/2024</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999C0-7C77-415F-9EE3-AB2373BE7FA1}" type="slidenum">
              <a:rPr lang="en-GB" smtClean="0"/>
              <a:t>‹#›</a:t>
            </a:fld>
            <a:endParaRPr lang="en-GB" dirty="0"/>
          </a:p>
        </p:txBody>
      </p:sp>
    </p:spTree>
    <p:extLst>
      <p:ext uri="{BB962C8B-B14F-4D97-AF65-F5344CB8AC3E}">
        <p14:creationId xmlns:p14="http://schemas.microsoft.com/office/powerpoint/2010/main" val="10166233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5">
              <a:lumMod val="40000"/>
              <a:lumOff val="60000"/>
            </a:schemeClr>
          </a:solidFill>
        </p:spPr>
        <p:txBody>
          <a:bodyPr>
            <a:normAutofit/>
          </a:bodyPr>
          <a:lstStyle/>
          <a:p>
            <a:pPr>
              <a:defRPr/>
            </a:pPr>
            <a:r>
              <a:rPr lang="en-GB" sz="3019" b="1" dirty="0">
                <a:latin typeface="Century Gothic" panose="020B0502020202020204" pitchFamily="34" charset="0"/>
              </a:rPr>
              <a:t>English Disciplinary Knowledge Year 6</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517432" y="1018314"/>
          <a:ext cx="8109138" cy="3779238"/>
        </p:xfrm>
        <a:graphic>
          <a:graphicData uri="http://schemas.openxmlformats.org/drawingml/2006/table">
            <a:tbl>
              <a:tblPr/>
              <a:tblGrid>
                <a:gridCol w="2379517">
                  <a:extLst>
                    <a:ext uri="{9D8B030D-6E8A-4147-A177-3AD203B41FA5}">
                      <a16:colId xmlns:a16="http://schemas.microsoft.com/office/drawing/2014/main" val="210943694"/>
                    </a:ext>
                  </a:extLst>
                </a:gridCol>
                <a:gridCol w="2840970">
                  <a:extLst>
                    <a:ext uri="{9D8B030D-6E8A-4147-A177-3AD203B41FA5}">
                      <a16:colId xmlns:a16="http://schemas.microsoft.com/office/drawing/2014/main" val="864309712"/>
                    </a:ext>
                  </a:extLst>
                </a:gridCol>
                <a:gridCol w="2888651">
                  <a:extLst>
                    <a:ext uri="{9D8B030D-6E8A-4147-A177-3AD203B41FA5}">
                      <a16:colId xmlns:a16="http://schemas.microsoft.com/office/drawing/2014/main" val="3913203569"/>
                    </a:ext>
                  </a:extLst>
                </a:gridCol>
              </a:tblGrid>
              <a:tr h="301147">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Organisational</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218997">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Autumn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Spring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Summer</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2170195882"/>
                  </a:ext>
                </a:extLst>
              </a:tr>
              <a:tr h="2814445">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800" kern="1200" dirty="0">
                          <a:solidFill>
                            <a:schemeClr val="tx1"/>
                          </a:solidFill>
                          <a:effectLst/>
                          <a:latin typeface="+mn-lt"/>
                          <a:ea typeface="MS PGothic" panose="020B0600070205080204" pitchFamily="34" charset="-128"/>
                          <a:cs typeface="+mn-cs"/>
                        </a:rPr>
                        <a:t>Children can identify which audience they should write for.</a:t>
                      </a:r>
                    </a:p>
                    <a:p>
                      <a:pPr marL="285750" marR="0" lvl="0" indent="-285750" algn="l" defTabSz="520700" rtl="0" eaLnBrk="1" fontAlgn="base" latinLnBrk="0" hangingPunct="1">
                        <a:lnSpc>
                          <a:spcPct val="100000"/>
                        </a:lnSpc>
                        <a:spcBef>
                          <a:spcPct val="0"/>
                        </a:spcBef>
                        <a:spcAft>
                          <a:spcPct val="0"/>
                        </a:spcAft>
                        <a:buClrTx/>
                        <a:buSzTx/>
                        <a:buFontTx/>
                        <a:buChar char="-"/>
                        <a:tabLst/>
                        <a:defRPr/>
                      </a:pPr>
                      <a:endParaRPr lang="en-GB" sz="1800" kern="1200" dirty="0">
                        <a:solidFill>
                          <a:schemeClr val="tx1"/>
                        </a:solidFill>
                        <a:effectLst/>
                        <a:latin typeface="+mn-lt"/>
                        <a:ea typeface="MS PGothic" panose="020B0600070205080204" pitchFamily="34" charset="-128"/>
                        <a:cs typeface="+mn-cs"/>
                      </a:endParaRP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800" kern="1200" dirty="0">
                          <a:solidFill>
                            <a:schemeClr val="tx1"/>
                          </a:solidFill>
                          <a:effectLst/>
                          <a:latin typeface="+mn-lt"/>
                          <a:ea typeface="MS PGothic" panose="020B0600070205080204" pitchFamily="34" charset="-128"/>
                          <a:cs typeface="+mn-cs"/>
                        </a:rPr>
                        <a:t>Use appropriate organisational devices linked to the genre.</a:t>
                      </a:r>
                    </a:p>
                    <a:p>
                      <a:pPr marL="285750" marR="0" lvl="0" indent="-285750" algn="l" defTabSz="520700" rtl="0" eaLnBrk="1" fontAlgn="base" latinLnBrk="0" hangingPunct="1">
                        <a:lnSpc>
                          <a:spcPct val="100000"/>
                        </a:lnSpc>
                        <a:spcBef>
                          <a:spcPct val="0"/>
                        </a:spcBef>
                        <a:spcAft>
                          <a:spcPct val="0"/>
                        </a:spcAft>
                        <a:buClrTx/>
                        <a:buSzTx/>
                        <a:buFontTx/>
                        <a:buChar char="-"/>
                        <a:tabLst/>
                        <a:defRPr/>
                      </a:pPr>
                      <a:endParaRPr lang="en-GB" sz="1800" kern="1200" dirty="0">
                        <a:solidFill>
                          <a:schemeClr val="tx1"/>
                        </a:solidFill>
                        <a:effectLst/>
                        <a:latin typeface="+mn-lt"/>
                        <a:ea typeface="MS PGothic" panose="020B0600070205080204" pitchFamily="34" charset="-128"/>
                        <a:cs typeface="+mn-cs"/>
                      </a:endParaRPr>
                    </a:p>
                    <a:p>
                      <a:pPr marL="285750" marR="0" lvl="0" indent="-285750" algn="l" defTabSz="520700" rtl="0" eaLnBrk="1" fontAlgn="base" latinLnBrk="0" hangingPunct="1">
                        <a:lnSpc>
                          <a:spcPct val="100000"/>
                        </a:lnSpc>
                        <a:spcBef>
                          <a:spcPct val="0"/>
                        </a:spcBef>
                        <a:spcAft>
                          <a:spcPct val="0"/>
                        </a:spcAft>
                        <a:buClrTx/>
                        <a:buSzTx/>
                        <a:buFontTx/>
                        <a:buChar char="-"/>
                        <a:tabLst/>
                        <a:defRPr/>
                      </a:pPr>
                      <a:endParaRPr lang="en-GB" sz="1800" kern="1200" dirty="0">
                        <a:solidFill>
                          <a:schemeClr val="tx1"/>
                        </a:solidFill>
                        <a:effectLst/>
                        <a:latin typeface="+mn-lt"/>
                        <a:ea typeface="MS PGothic" panose="020B0600070205080204" pitchFamily="34" charset="-128"/>
                        <a:cs typeface="+mn-cs"/>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800" dirty="0">
                          <a:latin typeface="+mn-lt"/>
                        </a:rPr>
                        <a:t>Write paragraphs that make sense if read alone. </a:t>
                      </a:r>
                    </a:p>
                    <a:p>
                      <a:pPr marL="285750" indent="-285750">
                        <a:buFontTx/>
                        <a:buChar char="-"/>
                      </a:pPr>
                      <a:endParaRPr lang="en-GB" sz="1800" dirty="0">
                        <a:latin typeface="+mn-lt"/>
                      </a:endParaRPr>
                    </a:p>
                    <a:p>
                      <a:pPr marL="285750" indent="-285750">
                        <a:buFontTx/>
                        <a:buChar char="-"/>
                      </a:pPr>
                      <a:r>
                        <a:rPr lang="en-GB" sz="1800" dirty="0">
                          <a:latin typeface="+mn-lt"/>
                        </a:rPr>
                        <a:t>Organise ideas in note form to turn into extended pieces.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800" dirty="0">
                          <a:latin typeface="+mn-lt"/>
                        </a:rPr>
                        <a:t>- Assess the effectiveness of their own and peers’ writing.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1</a:t>
            </a:fld>
            <a:endParaRPr lang="en-GB" altLang="en-US"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6">
              <a:lumMod val="40000"/>
              <a:lumOff val="60000"/>
            </a:schemeClr>
          </a:solidFill>
        </p:spPr>
        <p:txBody>
          <a:bodyPr>
            <a:normAutofit/>
          </a:bodyPr>
          <a:lstStyle/>
          <a:p>
            <a:pPr>
              <a:defRPr/>
            </a:pPr>
            <a:r>
              <a:rPr lang="en-GB" sz="3019" b="1" dirty="0">
                <a:latin typeface="Century Gothic" panose="020B0502020202020204" pitchFamily="34" charset="0"/>
              </a:rPr>
              <a:t>Year 6 Progression in Domains of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ext uri="{D42A27DB-BD31-4B8C-83A1-F6EECF244321}">
                <p14:modId xmlns:p14="http://schemas.microsoft.com/office/powerpoint/2010/main" val="3126343434"/>
              </p:ext>
            </p:extLst>
          </p:nvPr>
        </p:nvGraphicFramePr>
        <p:xfrm>
          <a:off x="159133" y="1033335"/>
          <a:ext cx="8726831" cy="4518761"/>
        </p:xfrm>
        <a:graphic>
          <a:graphicData uri="http://schemas.openxmlformats.org/drawingml/2006/table">
            <a:tbl>
              <a:tblPr/>
              <a:tblGrid>
                <a:gridCol w="3242435">
                  <a:extLst>
                    <a:ext uri="{9D8B030D-6E8A-4147-A177-3AD203B41FA5}">
                      <a16:colId xmlns:a16="http://schemas.microsoft.com/office/drawing/2014/main" val="210943694"/>
                    </a:ext>
                  </a:extLst>
                </a:gridCol>
                <a:gridCol w="2747945">
                  <a:extLst>
                    <a:ext uri="{9D8B030D-6E8A-4147-A177-3AD203B41FA5}">
                      <a16:colId xmlns:a16="http://schemas.microsoft.com/office/drawing/2014/main" val="864309712"/>
                    </a:ext>
                  </a:extLst>
                </a:gridCol>
                <a:gridCol w="2736451">
                  <a:extLst>
                    <a:ext uri="{9D8B030D-6E8A-4147-A177-3AD203B41FA5}">
                      <a16:colId xmlns:a16="http://schemas.microsoft.com/office/drawing/2014/main" val="3913203569"/>
                    </a:ext>
                  </a:extLst>
                </a:gridCol>
              </a:tblGrid>
              <a:tr h="443026">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Geography</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46557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Investigating Places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Investigating Patterns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Communicating Geographically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2170195882"/>
                  </a:ext>
                </a:extLst>
              </a:tr>
              <a:tr h="3593229">
                <a:tc>
                  <a:txBody>
                    <a:bodyPr/>
                    <a:lstStyle/>
                    <a:p>
                      <a:r>
                        <a:rPr lang="en-GB" sz="1400" kern="1200" dirty="0">
                          <a:solidFill>
                            <a:schemeClr val="tx1"/>
                          </a:solidFill>
                          <a:effectLst/>
                          <a:latin typeface="+mn-lt"/>
                          <a:ea typeface="MS PGothic" panose="020B0600070205080204" pitchFamily="34" charset="-128"/>
                          <a:cs typeface="+mn-cs"/>
                        </a:rPr>
                        <a:t> Collect and analyse statistics and other information in order to draw clear conclusions about locations.</a:t>
                      </a:r>
                    </a:p>
                    <a:p>
                      <a:pPr>
                        <a:buFont typeface="Arial" panose="020B0604020202020204" pitchFamily="34" charset="0"/>
                        <a:buChar char="•"/>
                      </a:pPr>
                      <a:r>
                        <a:rPr lang="en-GB" sz="1400" kern="1200" dirty="0">
                          <a:solidFill>
                            <a:schemeClr val="tx1"/>
                          </a:solidFill>
                          <a:effectLst/>
                          <a:latin typeface="+mn-lt"/>
                          <a:ea typeface="MS PGothic" panose="020B0600070205080204" pitchFamily="34" charset="-128"/>
                          <a:cs typeface="+mn-cs"/>
                        </a:rPr>
                        <a:t>Carry</a:t>
                      </a:r>
                      <a:r>
                        <a:rPr lang="en-GB" sz="1400" kern="1200" baseline="0" dirty="0">
                          <a:solidFill>
                            <a:schemeClr val="tx1"/>
                          </a:solidFill>
                          <a:effectLst/>
                          <a:latin typeface="+mn-lt"/>
                          <a:ea typeface="MS PGothic" panose="020B0600070205080204" pitchFamily="34" charset="-128"/>
                          <a:cs typeface="+mn-cs"/>
                        </a:rPr>
                        <a:t> out fieldwork using an independently created enquiry and research using appropriate methods.</a:t>
                      </a:r>
                      <a:endParaRPr lang="en-GB" sz="1400" kern="1200" dirty="0">
                        <a:solidFill>
                          <a:schemeClr val="tx1"/>
                        </a:solidFill>
                        <a:effectLst/>
                        <a:latin typeface="+mn-lt"/>
                        <a:ea typeface="MS PGothic" panose="020B0600070205080204" pitchFamily="34" charset="-128"/>
                        <a:cs typeface="+mn-cs"/>
                      </a:endParaRPr>
                    </a:p>
                    <a:p>
                      <a:r>
                        <a:rPr lang="en-GB" sz="1400" kern="1200" dirty="0">
                          <a:solidFill>
                            <a:schemeClr val="tx1"/>
                          </a:solidFill>
                          <a:effectLst/>
                          <a:latin typeface="+mn-lt"/>
                          <a:ea typeface="MS PGothic" panose="020B0600070205080204" pitchFamily="34" charset="-128"/>
                          <a:cs typeface="+mn-cs"/>
                        </a:rPr>
                        <a:t>• Analyse and give views on the effectiveness of different geographical representations of a location (such as aerial images compared with maps and topological maps - as in London’s Tube map).</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altLang="en-US" sz="1400" b="0" i="0" u="none" strike="noStrike" cap="none" normalizeH="0" baseline="0" dirty="0">
                          <a:ln>
                            <a:noFill/>
                          </a:ln>
                          <a:solidFill>
                            <a:schemeClr val="tx1"/>
                          </a:solidFill>
                          <a:effectLst/>
                          <a:latin typeface="+mn-lt"/>
                          <a:ea typeface="MS PGothic" panose="020B0600070205080204" pitchFamily="34" charset="-128"/>
                        </a:rPr>
                        <a:t>Explain changes that have occurred across the world, such as globalisation, and how they have come to shape our world as it now is. </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400" kern="1200" dirty="0">
                          <a:solidFill>
                            <a:schemeClr val="tx1"/>
                          </a:solidFill>
                          <a:effectLst/>
                          <a:latin typeface="Calibri" panose="020F0502020204030204" pitchFamily="34" charset="0"/>
                          <a:ea typeface="MS PGothic" panose="020B0600070205080204" pitchFamily="34" charset="-128"/>
                          <a:cs typeface="+mn-cs"/>
                        </a:rPr>
                        <a:t>• Use</a:t>
                      </a:r>
                      <a:r>
                        <a:rPr lang="en-GB" sz="1400" kern="1200" baseline="0" dirty="0">
                          <a:solidFill>
                            <a:schemeClr val="tx1"/>
                          </a:solidFill>
                          <a:effectLst/>
                          <a:latin typeface="Calibri" panose="020F0502020204030204" pitchFamily="34" charset="0"/>
                          <a:ea typeface="MS PGothic" panose="020B0600070205080204" pitchFamily="34" charset="-128"/>
                          <a:cs typeface="+mn-cs"/>
                        </a:rPr>
                        <a:t> fieldwork to find patterns and reasons behind geographical phenomena. </a:t>
                      </a:r>
                      <a:endParaRPr lang="en-GB" sz="1400" kern="1200" dirty="0">
                        <a:solidFill>
                          <a:schemeClr val="tx1"/>
                        </a:solidFill>
                        <a:effectLst/>
                        <a:latin typeface="Calibri" panose="020F0502020204030204" pitchFamily="34" charset="0"/>
                        <a:ea typeface="MS PGothic" panose="020B0600070205080204" pitchFamily="34" charset="-128"/>
                        <a:cs typeface="+mn-cs"/>
                      </a:endParaRPr>
                    </a:p>
                    <a:p>
                      <a:endParaRPr lang="en-GB" sz="1400" kern="1200" dirty="0">
                        <a:solidFill>
                          <a:schemeClr val="tx1"/>
                        </a:solidFill>
                        <a:effectLst/>
                        <a:latin typeface="Calibri" panose="020F0502020204030204" pitchFamily="34" charset="0"/>
                        <a:ea typeface="MS PGothic" panose="020B0600070205080204" pitchFamily="34" charset="-128"/>
                        <a:cs typeface="+mn-cs"/>
                      </a:endParaRPr>
                    </a:p>
                    <a:p>
                      <a:r>
                        <a:rPr lang="en-GB" sz="1400" kern="1200" dirty="0">
                          <a:solidFill>
                            <a:schemeClr val="tx1"/>
                          </a:solidFill>
                          <a:effectLst/>
                          <a:latin typeface="Calibri" panose="020F0502020204030204" pitchFamily="34" charset="0"/>
                          <a:ea typeface="MS PGothic" panose="020B0600070205080204" pitchFamily="34" charset="-128"/>
                          <a:cs typeface="+mn-cs"/>
                        </a:rPr>
                        <a:t>• Describe geographical diversity across the world.</a:t>
                      </a:r>
                    </a:p>
                    <a:p>
                      <a:endParaRPr lang="en-GB" sz="1400" kern="1200" dirty="0">
                        <a:solidFill>
                          <a:schemeClr val="tx1"/>
                        </a:solidFill>
                        <a:effectLst/>
                        <a:latin typeface="Calibri" panose="020F0502020204030204" pitchFamily="34" charset="0"/>
                        <a:ea typeface="MS PGothic" panose="020B0600070205080204" pitchFamily="34" charset="-128"/>
                        <a:cs typeface="+mn-cs"/>
                      </a:endParaRPr>
                    </a:p>
                    <a:p>
                      <a:r>
                        <a:rPr lang="en-GB" sz="1400" kern="1200" dirty="0">
                          <a:solidFill>
                            <a:schemeClr val="tx1"/>
                          </a:solidFill>
                          <a:effectLst/>
                          <a:latin typeface="Calibri" panose="020F0502020204030204" pitchFamily="34" charset="0"/>
                          <a:ea typeface="MS PGothic" panose="020B0600070205080204" pitchFamily="34" charset="-128"/>
                          <a:cs typeface="+mn-cs"/>
                        </a:rPr>
                        <a:t>• Describe how countries and geographical regions are interconnected and interdependent.</a:t>
                      </a: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400" kern="1200" dirty="0">
                          <a:solidFill>
                            <a:schemeClr val="tx1"/>
                          </a:solidFill>
                          <a:effectLst/>
                          <a:latin typeface="Calibri" panose="020F0502020204030204" pitchFamily="34" charset="0"/>
                          <a:ea typeface="MS PGothic" panose="020B0600070205080204" pitchFamily="34" charset="-128"/>
                          <a:cs typeface="+mn-cs"/>
                        </a:rPr>
                        <a:t>• Describe and understand key aspects of:  </a:t>
                      </a:r>
                    </a:p>
                    <a:p>
                      <a:r>
                        <a:rPr lang="en-GB" sz="1400" kern="1200" dirty="0">
                          <a:solidFill>
                            <a:schemeClr val="tx1"/>
                          </a:solidFill>
                          <a:effectLst/>
                          <a:latin typeface="Calibri" panose="020F0502020204030204" pitchFamily="34" charset="0"/>
                          <a:ea typeface="MS PGothic" panose="020B0600070205080204" pitchFamily="34" charset="-128"/>
                          <a:cs typeface="+mn-cs"/>
                        </a:rPr>
                        <a:t>• H</a:t>
                      </a:r>
                      <a:r>
                        <a:rPr lang="en-GB" sz="1400" b="1" kern="1200" dirty="0">
                          <a:solidFill>
                            <a:schemeClr val="tx1"/>
                          </a:solidFill>
                          <a:effectLst/>
                          <a:latin typeface="Calibri" panose="020F0502020204030204" pitchFamily="34" charset="0"/>
                          <a:ea typeface="MS PGothic" panose="020B0600070205080204" pitchFamily="34" charset="-128"/>
                          <a:cs typeface="+mn-cs"/>
                        </a:rPr>
                        <a:t>uman geography</a:t>
                      </a:r>
                      <a:r>
                        <a:rPr lang="en-GB" sz="1400" kern="1200" dirty="0">
                          <a:solidFill>
                            <a:schemeClr val="tx1"/>
                          </a:solidFill>
                          <a:effectLst/>
                          <a:latin typeface="Calibri" panose="020F0502020204030204" pitchFamily="34" charset="0"/>
                          <a:ea typeface="MS PGothic" panose="020B0600070205080204" pitchFamily="34" charset="-128"/>
                          <a:cs typeface="+mn-cs"/>
                        </a:rPr>
                        <a:t>, including: settlements, land use, economic activity including trade links, and the distribution of natural resources including energy, food, minerals, and water supplies.</a:t>
                      </a:r>
                    </a:p>
                    <a:p>
                      <a:endParaRPr lang="en-GB" sz="1400" kern="1200" dirty="0">
                        <a:solidFill>
                          <a:schemeClr val="tx1"/>
                        </a:solidFill>
                        <a:effectLst/>
                        <a:latin typeface="Calibri" panose="020F0502020204030204" pitchFamily="34" charset="0"/>
                        <a:ea typeface="MS PGothic" panose="020B0600070205080204" pitchFamily="34" charset="-128"/>
                        <a:cs typeface="+mn-cs"/>
                      </a:endParaRPr>
                    </a:p>
                    <a:p>
                      <a:r>
                        <a:rPr lang="en-GB" sz="1400" kern="1200" dirty="0">
                          <a:solidFill>
                            <a:schemeClr val="tx1"/>
                          </a:solidFill>
                          <a:effectLst/>
                          <a:latin typeface="Calibri" panose="020F0502020204030204" pitchFamily="34" charset="0"/>
                          <a:ea typeface="MS PGothic" panose="020B0600070205080204" pitchFamily="34" charset="-128"/>
                          <a:cs typeface="+mn-cs"/>
                        </a:rPr>
                        <a:t>• Use the eight points of a compass, four-figure grid references, symbols and a key (that uses standard Ordnance Survey symbols) to communicate knowledge of the United Kingdom and the world.</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44222F6-F35F-9A65-C229-9621D6B52B0F}"/>
              </a:ext>
            </a:extLst>
          </p:cNvPr>
          <p:cNvGraphicFramePr>
            <a:graphicFrameLocks noGrp="1"/>
          </p:cNvGraphicFramePr>
          <p:nvPr>
            <p:ph idx="1"/>
            <p:extLst>
              <p:ext uri="{D42A27DB-BD31-4B8C-83A1-F6EECF244321}">
                <p14:modId xmlns:p14="http://schemas.microsoft.com/office/powerpoint/2010/main" val="3653135991"/>
              </p:ext>
            </p:extLst>
          </p:nvPr>
        </p:nvGraphicFramePr>
        <p:xfrm>
          <a:off x="416933" y="869005"/>
          <a:ext cx="8301986" cy="4568248"/>
        </p:xfrm>
        <a:graphic>
          <a:graphicData uri="http://schemas.openxmlformats.org/drawingml/2006/table">
            <a:tbl>
              <a:tblPr/>
              <a:tblGrid>
                <a:gridCol w="2075157">
                  <a:extLst>
                    <a:ext uri="{9D8B030D-6E8A-4147-A177-3AD203B41FA5}">
                      <a16:colId xmlns:a16="http://schemas.microsoft.com/office/drawing/2014/main" val="1334577102"/>
                    </a:ext>
                  </a:extLst>
                </a:gridCol>
                <a:gridCol w="2076515">
                  <a:extLst>
                    <a:ext uri="{9D8B030D-6E8A-4147-A177-3AD203B41FA5}">
                      <a16:colId xmlns:a16="http://schemas.microsoft.com/office/drawing/2014/main" val="822642958"/>
                    </a:ext>
                  </a:extLst>
                </a:gridCol>
                <a:gridCol w="2075157">
                  <a:extLst>
                    <a:ext uri="{9D8B030D-6E8A-4147-A177-3AD203B41FA5}">
                      <a16:colId xmlns:a16="http://schemas.microsoft.com/office/drawing/2014/main" val="3806912539"/>
                    </a:ext>
                  </a:extLst>
                </a:gridCol>
                <a:gridCol w="2075157">
                  <a:extLst>
                    <a:ext uri="{9D8B030D-6E8A-4147-A177-3AD203B41FA5}">
                      <a16:colId xmlns:a16="http://schemas.microsoft.com/office/drawing/2014/main" val="3220653417"/>
                    </a:ext>
                  </a:extLst>
                </a:gridCol>
              </a:tblGrid>
              <a:tr h="554352">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History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83309221"/>
                  </a:ext>
                </a:extLst>
              </a:tr>
              <a:tr h="470693">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Investigating and Interpreting the Past</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Building an Overview of World History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Understanding Chronology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Communicating Historically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extLst>
                  <a:ext uri="{0D108BD9-81ED-4DB2-BD59-A6C34878D82A}">
                    <a16:rowId xmlns:a16="http://schemas.microsoft.com/office/drawing/2014/main" val="401920483"/>
                  </a:ext>
                </a:extLst>
              </a:tr>
              <a:tr h="3531390">
                <a:tc>
                  <a:txBody>
                    <a:bodyPr/>
                    <a:lstStyle/>
                    <a:p>
                      <a:r>
                        <a:rPr lang="en-GB" sz="1400" kern="1200" dirty="0">
                          <a:solidFill>
                            <a:schemeClr val="tx1"/>
                          </a:solidFill>
                          <a:effectLst/>
                          <a:latin typeface="+mn-lt"/>
                          <a:ea typeface="+mn-ea"/>
                          <a:cs typeface="+mn-cs"/>
                        </a:rPr>
                        <a:t>• Select suitable sources of evidence, giving reasons for choices.</a:t>
                      </a:r>
                    </a:p>
                    <a:p>
                      <a:r>
                        <a:rPr lang="en-GB" sz="1400" kern="1200" dirty="0">
                          <a:solidFill>
                            <a:schemeClr val="tx1"/>
                          </a:solidFill>
                          <a:effectLst/>
                          <a:latin typeface="+mn-lt"/>
                          <a:ea typeface="+mn-ea"/>
                          <a:cs typeface="+mn-cs"/>
                        </a:rPr>
                        <a:t>• Use sources of information to form testable hypotheses about the past.</a:t>
                      </a:r>
                    </a:p>
                    <a:p>
                      <a:r>
                        <a:rPr lang="en-GB" sz="1400" kern="1200" dirty="0">
                          <a:solidFill>
                            <a:schemeClr val="tx1"/>
                          </a:solidFill>
                          <a:effectLst/>
                          <a:latin typeface="+mn-lt"/>
                          <a:ea typeface="+mn-ea"/>
                          <a:cs typeface="+mn-cs"/>
                        </a:rPr>
                        <a:t>• Refine lines of enquiry as appropriate.</a:t>
                      </a:r>
                    </a:p>
                    <a:p>
                      <a:r>
                        <a:rPr lang="en-GB" sz="1400" kern="1200" dirty="0">
                          <a:solidFill>
                            <a:schemeClr val="tx1"/>
                          </a:solidFill>
                          <a:effectLst/>
                          <a:latin typeface="+mn-lt"/>
                          <a:ea typeface="+mn-ea"/>
                          <a:cs typeface="+mn-cs"/>
                        </a:rPr>
                        <a:t>• Seek out and analyse a wide range of evidence in order to justify claims about the past.</a:t>
                      </a: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1400" kern="1200" dirty="0">
                          <a:solidFill>
                            <a:schemeClr val="tx1"/>
                          </a:solidFill>
                          <a:effectLst/>
                          <a:latin typeface="+mn-lt"/>
                          <a:ea typeface="+mn-ea"/>
                          <a:cs typeface="+mn-cs"/>
                        </a:rPr>
                        <a:t>• Identify continuity and change in the history of Blackburn during the industrial</a:t>
                      </a:r>
                      <a:r>
                        <a:rPr lang="en-GB" sz="1400" kern="1200" baseline="0" dirty="0">
                          <a:solidFill>
                            <a:schemeClr val="tx1"/>
                          </a:solidFill>
                          <a:effectLst/>
                          <a:latin typeface="+mn-lt"/>
                          <a:ea typeface="+mn-ea"/>
                          <a:cs typeface="+mn-cs"/>
                        </a:rPr>
                        <a:t> revolution. </a:t>
                      </a:r>
                    </a:p>
                    <a:p>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 Compare some of the times studied with those of the other areas of interest around the world. </a:t>
                      </a:r>
                    </a:p>
                    <a:p>
                      <a:endParaRPr lang="en-GB" sz="14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400" kern="1200" dirty="0">
                          <a:solidFill>
                            <a:schemeClr val="tx1"/>
                          </a:solidFill>
                          <a:effectLst/>
                          <a:latin typeface="+mn-lt"/>
                          <a:ea typeface="+mn-ea"/>
                          <a:cs typeface="+mn-cs"/>
                        </a:rPr>
                        <a:t>Show</a:t>
                      </a:r>
                      <a:r>
                        <a:rPr lang="en-GB" sz="1400" kern="1200" baseline="0" dirty="0">
                          <a:solidFill>
                            <a:schemeClr val="tx1"/>
                          </a:solidFill>
                          <a:effectLst/>
                          <a:latin typeface="+mn-lt"/>
                          <a:ea typeface="+mn-ea"/>
                          <a:cs typeface="+mn-cs"/>
                        </a:rPr>
                        <a:t> a good understanding of 19</a:t>
                      </a:r>
                      <a:r>
                        <a:rPr lang="en-GB" sz="1400" kern="1200" baseline="30000" dirty="0">
                          <a:solidFill>
                            <a:schemeClr val="tx1"/>
                          </a:solidFill>
                          <a:effectLst/>
                          <a:latin typeface="+mn-lt"/>
                          <a:ea typeface="+mn-ea"/>
                          <a:cs typeface="+mn-cs"/>
                        </a:rPr>
                        <a:t>th</a:t>
                      </a:r>
                      <a:r>
                        <a:rPr lang="en-GB" sz="1400" kern="1200" baseline="0" dirty="0">
                          <a:solidFill>
                            <a:schemeClr val="tx1"/>
                          </a:solidFill>
                          <a:effectLst/>
                          <a:latin typeface="+mn-lt"/>
                          <a:ea typeface="+mn-ea"/>
                          <a:cs typeface="+mn-cs"/>
                        </a:rPr>
                        <a:t> and 20</a:t>
                      </a:r>
                      <a:r>
                        <a:rPr lang="en-GB" sz="1400" kern="1200" baseline="30000" dirty="0">
                          <a:solidFill>
                            <a:schemeClr val="tx1"/>
                          </a:solidFill>
                          <a:effectLst/>
                          <a:latin typeface="+mn-lt"/>
                          <a:ea typeface="+mn-ea"/>
                          <a:cs typeface="+mn-cs"/>
                        </a:rPr>
                        <a:t>th</a:t>
                      </a:r>
                      <a:r>
                        <a:rPr lang="en-GB" sz="1400" kern="1200" baseline="0" dirty="0">
                          <a:solidFill>
                            <a:schemeClr val="tx1"/>
                          </a:solidFill>
                          <a:effectLst/>
                          <a:latin typeface="+mn-lt"/>
                          <a:ea typeface="+mn-ea"/>
                          <a:cs typeface="+mn-cs"/>
                        </a:rPr>
                        <a:t> century world events. </a:t>
                      </a:r>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1400" kern="1200" dirty="0">
                          <a:solidFill>
                            <a:schemeClr val="tx1"/>
                          </a:solidFill>
                          <a:effectLst/>
                          <a:latin typeface="+mn-lt"/>
                          <a:ea typeface="+mn-ea"/>
                          <a:cs typeface="+mn-cs"/>
                        </a:rPr>
                        <a:t>• Identify periods of rapid change in history and explain their development.</a:t>
                      </a:r>
                      <a:r>
                        <a:rPr lang="en-GB" sz="1400" kern="1200" baseline="0" dirty="0">
                          <a:solidFill>
                            <a:schemeClr val="tx1"/>
                          </a:solidFill>
                          <a:effectLst/>
                          <a:latin typeface="+mn-lt"/>
                          <a:ea typeface="+mn-ea"/>
                          <a:cs typeface="+mn-cs"/>
                        </a:rPr>
                        <a:t> </a:t>
                      </a:r>
                    </a:p>
                    <a:p>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 Understand reasons why societies have changed and evaluate their importance. </a:t>
                      </a:r>
                    </a:p>
                    <a:p>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 Describe</a:t>
                      </a:r>
                      <a:r>
                        <a:rPr lang="en-GB" sz="1400" kern="1200" baseline="0" dirty="0">
                          <a:solidFill>
                            <a:schemeClr val="tx1"/>
                          </a:solidFill>
                          <a:effectLst/>
                          <a:latin typeface="+mn-lt"/>
                          <a:ea typeface="+mn-ea"/>
                          <a:cs typeface="+mn-cs"/>
                        </a:rPr>
                        <a:t> how historians build up a sense of the past. </a:t>
                      </a:r>
                      <a:endParaRPr lang="en-GB" sz="1400" kern="1200" dirty="0">
                        <a:solidFill>
                          <a:schemeClr val="tx1"/>
                        </a:solidFill>
                        <a:effectLst/>
                        <a:latin typeface="+mn-lt"/>
                        <a:ea typeface="+mn-ea"/>
                        <a:cs typeface="+mn-cs"/>
                      </a:endParaRP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1400" kern="1200" dirty="0">
                          <a:solidFill>
                            <a:schemeClr val="tx1"/>
                          </a:solidFill>
                          <a:effectLst/>
                          <a:latin typeface="+mn-lt"/>
                          <a:ea typeface="+mn-ea"/>
                          <a:cs typeface="+mn-cs"/>
                        </a:rPr>
                        <a:t>• Explain how times have changed</a:t>
                      </a:r>
                      <a:r>
                        <a:rPr lang="en-GB" sz="1400" kern="1200" baseline="0" dirty="0">
                          <a:solidFill>
                            <a:schemeClr val="tx1"/>
                          </a:solidFill>
                          <a:effectLst/>
                          <a:latin typeface="+mn-lt"/>
                          <a:ea typeface="+mn-ea"/>
                          <a:cs typeface="+mn-cs"/>
                        </a:rPr>
                        <a:t> in our locality describing relevant features. </a:t>
                      </a:r>
                      <a:endParaRPr lang="en-GB" sz="1400" kern="1200" dirty="0">
                        <a:solidFill>
                          <a:schemeClr val="tx1"/>
                        </a:solidFill>
                        <a:effectLst/>
                        <a:latin typeface="+mn-lt"/>
                        <a:ea typeface="+mn-ea"/>
                        <a:cs typeface="+mn-cs"/>
                      </a:endParaRPr>
                    </a:p>
                    <a:p>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 Use essays to present opinions on historical events backed up by facts and sources.</a:t>
                      </a:r>
                      <a:r>
                        <a:rPr lang="en-GB" sz="1400" kern="1200" baseline="0" dirty="0">
                          <a:solidFill>
                            <a:schemeClr val="tx1"/>
                          </a:solidFill>
                          <a:effectLst/>
                          <a:latin typeface="+mn-lt"/>
                          <a:ea typeface="+mn-ea"/>
                          <a:cs typeface="+mn-cs"/>
                        </a:rPr>
                        <a:t> </a:t>
                      </a:r>
                      <a:endParaRPr lang="en-GB" sz="1400" kern="1200" dirty="0">
                        <a:solidFill>
                          <a:schemeClr val="tx1"/>
                        </a:solidFill>
                        <a:effectLst/>
                        <a:latin typeface="+mn-lt"/>
                        <a:ea typeface="+mn-ea"/>
                        <a:cs typeface="+mn-cs"/>
                      </a:endParaRPr>
                    </a:p>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endParaRPr kumimoji="0" lang="en-GB" altLang="en-US" sz="14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30189929"/>
                  </a:ext>
                </a:extLst>
              </a:tr>
            </a:tbl>
          </a:graphicData>
        </a:graphic>
      </p:graphicFrame>
      <p:sp>
        <p:nvSpPr>
          <p:cNvPr id="8" name="Title 1">
            <a:extLst>
              <a:ext uri="{FF2B5EF4-FFF2-40B4-BE49-F238E27FC236}">
                <a16:creationId xmlns:a16="http://schemas.microsoft.com/office/drawing/2014/main" id="{82860FE2-B993-1C4E-3310-F035FEBEC4A8}"/>
              </a:ext>
            </a:extLst>
          </p:cNvPr>
          <p:cNvSpPr>
            <a:spLocks noGrp="1"/>
          </p:cNvSpPr>
          <p:nvPr>
            <p:ph type="title"/>
          </p:nvPr>
        </p:nvSpPr>
        <p:spPr>
          <a:xfrm>
            <a:off x="259395" y="194037"/>
            <a:ext cx="8626569" cy="624720"/>
          </a:xfrm>
          <a:solidFill>
            <a:schemeClr val="accent2">
              <a:lumMod val="40000"/>
              <a:lumOff val="60000"/>
            </a:schemeClr>
          </a:solidFill>
        </p:spPr>
        <p:txBody>
          <a:bodyPr>
            <a:normAutofit/>
          </a:bodyPr>
          <a:lstStyle/>
          <a:p>
            <a:pPr>
              <a:defRPr/>
            </a:pPr>
            <a:r>
              <a:rPr lang="en-GB" sz="3019" b="1" dirty="0">
                <a:latin typeface="Century Gothic" panose="020B0502020202020204" pitchFamily="34" charset="0"/>
              </a:rPr>
              <a:t>Year 6 Progression in Domains of Knowledge</a:t>
            </a:r>
            <a:endParaRPr lang="en-GB" sz="3019" b="1" dirty="0">
              <a:solidFill>
                <a:srgbClr val="FFFDFF"/>
              </a:solidFill>
              <a:latin typeface="Century Gothic" panose="020B0502020202020204" pitchFamily="34" charset="0"/>
            </a:endParaRPr>
          </a:p>
        </p:txBody>
      </p:sp>
      <p:pic>
        <p:nvPicPr>
          <p:cNvPr id="9"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7209C8D-7356-87D9-E7C0-922D76561DFD}"/>
              </a:ext>
            </a:extLst>
          </p:cNvPr>
          <p:cNvGraphicFramePr>
            <a:graphicFrameLocks noGrp="1"/>
          </p:cNvGraphicFramePr>
          <p:nvPr>
            <p:ph idx="1"/>
            <p:extLst>
              <p:ext uri="{D42A27DB-BD31-4B8C-83A1-F6EECF244321}">
                <p14:modId xmlns:p14="http://schemas.microsoft.com/office/powerpoint/2010/main" val="2198107733"/>
              </p:ext>
            </p:extLst>
          </p:nvPr>
        </p:nvGraphicFramePr>
        <p:xfrm>
          <a:off x="521505" y="1213961"/>
          <a:ext cx="8100989" cy="4635687"/>
        </p:xfrm>
        <a:graphic>
          <a:graphicData uri="http://schemas.openxmlformats.org/drawingml/2006/table">
            <a:tbl>
              <a:tblPr/>
              <a:tblGrid>
                <a:gridCol w="1892511">
                  <a:extLst>
                    <a:ext uri="{9D8B030D-6E8A-4147-A177-3AD203B41FA5}">
                      <a16:colId xmlns:a16="http://schemas.microsoft.com/office/drawing/2014/main" val="441704380"/>
                    </a:ext>
                  </a:extLst>
                </a:gridCol>
                <a:gridCol w="4279392">
                  <a:extLst>
                    <a:ext uri="{9D8B030D-6E8A-4147-A177-3AD203B41FA5}">
                      <a16:colId xmlns:a16="http://schemas.microsoft.com/office/drawing/2014/main" val="1307485077"/>
                    </a:ext>
                  </a:extLst>
                </a:gridCol>
                <a:gridCol w="1929086">
                  <a:extLst>
                    <a:ext uri="{9D8B030D-6E8A-4147-A177-3AD203B41FA5}">
                      <a16:colId xmlns:a16="http://schemas.microsoft.com/office/drawing/2014/main" val="4072427205"/>
                    </a:ext>
                  </a:extLst>
                </a:gridCol>
              </a:tblGrid>
              <a:tr h="429306">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Art</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0000">
                        <a:alpha val="50196"/>
                      </a:srgb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37248599"/>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Theoretical Knowledge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0000">
                        <a:alpha val="74118"/>
                      </a:srgb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Practical Knowledge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0000">
                        <a:alpha val="74118"/>
                      </a:srgb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Disciplinary Knowledge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0000">
                        <a:alpha val="74118"/>
                      </a:srgbClr>
                    </a:solidFill>
                  </a:tcPr>
                </a:tc>
                <a:extLst>
                  <a:ext uri="{0D108BD9-81ED-4DB2-BD59-A6C34878D82A}">
                    <a16:rowId xmlns:a16="http://schemas.microsoft.com/office/drawing/2014/main" val="3826453826"/>
                  </a:ext>
                </a:extLst>
              </a:tr>
              <a:tr h="3723875">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600" kern="1200" dirty="0">
                          <a:solidFill>
                            <a:schemeClr val="tx1"/>
                          </a:solidFill>
                          <a:effectLst/>
                          <a:latin typeface="Calibri" panose="020F0502020204030204" pitchFamily="34" charset="0"/>
                          <a:ea typeface="MS PGothic" panose="020B0600070205080204" pitchFamily="34" charset="-128"/>
                          <a:cs typeface="+mn-cs"/>
                        </a:rPr>
                        <a:t>• Develop and imaginatively extend ideas.</a:t>
                      </a:r>
                    </a:p>
                    <a:p>
                      <a:br>
                        <a:rPr lang="en-GB" sz="1600" kern="1200" dirty="0">
                          <a:solidFill>
                            <a:schemeClr val="tx1"/>
                          </a:solidFill>
                          <a:effectLst/>
                          <a:latin typeface="Calibri" panose="020F0502020204030204" pitchFamily="34" charset="0"/>
                          <a:ea typeface="MS PGothic" panose="020B0600070205080204" pitchFamily="34" charset="-128"/>
                          <a:cs typeface="+mn-cs"/>
                        </a:rPr>
                      </a:br>
                      <a:r>
                        <a:rPr lang="en-GB" sz="1600" kern="1200" dirty="0">
                          <a:solidFill>
                            <a:schemeClr val="tx1"/>
                          </a:solidFill>
                          <a:effectLst/>
                          <a:latin typeface="Calibri" panose="020F0502020204030204" pitchFamily="34" charset="0"/>
                          <a:ea typeface="MS PGothic" panose="020B0600070205080204" pitchFamily="34" charset="-128"/>
                          <a:cs typeface="+mn-cs"/>
                        </a:rPr>
                        <a:t>• Comment on artworks with fluency expressing preference with reasons. </a:t>
                      </a:r>
                    </a:p>
                    <a:p>
                      <a:endParaRPr lang="en-GB" sz="1200" kern="1200" dirty="0">
                        <a:solidFill>
                          <a:schemeClr val="tx1"/>
                        </a:solidFill>
                        <a:effectLst/>
                        <a:latin typeface="Calibri" panose="020F0502020204030204" pitchFamily="34" charset="0"/>
                        <a:ea typeface="MS PGothic" panose="020B0600070205080204" pitchFamily="34" charset="-128"/>
                        <a:cs typeface="+mn-cs"/>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b="1" kern="1200" dirty="0">
                          <a:solidFill>
                            <a:schemeClr val="tx1"/>
                          </a:solidFill>
                          <a:effectLst/>
                          <a:latin typeface="+mn-lt"/>
                          <a:ea typeface="+mn-ea"/>
                          <a:cs typeface="+mn-cs"/>
                        </a:rPr>
                        <a:t>Drawing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Use a variety of techniques to add interesting effects (e.g. reflections, shadows, direction of sunlight).</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 Choose a style of drawing suitable for the work (e.g. realistic or impressionistic).</a:t>
                      </a:r>
                      <a:endParaRPr lang="en-GB" sz="1200" dirty="0"/>
                    </a:p>
                    <a:p>
                      <a:r>
                        <a:rPr lang="en-GB" sz="1200" b="1" kern="1200" dirty="0">
                          <a:solidFill>
                            <a:schemeClr val="tx1"/>
                          </a:solidFill>
                          <a:effectLst/>
                          <a:latin typeface="+mn-lt"/>
                          <a:ea typeface="+mn-ea"/>
                          <a:cs typeface="+mn-cs"/>
                        </a:rPr>
                        <a:t>Painting</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Use brush techniques and the qualities of paint to create texture.</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 Create a colour palette based upon colours used by an artist.</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 Use the qualities of watercolour  interesting pieces.</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 Combine colours, tones and tints to enhance the mood of a piece.</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 Develop a personal style of painting, drawing upon ideas from other artists.</a:t>
                      </a:r>
                      <a:endParaRPr lang="en-GB" sz="1200" dirty="0"/>
                    </a:p>
                    <a:p>
                      <a:r>
                        <a:rPr kumimoji="0" lang="en-GB" altLang="en-US" sz="1200" b="1" i="0" u="none" strike="noStrike" cap="none" normalizeH="0" baseline="0" dirty="0">
                          <a:ln>
                            <a:noFill/>
                          </a:ln>
                          <a:solidFill>
                            <a:srgbClr val="000000"/>
                          </a:solidFill>
                          <a:effectLst/>
                          <a:latin typeface="+mn-lt"/>
                          <a:ea typeface="Calibri" panose="020F0502020204030204" pitchFamily="34" charset="0"/>
                          <a:cs typeface="Times New Roman" panose="02020603050405020304" pitchFamily="18" charset="0"/>
                        </a:rPr>
                        <a:t>Printmaking</a:t>
                      </a:r>
                    </a:p>
                    <a:p>
                      <a:pPr marL="285750" indent="-285750">
                        <a:buFont typeface="Arial" panose="020B0604020202020204" pitchFamily="34" charset="0"/>
                        <a:buChar char="•"/>
                      </a:pPr>
                      <a:r>
                        <a:rPr kumimoji="0" lang="en-GB" sz="1200" b="0" i="0" u="none" strike="noStrike" cap="none" normalizeH="0" baseline="0" dirty="0">
                          <a:ln>
                            <a:noFill/>
                          </a:ln>
                          <a:solidFill>
                            <a:srgbClr val="000000"/>
                          </a:solidFill>
                          <a:effectLst/>
                          <a:latin typeface="+mn-lt"/>
                          <a:cs typeface="Times New Roman" panose="02020603050405020304" pitchFamily="18" charset="0"/>
                        </a:rPr>
                        <a:t>Create a repeated pattern with printing.</a:t>
                      </a:r>
                    </a:p>
                    <a:p>
                      <a:pPr marL="285750" indent="-285750">
                        <a:buFont typeface="Arial" panose="020B0604020202020204" pitchFamily="34" charset="0"/>
                        <a:buChar char="•"/>
                      </a:pPr>
                      <a:r>
                        <a:rPr kumimoji="0" lang="en-GB" sz="1200" b="0" i="0" u="none" strike="noStrike" cap="none" normalizeH="0" baseline="0" dirty="0">
                          <a:ln>
                            <a:noFill/>
                          </a:ln>
                          <a:solidFill>
                            <a:srgbClr val="000000"/>
                          </a:solidFill>
                          <a:effectLst/>
                          <a:latin typeface="+mn-lt"/>
                          <a:cs typeface="Times New Roman" panose="02020603050405020304" pitchFamily="18" charset="0"/>
                        </a:rPr>
                        <a:t>Use symmetry to create a pattern. </a:t>
                      </a:r>
                    </a:p>
                    <a:p>
                      <a:pPr marL="285750" indent="-285750">
                        <a:buFont typeface="Arial" panose="020B0604020202020204" pitchFamily="34" charset="0"/>
                        <a:buChar char="•"/>
                      </a:pPr>
                      <a:r>
                        <a:rPr kumimoji="0" lang="en-GB" sz="1200" b="0" i="0" u="none" strike="noStrike" cap="none" normalizeH="0" baseline="0" dirty="0">
                          <a:ln>
                            <a:noFill/>
                          </a:ln>
                          <a:solidFill>
                            <a:srgbClr val="000000"/>
                          </a:solidFill>
                          <a:effectLst/>
                          <a:latin typeface="+mn-lt"/>
                          <a:cs typeface="Times New Roman" panose="02020603050405020304" pitchFamily="18" charset="0"/>
                        </a:rPr>
                        <a:t>Focus on floral pattern inspired by an artist. </a:t>
                      </a:r>
                      <a:endParaRPr lang="en-GB" sz="1200" b="0" dirty="0">
                        <a:latin typeface="+mn-lt"/>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 typeface="Arial" panose="020B0604020202020204" pitchFamily="34" charset="0"/>
                        <a:buChar char="•"/>
                      </a:pPr>
                      <a:r>
                        <a:rPr lang="en-GB" sz="1600" dirty="0"/>
                        <a:t>Use a range of artists to influence</a:t>
                      </a:r>
                      <a:r>
                        <a:rPr lang="en-GB" sz="1600" baseline="0" dirty="0"/>
                        <a:t> the design of their own final piece and explain how.</a:t>
                      </a:r>
                    </a:p>
                    <a:p>
                      <a:pPr marL="285750" indent="-285750">
                        <a:buFont typeface="Arial" panose="020B0604020202020204" pitchFamily="34" charset="0"/>
                        <a:buChar char="•"/>
                      </a:pPr>
                      <a:endParaRPr lang="en-GB" sz="1600" baseline="0" dirty="0"/>
                    </a:p>
                    <a:p>
                      <a:pPr marL="285750" indent="-285750">
                        <a:buFont typeface="Arial" panose="020B0604020202020204" pitchFamily="34" charset="0"/>
                        <a:buChar char="•"/>
                      </a:pPr>
                      <a:r>
                        <a:rPr lang="en-GB" sz="1600" baseline="0" dirty="0"/>
                        <a:t>Describe how artists develop through time. </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19805240"/>
                  </a:ext>
                </a:extLst>
              </a:tr>
            </a:tbl>
          </a:graphicData>
        </a:graphic>
      </p:graphicFrame>
      <p:sp>
        <p:nvSpPr>
          <p:cNvPr id="8" name="Title 1">
            <a:extLst>
              <a:ext uri="{FF2B5EF4-FFF2-40B4-BE49-F238E27FC236}">
                <a16:creationId xmlns:a16="http://schemas.microsoft.com/office/drawing/2014/main" id="{4B06319F-2F14-5C98-FBED-560CDE615093}"/>
              </a:ext>
            </a:extLst>
          </p:cNvPr>
          <p:cNvSpPr>
            <a:spLocks noGrp="1"/>
          </p:cNvSpPr>
          <p:nvPr>
            <p:ph type="title"/>
          </p:nvPr>
        </p:nvSpPr>
        <p:spPr>
          <a:xfrm>
            <a:off x="259395" y="194037"/>
            <a:ext cx="8626569" cy="624720"/>
          </a:xfrm>
          <a:solidFill>
            <a:srgbClr val="FF0000">
              <a:alpha val="74118"/>
            </a:srgbClr>
          </a:solidFill>
        </p:spPr>
        <p:txBody>
          <a:bodyPr>
            <a:normAutofit/>
          </a:bodyPr>
          <a:lstStyle/>
          <a:p>
            <a:pPr>
              <a:defRPr/>
            </a:pPr>
            <a:r>
              <a:rPr lang="en-GB" sz="3019" b="1" dirty="0">
                <a:latin typeface="Century Gothic" panose="020B0502020202020204" pitchFamily="34" charset="0"/>
              </a:rPr>
              <a:t>Year 6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BFF6CF5-4CF9-C2D4-C784-FFDB32BA6813}"/>
              </a:ext>
            </a:extLst>
          </p:cNvPr>
          <p:cNvGraphicFramePr>
            <a:graphicFrameLocks noGrp="1"/>
          </p:cNvGraphicFramePr>
          <p:nvPr>
            <p:ph idx="1"/>
            <p:extLst>
              <p:ext uri="{D42A27DB-BD31-4B8C-83A1-F6EECF244321}">
                <p14:modId xmlns:p14="http://schemas.microsoft.com/office/powerpoint/2010/main" val="216482296"/>
              </p:ext>
            </p:extLst>
          </p:nvPr>
        </p:nvGraphicFramePr>
        <p:xfrm>
          <a:off x="159133" y="1157681"/>
          <a:ext cx="8726150" cy="4715524"/>
        </p:xfrm>
        <a:graphic>
          <a:graphicData uri="http://schemas.openxmlformats.org/drawingml/2006/table">
            <a:tbl>
              <a:tblPr/>
              <a:tblGrid>
                <a:gridCol w="3730115">
                  <a:extLst>
                    <a:ext uri="{9D8B030D-6E8A-4147-A177-3AD203B41FA5}">
                      <a16:colId xmlns:a16="http://schemas.microsoft.com/office/drawing/2014/main" val="1708824382"/>
                    </a:ext>
                  </a:extLst>
                </a:gridCol>
                <a:gridCol w="2194560">
                  <a:extLst>
                    <a:ext uri="{9D8B030D-6E8A-4147-A177-3AD203B41FA5}">
                      <a16:colId xmlns:a16="http://schemas.microsoft.com/office/drawing/2014/main" val="3245300809"/>
                    </a:ext>
                  </a:extLst>
                </a:gridCol>
                <a:gridCol w="1365504">
                  <a:extLst>
                    <a:ext uri="{9D8B030D-6E8A-4147-A177-3AD203B41FA5}">
                      <a16:colId xmlns:a16="http://schemas.microsoft.com/office/drawing/2014/main" val="1859629020"/>
                    </a:ext>
                  </a:extLst>
                </a:gridCol>
                <a:gridCol w="1435971">
                  <a:extLst>
                    <a:ext uri="{9D8B030D-6E8A-4147-A177-3AD203B41FA5}">
                      <a16:colId xmlns:a16="http://schemas.microsoft.com/office/drawing/2014/main" val="3123478278"/>
                    </a:ext>
                  </a:extLst>
                </a:gridCol>
              </a:tblGrid>
              <a:tr h="416027">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Music</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extLst>
                  <a:ext uri="{0D108BD9-81ED-4DB2-BD59-A6C34878D82A}">
                    <a16:rowId xmlns:a16="http://schemas.microsoft.com/office/drawing/2014/main" val="713844407"/>
                  </a:ext>
                </a:extLst>
              </a:tr>
              <a:tr h="372751">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Musicianship and Performing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Composing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Appraising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Singing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3254026563"/>
                  </a:ext>
                </a:extLst>
              </a:tr>
              <a:tr h="3363429">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900" b="1" kern="1200" dirty="0">
                          <a:solidFill>
                            <a:schemeClr val="tx1"/>
                          </a:solidFill>
                          <a:effectLst/>
                          <a:latin typeface="Calibri" panose="020F0502020204030204" pitchFamily="34" charset="0"/>
                          <a:ea typeface="MS PGothic" panose="020B0600070205080204" pitchFamily="34" charset="-128"/>
                          <a:cs typeface="+mn-cs"/>
                        </a:rPr>
                        <a:t>Pulse and Rhythm</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p>
                      <a:r>
                        <a:rPr lang="en-GB" sz="900" kern="1200" dirty="0">
                          <a:solidFill>
                            <a:schemeClr val="tx1"/>
                          </a:solidFill>
                          <a:effectLst/>
                          <a:latin typeface="Calibri" panose="020F0502020204030204" pitchFamily="34" charset="0"/>
                          <a:ea typeface="MS PGothic" panose="020B0600070205080204" pitchFamily="34" charset="-128"/>
                          <a:cs typeface="+mn-cs"/>
                        </a:rPr>
                        <a:t>• Confidently play or sing a rhythmic pattern or melody and maintain it as part of a multi-layered ensemble piece, keeping a strong sense of pulse.</a:t>
                      </a:r>
                    </a:p>
                    <a:p>
                      <a:r>
                        <a:rPr lang="en-GB" sz="900" b="1" kern="1200" dirty="0">
                          <a:solidFill>
                            <a:schemeClr val="tx1"/>
                          </a:solidFill>
                          <a:effectLst/>
                          <a:latin typeface="Calibri" panose="020F0502020204030204" pitchFamily="34" charset="0"/>
                          <a:ea typeface="MS PGothic" panose="020B0600070205080204" pitchFamily="34" charset="-128"/>
                          <a:cs typeface="+mn-cs"/>
                        </a:rPr>
                        <a:t>Pitch</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p>
                      <a:r>
                        <a:rPr lang="en-GB" sz="900" kern="1200" dirty="0">
                          <a:solidFill>
                            <a:schemeClr val="tx1"/>
                          </a:solidFill>
                          <a:effectLst/>
                          <a:latin typeface="Calibri" panose="020F0502020204030204" pitchFamily="34" charset="0"/>
                          <a:ea typeface="MS PGothic" panose="020B0600070205080204" pitchFamily="34" charset="-128"/>
                          <a:cs typeface="+mn-cs"/>
                        </a:rPr>
                        <a:t>• Play melodies and/or a bassline on tuned percussion or melodic instruments, following staff notation with increasing control. </a:t>
                      </a:r>
                    </a:p>
                    <a:p>
                      <a:r>
                        <a:rPr lang="en-GB" sz="900" kern="1200" dirty="0">
                          <a:solidFill>
                            <a:schemeClr val="tx1"/>
                          </a:solidFill>
                          <a:effectLst/>
                          <a:latin typeface="Calibri" panose="020F0502020204030204" pitchFamily="34" charset="0"/>
                          <a:ea typeface="MS PGothic" panose="020B0600070205080204" pitchFamily="34" charset="-128"/>
                          <a:cs typeface="+mn-cs"/>
                        </a:rPr>
                        <a:t>• Accompany melodies using block chords using tuned percussion or melodic instruments, or using music software.</a:t>
                      </a:r>
                    </a:p>
                    <a:p>
                      <a:r>
                        <a:rPr lang="en-GB" sz="900" kern="1200" dirty="0">
                          <a:solidFill>
                            <a:schemeClr val="tx1"/>
                          </a:solidFill>
                          <a:effectLst/>
                          <a:latin typeface="Calibri" panose="020F0502020204030204" pitchFamily="34" charset="0"/>
                          <a:ea typeface="MS PGothic" panose="020B0600070205080204" pitchFamily="34" charset="-128"/>
                          <a:cs typeface="+mn-cs"/>
                        </a:rPr>
                        <a:t>• Further develop the skill of playing by ear on tuned instruments, copying longer phrases and familiar melodies. </a:t>
                      </a:r>
                    </a:p>
                    <a:p>
                      <a:r>
                        <a:rPr lang="en-GB" sz="900" b="1" kern="1200" dirty="0">
                          <a:solidFill>
                            <a:schemeClr val="tx1"/>
                          </a:solidFill>
                          <a:effectLst/>
                          <a:latin typeface="Calibri" panose="020F0502020204030204" pitchFamily="34" charset="0"/>
                          <a:ea typeface="MS PGothic" panose="020B0600070205080204" pitchFamily="34" charset="-128"/>
                          <a:cs typeface="+mn-cs"/>
                        </a:rPr>
                        <a:t>Reading Notation </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p>
                      <a:r>
                        <a:rPr lang="en-GB" sz="900" kern="1200" dirty="0">
                          <a:solidFill>
                            <a:schemeClr val="tx1"/>
                          </a:solidFill>
                          <a:effectLst/>
                          <a:latin typeface="Calibri" panose="020F0502020204030204" pitchFamily="34" charset="0"/>
                          <a:ea typeface="MS PGothic" panose="020B0600070205080204" pitchFamily="34" charset="-128"/>
                          <a:cs typeface="+mn-cs"/>
                        </a:rPr>
                        <a:t>• Further understand the differences between semibreves, minims, crotchets, quavers and semiquavers, and begin to understand their equivalent rests where appropriate.</a:t>
                      </a:r>
                    </a:p>
                    <a:p>
                      <a:r>
                        <a:rPr lang="en-GB" sz="900" kern="1200" dirty="0">
                          <a:solidFill>
                            <a:schemeClr val="tx1"/>
                          </a:solidFill>
                          <a:effectLst/>
                          <a:latin typeface="Calibri" panose="020F0502020204030204" pitchFamily="34" charset="0"/>
                          <a:ea typeface="MS PGothic" panose="020B0600070205080204" pitchFamily="34" charset="-128"/>
                          <a:cs typeface="+mn-cs"/>
                        </a:rPr>
                        <a:t>• Further understand the differences between 2/4, 3/4 and 4/4 time signatures. </a:t>
                      </a:r>
                    </a:p>
                    <a:p>
                      <a:r>
                        <a:rPr lang="en-GB" sz="900" kern="1200" dirty="0">
                          <a:solidFill>
                            <a:schemeClr val="tx1"/>
                          </a:solidFill>
                          <a:effectLst/>
                          <a:latin typeface="Calibri" panose="020F0502020204030204" pitchFamily="34" charset="0"/>
                          <a:ea typeface="MS PGothic" panose="020B0600070205080204" pitchFamily="34" charset="-128"/>
                          <a:cs typeface="+mn-cs"/>
                        </a:rPr>
                        <a:t>• Read and play confidently from rhythm flashcards that contain known rhythms/ notes.</a:t>
                      </a:r>
                    </a:p>
                    <a:p>
                      <a:r>
                        <a:rPr lang="en-GB" sz="900" kern="1200" dirty="0">
                          <a:solidFill>
                            <a:schemeClr val="tx1"/>
                          </a:solidFill>
                          <a:effectLst/>
                          <a:latin typeface="Calibri" panose="020F0502020204030204" pitchFamily="34" charset="0"/>
                          <a:ea typeface="MS PGothic" panose="020B0600070205080204" pitchFamily="34" charset="-128"/>
                          <a:cs typeface="+mn-cs"/>
                        </a:rPr>
                        <a:t>• Further develop the skills to read and perform pitch notation.</a:t>
                      </a:r>
                    </a:p>
                    <a:p>
                      <a:r>
                        <a:rPr lang="en-GB" sz="900" kern="1200" dirty="0">
                          <a:solidFill>
                            <a:schemeClr val="tx1"/>
                          </a:solidFill>
                          <a:effectLst/>
                          <a:latin typeface="Calibri" panose="020F0502020204030204" pitchFamily="34" charset="0"/>
                          <a:ea typeface="MS PGothic" panose="020B0600070205080204" pitchFamily="34" charset="-128"/>
                          <a:cs typeface="+mn-cs"/>
                        </a:rPr>
                        <a:t>x</a:t>
                      </a:r>
                    </a:p>
                    <a:p>
                      <a:r>
                        <a:rPr lang="en-GB" sz="900" b="1" kern="1200" dirty="0">
                          <a:solidFill>
                            <a:schemeClr val="tx1"/>
                          </a:solidFill>
                          <a:effectLst/>
                          <a:latin typeface="Calibri" panose="020F0502020204030204" pitchFamily="34" charset="0"/>
                          <a:ea typeface="MS PGothic" panose="020B0600070205080204" pitchFamily="34" charset="-128"/>
                          <a:cs typeface="+mn-cs"/>
                        </a:rPr>
                        <a:t>Performing</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p>
                      <a:r>
                        <a:rPr lang="en-GB" sz="900" kern="1200" dirty="0">
                          <a:solidFill>
                            <a:schemeClr val="tx1"/>
                          </a:solidFill>
                          <a:effectLst/>
                          <a:latin typeface="Calibri" panose="020F0502020204030204" pitchFamily="34" charset="0"/>
                          <a:ea typeface="MS PGothic" panose="020B0600070205080204" pitchFamily="34" charset="-128"/>
                          <a:cs typeface="+mn-cs"/>
                        </a:rPr>
                        <a:t>• Play and perform in solo and ensemble contexts, playing and singing with increasing accuracy, fluency, control and expression.</a:t>
                      </a:r>
                    </a:p>
                    <a:p>
                      <a:r>
                        <a:rPr lang="en-GB" sz="900" kern="1200" dirty="0">
                          <a:solidFill>
                            <a:schemeClr val="tx1"/>
                          </a:solidFill>
                          <a:effectLst/>
                          <a:latin typeface="Calibri" panose="020F0502020204030204" pitchFamily="34" charset="0"/>
                          <a:ea typeface="MS PGothic" panose="020B0600070205080204" pitchFamily="34" charset="-128"/>
                          <a:cs typeface="+mn-cs"/>
                        </a:rPr>
                        <a:t>• Conform to the etiquette of performance situations as a musician and as an audience member.</a:t>
                      </a:r>
                      <a:r>
                        <a:rPr lang="en-GB" sz="900" dirty="0">
                          <a:effectLst/>
                        </a:rPr>
                        <a:t> </a:t>
                      </a:r>
                      <a:endParaRPr kumimoji="0" lang="en-GB" altLang="en-US" sz="9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900" kern="1200" dirty="0">
                          <a:solidFill>
                            <a:schemeClr val="tx1"/>
                          </a:solidFill>
                          <a:effectLst/>
                          <a:latin typeface="+mn-lt"/>
                          <a:ea typeface="+mn-ea"/>
                          <a:cs typeface="+mn-cs"/>
                        </a:rPr>
                        <a:t>• Continue to improvise freely, responding to the beat, developing a sense of shape and character, (using voice, body percussion and instruments). </a:t>
                      </a:r>
                    </a:p>
                    <a:p>
                      <a:r>
                        <a:rPr lang="en-GB" sz="900" kern="1200" dirty="0">
                          <a:solidFill>
                            <a:schemeClr val="tx1"/>
                          </a:solidFill>
                          <a:effectLst/>
                          <a:latin typeface="+mn-lt"/>
                          <a:ea typeface="+mn-ea"/>
                          <a:cs typeface="+mn-cs"/>
                        </a:rPr>
                        <a:t>• Compose music for a range of purposes, confidently and appropriately using the inter-related dimensions of music to create specific effects, moods, atmospheres and ideas.</a:t>
                      </a:r>
                    </a:p>
                    <a:p>
                      <a:r>
                        <a:rPr lang="en-GB" sz="900" kern="1200" dirty="0">
                          <a:solidFill>
                            <a:schemeClr val="tx1"/>
                          </a:solidFill>
                          <a:effectLst/>
                          <a:latin typeface="+mn-lt"/>
                          <a:ea typeface="+mn-ea"/>
                          <a:cs typeface="+mn-cs"/>
                        </a:rPr>
                        <a:t>• Explore the difference between major and minor by using 5 note set starting on C (major) or D (minor); compose simple question and answer phrases using the note set and play on tuned percussion and/or melodic instruments.</a:t>
                      </a:r>
                    </a:p>
                    <a:p>
                      <a:r>
                        <a:rPr lang="en-GB" sz="900" kern="1200" dirty="0">
                          <a:solidFill>
                            <a:schemeClr val="tx1"/>
                          </a:solidFill>
                          <a:effectLst/>
                          <a:latin typeface="+mn-lt"/>
                          <a:ea typeface="+mn-ea"/>
                          <a:cs typeface="+mn-cs"/>
                        </a:rPr>
                        <a:t>• Capture and record creative ideas in different ways e.g.: graphic symbols, rhythm notation, staff notation and music technology.</a:t>
                      </a:r>
                    </a:p>
                    <a:p>
                      <a:r>
                        <a:rPr lang="en-GB" sz="900" kern="1200" dirty="0">
                          <a:solidFill>
                            <a:schemeClr val="tx1"/>
                          </a:solidFill>
                          <a:effectLst/>
                          <a:latin typeface="+mn-lt"/>
                          <a:ea typeface="+mn-ea"/>
                          <a:cs typeface="+mn-cs"/>
                        </a:rPr>
                        <a:t>• Make improvements to my own work, giving reasons using appropriate musical vocabulary.</a:t>
                      </a:r>
                      <a:r>
                        <a:rPr lang="en-GB" sz="900" dirty="0">
                          <a:effectLst/>
                        </a:rPr>
                        <a:t> </a:t>
                      </a:r>
                      <a:endParaRPr lang="en-GB" sz="900" dirty="0">
                        <a:latin typeface="+mn-lt"/>
                      </a:endParaRPr>
                    </a:p>
                    <a:p>
                      <a:endParaRPr lang="en-GB" sz="9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900" kern="1200" dirty="0">
                          <a:solidFill>
                            <a:schemeClr val="tx1"/>
                          </a:solidFill>
                          <a:effectLst/>
                          <a:latin typeface="+mn-lt"/>
                          <a:ea typeface="+mn-ea"/>
                          <a:cs typeface="+mn-cs"/>
                        </a:rPr>
                        <a:t>• Listen with attention to detail and recall sounds with increasing aural memory.</a:t>
                      </a:r>
                    </a:p>
                    <a:p>
                      <a:r>
                        <a:rPr lang="en-GB" sz="900" kern="1200" dirty="0">
                          <a:solidFill>
                            <a:schemeClr val="tx1"/>
                          </a:solidFill>
                          <a:effectLst/>
                          <a:latin typeface="+mn-lt"/>
                          <a:ea typeface="+mn-ea"/>
                          <a:cs typeface="+mn-cs"/>
                        </a:rPr>
                        <a:t>• Appreciate and understand a wide range of live and recorded music drawn from different traditions and historical periods and from great composers and musicians.</a:t>
                      </a:r>
                    </a:p>
                    <a:p>
                      <a:r>
                        <a:rPr lang="en-GB" sz="900" kern="1200" dirty="0">
                          <a:solidFill>
                            <a:schemeClr val="tx1"/>
                          </a:solidFill>
                          <a:effectLst/>
                          <a:latin typeface="+mn-lt"/>
                          <a:ea typeface="+mn-ea"/>
                          <a:cs typeface="+mn-cs"/>
                        </a:rPr>
                        <a:t>• Recognise and name a growing number of individual instruments within instrumental families. </a:t>
                      </a:r>
                    </a:p>
                    <a:p>
                      <a:r>
                        <a:rPr lang="en-GB" sz="900" kern="1200" dirty="0">
                          <a:solidFill>
                            <a:schemeClr val="tx1"/>
                          </a:solidFill>
                          <a:effectLst/>
                          <a:latin typeface="+mn-lt"/>
                          <a:ea typeface="+mn-ea"/>
                          <a:cs typeface="+mn-cs"/>
                        </a:rPr>
                        <a:t>• Describe, compare and evaluate different pieces of music using appropriate musical vocabulary.</a:t>
                      </a:r>
                    </a:p>
                    <a:p>
                      <a:r>
                        <a:rPr lang="en-GB" sz="900" kern="1200" dirty="0">
                          <a:solidFill>
                            <a:schemeClr val="tx1"/>
                          </a:solidFill>
                          <a:effectLst/>
                          <a:latin typeface="+mn-lt"/>
                          <a:ea typeface="+mn-ea"/>
                          <a:cs typeface="+mn-cs"/>
                        </a:rPr>
                        <a:t>• Begin to relate music across time to other factors e.g. world events and develop idea of a musical timeline.</a:t>
                      </a:r>
                      <a:r>
                        <a:rPr lang="en-GB" sz="900" dirty="0">
                          <a:effectLst/>
                        </a:rPr>
                        <a:t> </a:t>
                      </a:r>
                      <a:endParaRPr lang="en-GB" sz="900" dirty="0">
                        <a:latin typeface="+mn-lt"/>
                      </a:endParaRPr>
                    </a:p>
                    <a:p>
                      <a:endParaRPr lang="en-GB" sz="9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900" kern="1200" dirty="0">
                          <a:solidFill>
                            <a:schemeClr val="tx1"/>
                          </a:solidFill>
                          <a:effectLst/>
                          <a:latin typeface="+mn-lt"/>
                          <a:ea typeface="+mn-ea"/>
                          <a:cs typeface="+mn-cs"/>
                        </a:rPr>
                        <a:t>• Sing a broad range of songs within an appropriate vocal range, with clear diction, accurate tuning, control of breathing and phrasing and communicating an awareness of style.</a:t>
                      </a:r>
                    </a:p>
                    <a:p>
                      <a:r>
                        <a:rPr lang="en-GB" sz="900" kern="1200" dirty="0">
                          <a:solidFill>
                            <a:schemeClr val="tx1"/>
                          </a:solidFill>
                          <a:effectLst/>
                          <a:latin typeface="+mn-lt"/>
                          <a:ea typeface="+mn-ea"/>
                          <a:cs typeface="+mn-cs"/>
                        </a:rPr>
                        <a:t>• Sing three and four part rounds and simple harmony lines, showing an awareness of how the parts fit together.</a:t>
                      </a:r>
                    </a:p>
                    <a:p>
                      <a:r>
                        <a:rPr lang="en-GB" sz="900" kern="1200" dirty="0">
                          <a:solidFill>
                            <a:schemeClr val="tx1"/>
                          </a:solidFill>
                          <a:effectLst/>
                          <a:latin typeface="+mn-lt"/>
                          <a:ea typeface="+mn-ea"/>
                          <a:cs typeface="+mn-cs"/>
                        </a:rPr>
                        <a:t>• Refine use of dynamics, tempo and articulation when performing, following physical signals and written symbols (pp p </a:t>
                      </a:r>
                      <a:r>
                        <a:rPr lang="en-GB" sz="900" kern="1200" dirty="0" err="1">
                          <a:solidFill>
                            <a:schemeClr val="tx1"/>
                          </a:solidFill>
                          <a:effectLst/>
                          <a:latin typeface="+mn-lt"/>
                          <a:ea typeface="+mn-ea"/>
                          <a:cs typeface="+mn-cs"/>
                        </a:rPr>
                        <a:t>mp</a:t>
                      </a:r>
                      <a:r>
                        <a:rPr lang="en-GB" sz="900" kern="1200" dirty="0">
                          <a:solidFill>
                            <a:schemeClr val="tx1"/>
                          </a:solidFill>
                          <a:effectLst/>
                          <a:latin typeface="+mn-lt"/>
                          <a:ea typeface="+mn-ea"/>
                          <a:cs typeface="+mn-cs"/>
                        </a:rPr>
                        <a:t> mf f ff  &lt;  &gt; accelerando, rallentando, staccato, legato). </a:t>
                      </a:r>
                    </a:p>
                    <a:p>
                      <a:endParaRPr lang="en-GB" sz="9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2441852"/>
                  </a:ext>
                </a:extLst>
              </a:tr>
            </a:tbl>
          </a:graphicData>
        </a:graphic>
      </p:graphicFrame>
      <p:sp>
        <p:nvSpPr>
          <p:cNvPr id="8" name="Title 1">
            <a:extLst>
              <a:ext uri="{FF2B5EF4-FFF2-40B4-BE49-F238E27FC236}">
                <a16:creationId xmlns:a16="http://schemas.microsoft.com/office/drawing/2014/main" id="{AA889202-A46C-B563-F3F0-6D3E3F4BBD8E}"/>
              </a:ext>
            </a:extLst>
          </p:cNvPr>
          <p:cNvSpPr>
            <a:spLocks noGrp="1"/>
          </p:cNvSpPr>
          <p:nvPr>
            <p:ph type="title"/>
          </p:nvPr>
        </p:nvSpPr>
        <p:spPr>
          <a:xfrm>
            <a:off x="258715" y="171450"/>
            <a:ext cx="8626569" cy="624720"/>
          </a:xfrm>
          <a:solidFill>
            <a:schemeClr val="accent6">
              <a:lumMod val="20000"/>
              <a:lumOff val="80000"/>
            </a:schemeClr>
          </a:solidFill>
        </p:spPr>
        <p:txBody>
          <a:bodyPr>
            <a:normAutofit/>
          </a:bodyPr>
          <a:lstStyle/>
          <a:p>
            <a:pPr>
              <a:defRPr/>
            </a:pPr>
            <a:r>
              <a:rPr lang="en-GB" sz="3019" b="1" dirty="0">
                <a:latin typeface="Century Gothic" panose="020B0502020202020204" pitchFamily="34" charset="0"/>
              </a:rPr>
              <a:t>Year 6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1302517696"/>
              </p:ext>
            </p:extLst>
          </p:nvPr>
        </p:nvGraphicFramePr>
        <p:xfrm>
          <a:off x="259395" y="976295"/>
          <a:ext cx="8363099" cy="4838581"/>
        </p:xfrm>
        <a:graphic>
          <a:graphicData uri="http://schemas.openxmlformats.org/drawingml/2006/table">
            <a:tbl>
              <a:tblPr/>
              <a:tblGrid>
                <a:gridCol w="5336733">
                  <a:extLst>
                    <a:ext uri="{9D8B030D-6E8A-4147-A177-3AD203B41FA5}">
                      <a16:colId xmlns:a16="http://schemas.microsoft.com/office/drawing/2014/main" val="1003302530"/>
                    </a:ext>
                  </a:extLst>
                </a:gridCol>
                <a:gridCol w="1414272">
                  <a:extLst>
                    <a:ext uri="{9D8B030D-6E8A-4147-A177-3AD203B41FA5}">
                      <a16:colId xmlns:a16="http://schemas.microsoft.com/office/drawing/2014/main" val="478540876"/>
                    </a:ext>
                  </a:extLst>
                </a:gridCol>
                <a:gridCol w="1612094">
                  <a:extLst>
                    <a:ext uri="{9D8B030D-6E8A-4147-A177-3AD203B41FA5}">
                      <a16:colId xmlns:a16="http://schemas.microsoft.com/office/drawing/2014/main" val="1426055967"/>
                    </a:ext>
                  </a:extLst>
                </a:gridCol>
              </a:tblGrid>
              <a:tr h="386678">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Design Technology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624762">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Practical Skills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Designing, Making and Evaluating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Taking Inspiration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val="3496808766"/>
                  </a:ext>
                </a:extLst>
              </a:tr>
              <a:tr h="3766889">
                <a:tc>
                  <a:txBody>
                    <a:bodyPr/>
                    <a:lstStyle/>
                    <a:p>
                      <a:r>
                        <a:rPr lang="en-GB" sz="1200" b="1" kern="1200" dirty="0">
                          <a:solidFill>
                            <a:schemeClr val="tx1"/>
                          </a:solidFill>
                          <a:effectLst/>
                          <a:latin typeface="+mn-lt"/>
                          <a:ea typeface="+mn-ea"/>
                          <a:cs typeface="+mn-cs"/>
                        </a:rPr>
                        <a:t>Food</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Measure accurately and calculate ratios of ingredients to produce an appropriate meal</a:t>
                      </a:r>
                    </a:p>
                    <a:p>
                      <a:r>
                        <a:rPr lang="en-GB" sz="1200" kern="1200" dirty="0">
                          <a:solidFill>
                            <a:schemeClr val="tx1"/>
                          </a:solidFill>
                          <a:effectLst/>
                          <a:latin typeface="+mn-lt"/>
                          <a:ea typeface="+mn-ea"/>
                          <a:cs typeface="+mn-cs"/>
                        </a:rPr>
                        <a:t>• Create and refine recipes with seasoning using knowledge of vegetables and spices</a:t>
                      </a:r>
                    </a:p>
                    <a:p>
                      <a:r>
                        <a:rPr lang="en-GB" sz="1200" b="1" kern="1200" dirty="0">
                          <a:solidFill>
                            <a:schemeClr val="tx1"/>
                          </a:solidFill>
                          <a:effectLst/>
                          <a:latin typeface="+mn-lt"/>
                          <a:ea typeface="+mn-ea"/>
                          <a:cs typeface="+mn-cs"/>
                        </a:rPr>
                        <a:t>Construction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Develop a range of practical skills to create products (such as cutting, drilling and screwing, nailing, gluing, filling and sanding).</a:t>
                      </a:r>
                    </a:p>
                    <a:p>
                      <a:r>
                        <a:rPr lang="en-GB" sz="1200" kern="1200" dirty="0">
                          <a:solidFill>
                            <a:schemeClr val="tx1"/>
                          </a:solidFill>
                          <a:effectLst/>
                          <a:latin typeface="+mn-lt"/>
                          <a:ea typeface="+mn-ea"/>
                          <a:cs typeface="+mn-cs"/>
                        </a:rPr>
                        <a:t>• Cut materials with precision and refine the finish with appropriate tools (such as sanding wood after cutting or a more precise scissor cut after roughly cutting out a shape).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 Show an understanding of the qualities of materials to choose appropriate tools to cut and shape (such as the nature of fabric may require sharper scissors than would be used to cut paper).</a:t>
                      </a:r>
                    </a:p>
                    <a:p>
                      <a:r>
                        <a:rPr lang="en-GB" sz="1200" b="1" kern="1200" dirty="0">
                          <a:solidFill>
                            <a:schemeClr val="tx1"/>
                          </a:solidFill>
                          <a:effectLst/>
                          <a:latin typeface="+mn-lt"/>
                          <a:ea typeface="+mn-ea"/>
                          <a:cs typeface="+mn-cs"/>
                        </a:rPr>
                        <a:t>Electronic</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Identify simple circuit components (battery, bulb and switch)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 Explain that a series circuit is assembled in a loop to allow the electricity to flow along one path.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 Describe a motor as a circuit component that changes electrical energy into movement</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indent="-171450" algn="just">
                        <a:buFont typeface="Arial" panose="020B0604020202020204" pitchFamily="34" charset="0"/>
                        <a:buChar char="•"/>
                      </a:pPr>
                      <a:r>
                        <a:rPr lang="en-GB" sz="1200" kern="1200" dirty="0">
                          <a:solidFill>
                            <a:schemeClr val="tx1"/>
                          </a:solidFill>
                          <a:effectLst/>
                          <a:latin typeface="+mn-lt"/>
                          <a:ea typeface="+mn-ea"/>
                          <a:cs typeface="+mn-cs"/>
                        </a:rPr>
                        <a:t>Make products through stages of prototypes, making continual refinements.</a:t>
                      </a:r>
                    </a:p>
                    <a:p>
                      <a:pPr algn="just"/>
                      <a:endParaRPr lang="en-GB" sz="1200" kern="1200" dirty="0">
                        <a:solidFill>
                          <a:schemeClr val="tx1"/>
                        </a:solidFill>
                        <a:effectLst/>
                        <a:latin typeface="+mn-lt"/>
                        <a:ea typeface="+mn-ea"/>
                        <a:cs typeface="+mn-cs"/>
                      </a:endParaRPr>
                    </a:p>
                    <a:p>
                      <a:pPr algn="just"/>
                      <a:r>
                        <a:rPr lang="en-GB" sz="1200" kern="1200" dirty="0">
                          <a:solidFill>
                            <a:schemeClr val="tx1"/>
                          </a:solidFill>
                          <a:effectLst/>
                          <a:latin typeface="+mn-lt"/>
                          <a:ea typeface="+mn-ea"/>
                          <a:cs typeface="+mn-cs"/>
                        </a:rPr>
                        <a:t>• Use prototypes, cross-sectional diagrams and computer aided designs to represent designs. </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Compare different inventors, their products and impacts.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State opinions on the designs and designers studied.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Evaluate self-produced products with next steps to improve the final product. </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chemeClr val="accent4">
              <a:lumMod val="40000"/>
              <a:lumOff val="60000"/>
            </a:schemeClr>
          </a:solidFill>
        </p:spPr>
        <p:txBody>
          <a:bodyPr>
            <a:normAutofit/>
          </a:bodyPr>
          <a:lstStyle/>
          <a:p>
            <a:pPr>
              <a:defRPr/>
            </a:pPr>
            <a:r>
              <a:rPr lang="en-GB" sz="3019" b="1" dirty="0">
                <a:latin typeface="Century Gothic" panose="020B0502020202020204" pitchFamily="34" charset="0"/>
              </a:rPr>
              <a:t>Year 6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2081986021"/>
              </p:ext>
            </p:extLst>
          </p:nvPr>
        </p:nvGraphicFramePr>
        <p:xfrm>
          <a:off x="159133" y="976295"/>
          <a:ext cx="8726151" cy="4843480"/>
        </p:xfrm>
        <a:graphic>
          <a:graphicData uri="http://schemas.openxmlformats.org/drawingml/2006/table">
            <a:tbl>
              <a:tblPr/>
              <a:tblGrid>
                <a:gridCol w="2011477">
                  <a:extLst>
                    <a:ext uri="{9D8B030D-6E8A-4147-A177-3AD203B41FA5}">
                      <a16:colId xmlns:a16="http://schemas.microsoft.com/office/drawing/2014/main" val="1003302530"/>
                    </a:ext>
                  </a:extLst>
                </a:gridCol>
                <a:gridCol w="2093398">
                  <a:extLst>
                    <a:ext uri="{9D8B030D-6E8A-4147-A177-3AD203B41FA5}">
                      <a16:colId xmlns:a16="http://schemas.microsoft.com/office/drawing/2014/main" val="478540876"/>
                    </a:ext>
                  </a:extLst>
                </a:gridCol>
                <a:gridCol w="2238225">
                  <a:extLst>
                    <a:ext uri="{9D8B030D-6E8A-4147-A177-3AD203B41FA5}">
                      <a16:colId xmlns:a16="http://schemas.microsoft.com/office/drawing/2014/main" val="1426055967"/>
                    </a:ext>
                  </a:extLst>
                </a:gridCol>
                <a:gridCol w="2383051">
                  <a:extLst>
                    <a:ext uri="{9D8B030D-6E8A-4147-A177-3AD203B41FA5}">
                      <a16:colId xmlns:a16="http://schemas.microsoft.com/office/drawing/2014/main" val="779650668"/>
                    </a:ext>
                  </a:extLst>
                </a:gridCol>
              </a:tblGrid>
              <a:tr h="421253">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French</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31851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4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Reading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4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Writing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4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Speaking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4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Understanding Culture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3496808766"/>
                  </a:ext>
                </a:extLst>
              </a:tr>
              <a:tr h="4103709">
                <a:tc>
                  <a:txBody>
                    <a:bodyPr/>
                    <a:lstStyle/>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Read and understand the main points using inference to deduce meaning.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222222"/>
                          </a:solidFill>
                          <a:effectLst/>
                          <a:latin typeface="Calibri" panose="020F0502020204030204" pitchFamily="34" charset="0"/>
                          <a:ea typeface="Times New Roman" panose="02020603050405020304" pitchFamily="18" charset="0"/>
                        </a:rPr>
                        <a:t>• Be able to read passages aloud with appropriate expression.</a:t>
                      </a:r>
                      <a:endParaRPr lang="en-GB" sz="1800" dirty="0">
                        <a:effectLst/>
                        <a:latin typeface="Times New Roman" panose="02020603050405020304" pitchFamily="18" charset="0"/>
                        <a:ea typeface="Times New Roman" panose="02020603050405020304" pitchFamily="18" charset="0"/>
                      </a:endParaRPr>
                    </a:p>
                    <a:p>
                      <a:endParaRPr lang="en-GB" sz="18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Write a paragraph on familiar topics.</a:t>
                      </a:r>
                      <a:endParaRPr lang="en-GB" sz="1800" dirty="0">
                        <a:effectLst/>
                        <a:latin typeface="Times New Roman" panose="02020603050405020304" pitchFamily="18" charset="0"/>
                        <a:ea typeface="Times New Roman" panose="02020603050405020304" pitchFamily="18" charset="0"/>
                      </a:endParaRPr>
                    </a:p>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Use dictionaries or glossaries to check words.</a:t>
                      </a:r>
                      <a:endParaRPr lang="en-GB" sz="1800" dirty="0">
                        <a:effectLst/>
                        <a:latin typeface="Times New Roman" panose="02020603050405020304" pitchFamily="18" charset="0"/>
                        <a:ea typeface="Times New Roman" panose="02020603050405020304" pitchFamily="18" charset="0"/>
                      </a:endParaRPr>
                    </a:p>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Refer to recent experiences as well as everyday activities. </a:t>
                      </a:r>
                      <a:endParaRPr lang="en-GB" sz="1800" dirty="0">
                        <a:effectLst/>
                        <a:latin typeface="Times New Roman" panose="02020603050405020304" pitchFamily="18" charset="0"/>
                        <a:ea typeface="Times New Roman" panose="02020603050405020304" pitchFamily="18" charset="0"/>
                      </a:endParaRPr>
                    </a:p>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Proofread to check for correct grammar.</a:t>
                      </a:r>
                      <a:endParaRPr lang="en-GB" sz="1800" dirty="0">
                        <a:effectLst/>
                        <a:latin typeface="Times New Roman" panose="02020603050405020304" pitchFamily="18" charset="0"/>
                        <a:ea typeface="Times New Roman" panose="02020603050405020304" pitchFamily="18" charset="0"/>
                      </a:endParaRPr>
                    </a:p>
                    <a:p>
                      <a:endParaRPr lang="en-GB" sz="18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Take part in conversations to seek and give information.</a:t>
                      </a:r>
                      <a:endParaRPr lang="en-GB" sz="1800" dirty="0">
                        <a:effectLst/>
                        <a:latin typeface="Times New Roman" panose="02020603050405020304" pitchFamily="18" charset="0"/>
                        <a:ea typeface="Times New Roman" panose="02020603050405020304" pitchFamily="18" charset="0"/>
                      </a:endParaRPr>
                    </a:p>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Vary language and produce extended some responses.</a:t>
                      </a:r>
                      <a:endParaRPr lang="en-GB" sz="1800" dirty="0">
                        <a:effectLst/>
                        <a:latin typeface="Times New Roman" panose="02020603050405020304" pitchFamily="18" charset="0"/>
                        <a:ea typeface="Times New Roman" panose="02020603050405020304" pitchFamily="18" charset="0"/>
                      </a:endParaRPr>
                    </a:p>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Be understood with little or no difficulty.</a:t>
                      </a:r>
                      <a:endParaRPr lang="en-GB" sz="1800" dirty="0">
                        <a:effectLst/>
                        <a:latin typeface="Times New Roman" panose="02020603050405020304" pitchFamily="18" charset="0"/>
                        <a:ea typeface="Times New Roman" panose="02020603050405020304" pitchFamily="18" charset="0"/>
                      </a:endParaRPr>
                    </a:p>
                    <a:p>
                      <a:endParaRPr lang="en-GB" sz="18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Give detailed accounts of the history and political structure of France.</a:t>
                      </a:r>
                      <a:endParaRPr lang="en-GB" sz="1800" dirty="0">
                        <a:effectLst/>
                        <a:latin typeface="Times New Roman" panose="02020603050405020304" pitchFamily="18" charset="0"/>
                        <a:ea typeface="Times New Roman" panose="02020603050405020304" pitchFamily="18" charset="0"/>
                      </a:endParaRPr>
                    </a:p>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Describe, with detail, some similarities and differences between France and the United Kingdom.</a:t>
                      </a:r>
                      <a:endParaRPr lang="en-GB" sz="1800" dirty="0">
                        <a:effectLst/>
                        <a:latin typeface="Times New Roman" panose="02020603050405020304" pitchFamily="18" charset="0"/>
                        <a:ea typeface="Times New Roman" panose="02020603050405020304" pitchFamily="18" charset="0"/>
                      </a:endParaRPr>
                    </a:p>
                    <a:p>
                      <a:endParaRPr lang="en-GB" sz="18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0917" name="Slide Number Placeholder 2">
            <a:extLst>
              <a:ext uri="{FF2B5EF4-FFF2-40B4-BE49-F238E27FC236}">
                <a16:creationId xmlns:a16="http://schemas.microsoft.com/office/drawing/2014/main" id="{AB749C08-A4EC-1900-2596-BE632F54E1C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25B71F1-157E-47C1-A7AB-76C539895E80}" type="slidenum">
              <a:rPr lang="en-GB" altLang="en-US" smtClean="0"/>
              <a:pPr/>
              <a:t>15</a:t>
            </a:fld>
            <a:endParaRPr lang="en-GB" altLang="en-US" dirty="0"/>
          </a:p>
        </p:txBody>
      </p:sp>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8715" y="171450"/>
            <a:ext cx="8626569" cy="624720"/>
          </a:xfrm>
          <a:solidFill>
            <a:schemeClr val="accent1">
              <a:lumMod val="40000"/>
              <a:lumOff val="60000"/>
            </a:schemeClr>
          </a:solidFill>
        </p:spPr>
        <p:txBody>
          <a:bodyPr>
            <a:normAutofit/>
          </a:bodyPr>
          <a:lstStyle/>
          <a:p>
            <a:pPr>
              <a:defRPr/>
            </a:pPr>
            <a:r>
              <a:rPr lang="en-GB" sz="3019" b="1" dirty="0">
                <a:latin typeface="Century Gothic" panose="020B0502020202020204" pitchFamily="34" charset="0"/>
              </a:rPr>
              <a:t>Year 6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0062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5">
              <a:lumMod val="40000"/>
              <a:lumOff val="60000"/>
            </a:schemeClr>
          </a:solidFill>
        </p:spPr>
        <p:txBody>
          <a:bodyPr>
            <a:normAutofit/>
          </a:bodyPr>
          <a:lstStyle/>
          <a:p>
            <a:pPr>
              <a:defRPr/>
            </a:pPr>
            <a:r>
              <a:rPr lang="en-GB" sz="3019" b="1" dirty="0">
                <a:latin typeface="Century Gothic" panose="020B0502020202020204" pitchFamily="34" charset="0"/>
              </a:rPr>
              <a:t>English Disciplinary Knowledge Year 6</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517432" y="1033335"/>
          <a:ext cx="8109138" cy="4294569"/>
        </p:xfrm>
        <a:graphic>
          <a:graphicData uri="http://schemas.openxmlformats.org/drawingml/2006/table">
            <a:tbl>
              <a:tblPr/>
              <a:tblGrid>
                <a:gridCol w="2379517">
                  <a:extLst>
                    <a:ext uri="{9D8B030D-6E8A-4147-A177-3AD203B41FA5}">
                      <a16:colId xmlns:a16="http://schemas.microsoft.com/office/drawing/2014/main" val="210943694"/>
                    </a:ext>
                  </a:extLst>
                </a:gridCol>
                <a:gridCol w="2840970">
                  <a:extLst>
                    <a:ext uri="{9D8B030D-6E8A-4147-A177-3AD203B41FA5}">
                      <a16:colId xmlns:a16="http://schemas.microsoft.com/office/drawing/2014/main" val="864309712"/>
                    </a:ext>
                  </a:extLst>
                </a:gridCol>
                <a:gridCol w="2888651">
                  <a:extLst>
                    <a:ext uri="{9D8B030D-6E8A-4147-A177-3AD203B41FA5}">
                      <a16:colId xmlns:a16="http://schemas.microsoft.com/office/drawing/2014/main" val="3913203569"/>
                    </a:ext>
                  </a:extLst>
                </a:gridCol>
              </a:tblGrid>
              <a:tr h="434946">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Sentence Structure and Grammar</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31927">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Autumn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Spring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Summer</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2170195882"/>
                  </a:ext>
                </a:extLst>
              </a:tr>
              <a:tr h="3527696">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lvl="0"/>
                      <a:r>
                        <a:rPr lang="en-GB" sz="1800" dirty="0"/>
                        <a:t>- Using hyphens to avoid ambiguity.</a:t>
                      </a:r>
                    </a:p>
                    <a:p>
                      <a:pPr lvl="0"/>
                      <a:endParaRPr lang="en-GB" sz="1800" kern="1200" dirty="0">
                        <a:solidFill>
                          <a:schemeClr val="tx1"/>
                        </a:solidFill>
                        <a:effectLst/>
                        <a:latin typeface="Calibri" panose="020F0502020204030204" pitchFamily="34" charset="0"/>
                        <a:ea typeface="MS PGothic" panose="020B0600070205080204" pitchFamily="34" charset="-128"/>
                        <a:cs typeface="+mn-cs"/>
                      </a:endParaRPr>
                    </a:p>
                    <a:p>
                      <a:pPr marL="285750" lvl="0" indent="-285750">
                        <a:buFontTx/>
                        <a:buChar char="-"/>
                      </a:pPr>
                      <a:r>
                        <a:rPr lang="en-GB" sz="1800" kern="1200" dirty="0">
                          <a:solidFill>
                            <a:schemeClr val="tx1"/>
                          </a:solidFill>
                          <a:effectLst/>
                          <a:latin typeface="Calibri" panose="020F0502020204030204" pitchFamily="34" charset="0"/>
                          <a:ea typeface="MS PGothic" panose="020B0600070205080204" pitchFamily="34" charset="-128"/>
                          <a:cs typeface="+mn-cs"/>
                        </a:rPr>
                        <a:t>Write with a clear </a:t>
                      </a:r>
                      <a:r>
                        <a:rPr lang="en-GB" sz="1800" dirty="0"/>
                        <a:t>subject and object </a:t>
                      </a:r>
                    </a:p>
                    <a:p>
                      <a:pPr marL="285750" lvl="0" indent="-285750">
                        <a:buFontTx/>
                        <a:buChar char="-"/>
                      </a:pPr>
                      <a:endParaRPr lang="en-GB" sz="1800" kern="1200" dirty="0">
                        <a:solidFill>
                          <a:schemeClr val="tx1"/>
                        </a:solidFill>
                        <a:effectLst/>
                        <a:latin typeface="Calibri" panose="020F0502020204030204" pitchFamily="34" charset="0"/>
                        <a:ea typeface="MS PGothic" panose="020B0600070205080204" pitchFamily="34" charset="-128"/>
                        <a:cs typeface="+mn-cs"/>
                      </a:endParaRPr>
                    </a:p>
                    <a:p>
                      <a:pPr marL="285750" lvl="0" indent="-285750">
                        <a:buFontTx/>
                        <a:buChar char="-"/>
                      </a:pPr>
                      <a:r>
                        <a:rPr lang="en-GB" sz="1800" kern="1200" dirty="0">
                          <a:solidFill>
                            <a:schemeClr val="tx1"/>
                          </a:solidFill>
                          <a:effectLst/>
                          <a:latin typeface="Calibri" panose="020F0502020204030204" pitchFamily="34" charset="0"/>
                          <a:ea typeface="MS PGothic" panose="020B0600070205080204" pitchFamily="34" charset="-128"/>
                          <a:cs typeface="+mn-cs"/>
                        </a:rPr>
                        <a:t>Know synonyms and antonyms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800" dirty="0"/>
                        <a:t>Using semi-colons, colons or dashes to mark boundaries between independent clauses. </a:t>
                      </a:r>
                    </a:p>
                    <a:p>
                      <a:pPr marL="285750" indent="-285750">
                        <a:buFontTx/>
                        <a:buChar char="-"/>
                      </a:pPr>
                      <a:endParaRPr lang="en-GB" sz="1800" dirty="0"/>
                    </a:p>
                    <a:p>
                      <a:pPr marL="285750" indent="-285750">
                        <a:buFontTx/>
                        <a:buChar char="-"/>
                      </a:pPr>
                      <a:r>
                        <a:rPr lang="en-GB" sz="1800" dirty="0"/>
                        <a:t>Punctuate bullet points consistently</a:t>
                      </a:r>
                    </a:p>
                    <a:p>
                      <a:pPr marL="285750" indent="-285750">
                        <a:buFontTx/>
                        <a:buChar char="-"/>
                      </a:pPr>
                      <a:endParaRPr lang="en-GB" sz="1800" dirty="0"/>
                    </a:p>
                    <a:p>
                      <a:pPr marL="285750" indent="-285750">
                        <a:buFontTx/>
                        <a:buChar char="-"/>
                      </a:pPr>
                      <a:r>
                        <a:rPr lang="en-GB" sz="1800" dirty="0"/>
                        <a:t>Use ellipsis accurately</a:t>
                      </a:r>
                    </a:p>
                    <a:p>
                      <a:pPr marL="285750" indent="-285750">
                        <a:buFontTx/>
                        <a:buChar char="-"/>
                      </a:pPr>
                      <a:endParaRPr lang="en-GB" sz="1800" dirty="0"/>
                    </a:p>
                    <a:p>
                      <a:pPr marL="0" indent="0">
                        <a:buFontTx/>
                        <a:buNone/>
                      </a:pPr>
                      <a:endParaRPr lang="en-GB" sz="18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800" dirty="0"/>
                        <a:t>- Use a mixture of passive and active voice.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2</a:t>
            </a:fld>
            <a:endParaRPr lang="en-GB" altLang="en-US"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505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5">
              <a:lumMod val="40000"/>
              <a:lumOff val="60000"/>
            </a:schemeClr>
          </a:solidFill>
        </p:spPr>
        <p:txBody>
          <a:bodyPr>
            <a:normAutofit/>
          </a:bodyPr>
          <a:lstStyle/>
          <a:p>
            <a:pPr>
              <a:defRPr/>
            </a:pPr>
            <a:r>
              <a:rPr lang="en-GB" sz="3019" b="1" dirty="0">
                <a:latin typeface="Century Gothic" panose="020B0502020202020204" pitchFamily="34" charset="0"/>
              </a:rPr>
              <a:t>English Disciplinary Knowledge Year 6</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517432" y="1033335"/>
          <a:ext cx="8109138" cy="4533395"/>
        </p:xfrm>
        <a:graphic>
          <a:graphicData uri="http://schemas.openxmlformats.org/drawingml/2006/table">
            <a:tbl>
              <a:tblPr/>
              <a:tblGrid>
                <a:gridCol w="2379517">
                  <a:extLst>
                    <a:ext uri="{9D8B030D-6E8A-4147-A177-3AD203B41FA5}">
                      <a16:colId xmlns:a16="http://schemas.microsoft.com/office/drawing/2014/main" val="210943694"/>
                    </a:ext>
                  </a:extLst>
                </a:gridCol>
                <a:gridCol w="2840970">
                  <a:extLst>
                    <a:ext uri="{9D8B030D-6E8A-4147-A177-3AD203B41FA5}">
                      <a16:colId xmlns:a16="http://schemas.microsoft.com/office/drawing/2014/main" val="864309712"/>
                    </a:ext>
                  </a:extLst>
                </a:gridCol>
                <a:gridCol w="2888651">
                  <a:extLst>
                    <a:ext uri="{9D8B030D-6E8A-4147-A177-3AD203B41FA5}">
                      <a16:colId xmlns:a16="http://schemas.microsoft.com/office/drawing/2014/main" val="3913203569"/>
                    </a:ext>
                  </a:extLst>
                </a:gridCol>
              </a:tblGrid>
              <a:tr h="459134">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Spelling</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Autumn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Spring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Summer</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2170195882"/>
                  </a:ext>
                </a:extLst>
              </a:tr>
              <a:tr h="3723875">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pPr>
                      <a:r>
                        <a:rPr lang="en-GB" sz="1800" dirty="0">
                          <a:latin typeface="+mn-lt"/>
                        </a:rPr>
                        <a:t>Know word endings which sound like /</a:t>
                      </a:r>
                      <a:r>
                        <a:rPr lang="en-GB" sz="1800" dirty="0" err="1">
                          <a:latin typeface="+mn-lt"/>
                        </a:rPr>
                        <a:t>ʃəs</a:t>
                      </a:r>
                      <a:r>
                        <a:rPr lang="en-GB" sz="1800" dirty="0">
                          <a:latin typeface="+mn-lt"/>
                        </a:rPr>
                        <a:t>/ spelt –</a:t>
                      </a:r>
                      <a:r>
                        <a:rPr lang="en-GB" sz="1800" dirty="0" err="1">
                          <a:latin typeface="+mn-lt"/>
                        </a:rPr>
                        <a:t>cious</a:t>
                      </a:r>
                      <a:r>
                        <a:rPr lang="en-GB" sz="1800" dirty="0">
                          <a:latin typeface="+mn-lt"/>
                        </a:rPr>
                        <a:t> or –</a:t>
                      </a:r>
                      <a:r>
                        <a:rPr lang="en-GB" sz="1800" dirty="0" err="1">
                          <a:latin typeface="+mn-lt"/>
                        </a:rPr>
                        <a:t>tious</a:t>
                      </a:r>
                      <a:endParaRPr lang="en-GB" sz="1800" dirty="0">
                        <a:latin typeface="+mn-lt"/>
                      </a:endParaRPr>
                    </a:p>
                    <a:p>
                      <a:pPr marL="285750" marR="0" lvl="0" indent="-285750" algn="l" defTabSz="520700" rtl="0" eaLnBrk="1" fontAlgn="base" latinLnBrk="0" hangingPunct="1">
                        <a:lnSpc>
                          <a:spcPct val="100000"/>
                        </a:lnSpc>
                        <a:spcBef>
                          <a:spcPct val="0"/>
                        </a:spcBef>
                        <a:spcAft>
                          <a:spcPct val="0"/>
                        </a:spcAft>
                        <a:buClrTx/>
                        <a:buSzTx/>
                        <a:buFontTx/>
                        <a:buChar char="-"/>
                        <a:tabLst/>
                      </a:pPr>
                      <a:endParaRPr kumimoji="0" lang="en-GB" altLang="en-US" sz="1800" b="0" i="0" u="none" strike="noStrike" cap="none" normalizeH="0" baseline="0" dirty="0">
                        <a:ln>
                          <a:noFill/>
                        </a:ln>
                        <a:solidFill>
                          <a:srgbClr val="000000"/>
                        </a:solidFill>
                        <a:effectLst/>
                        <a:latin typeface="+mn-lt"/>
                        <a:ea typeface="MS PGothic" panose="020B0600070205080204" pitchFamily="34" charset="-128"/>
                      </a:endParaRPr>
                    </a:p>
                    <a:p>
                      <a:pPr marL="285750" marR="0" lvl="0" indent="-285750" algn="l" defTabSz="520700" rtl="0" eaLnBrk="1" fontAlgn="base" latinLnBrk="0" hangingPunct="1">
                        <a:lnSpc>
                          <a:spcPct val="100000"/>
                        </a:lnSpc>
                        <a:spcBef>
                          <a:spcPct val="0"/>
                        </a:spcBef>
                        <a:spcAft>
                          <a:spcPct val="0"/>
                        </a:spcAft>
                        <a:buClrTx/>
                        <a:buSzTx/>
                        <a:buFontTx/>
                        <a:buChar char="-"/>
                        <a:tabLst/>
                      </a:pPr>
                      <a:r>
                        <a:rPr lang="en-GB" sz="1800" dirty="0">
                          <a:latin typeface="+mn-lt"/>
                        </a:rPr>
                        <a:t>Endings which sound like /</a:t>
                      </a:r>
                      <a:r>
                        <a:rPr lang="en-GB" sz="1800" dirty="0" err="1">
                          <a:latin typeface="+mn-lt"/>
                        </a:rPr>
                        <a:t>ʃəl</a:t>
                      </a:r>
                      <a:r>
                        <a:rPr lang="en-GB" sz="1800" dirty="0">
                          <a:latin typeface="+mn-lt"/>
                        </a:rPr>
                        <a:t> (-</a:t>
                      </a:r>
                      <a:r>
                        <a:rPr lang="en-GB" sz="1800" dirty="0" err="1">
                          <a:latin typeface="+mn-lt"/>
                        </a:rPr>
                        <a:t>cial</a:t>
                      </a:r>
                      <a:r>
                        <a:rPr lang="en-GB" sz="1800" dirty="0">
                          <a:latin typeface="+mn-lt"/>
                        </a:rPr>
                        <a:t> and –</a:t>
                      </a:r>
                      <a:r>
                        <a:rPr lang="en-GB" sz="1800" dirty="0" err="1">
                          <a:latin typeface="+mn-lt"/>
                        </a:rPr>
                        <a:t>tial</a:t>
                      </a:r>
                      <a:r>
                        <a:rPr lang="en-GB" sz="1800" dirty="0">
                          <a:latin typeface="+mn-lt"/>
                        </a:rPr>
                        <a:t>)</a:t>
                      </a:r>
                    </a:p>
                    <a:p>
                      <a:pPr marL="285750" marR="0" lvl="0" indent="-285750" algn="l" defTabSz="520700" rtl="0" eaLnBrk="1" fontAlgn="base" latinLnBrk="0" hangingPunct="1">
                        <a:lnSpc>
                          <a:spcPct val="100000"/>
                        </a:lnSpc>
                        <a:spcBef>
                          <a:spcPct val="0"/>
                        </a:spcBef>
                        <a:spcAft>
                          <a:spcPct val="0"/>
                        </a:spcAft>
                        <a:buClrTx/>
                        <a:buSzTx/>
                        <a:buFontTx/>
                        <a:buChar char="-"/>
                        <a:tabLst/>
                      </a:pPr>
                      <a:endParaRPr kumimoji="0" lang="en-GB" altLang="en-US" sz="1800" b="0" i="0" u="none" strike="noStrike" cap="none" normalizeH="0" baseline="0" dirty="0">
                        <a:ln>
                          <a:noFill/>
                        </a:ln>
                        <a:solidFill>
                          <a:srgbClr val="000000"/>
                        </a:solidFill>
                        <a:effectLst/>
                        <a:latin typeface="+mn-lt"/>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cap="none" normalizeH="0" baseline="0" dirty="0">
                          <a:ln>
                            <a:noFill/>
                          </a:ln>
                          <a:solidFill>
                            <a:srgbClr val="000000"/>
                          </a:solidFill>
                          <a:effectLst/>
                          <a:latin typeface="+mn-lt"/>
                          <a:ea typeface="MS PGothic" panose="020B0600070205080204" pitchFamily="34" charset="-128"/>
                        </a:rPr>
                        <a:t>- Know how and when to use a hyphen</a:t>
                      </a:r>
                    </a:p>
                    <a:p>
                      <a:endParaRPr lang="en-GB" sz="18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GB" sz="18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3</a:t>
            </a:fld>
            <a:endParaRPr lang="en-GB" altLang="en-US"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340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Maths Substantive Knowledge Year 6</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292720" y="1620986"/>
          <a:ext cx="8455413" cy="3380882"/>
        </p:xfrm>
        <a:graphic>
          <a:graphicData uri="http://schemas.openxmlformats.org/drawingml/2006/table">
            <a:tbl>
              <a:tblPr/>
              <a:tblGrid>
                <a:gridCol w="1295972">
                  <a:extLst>
                    <a:ext uri="{9D8B030D-6E8A-4147-A177-3AD203B41FA5}">
                      <a16:colId xmlns:a16="http://schemas.microsoft.com/office/drawing/2014/main" val="210943694"/>
                    </a:ext>
                  </a:extLst>
                </a:gridCol>
                <a:gridCol w="2241753">
                  <a:extLst>
                    <a:ext uri="{9D8B030D-6E8A-4147-A177-3AD203B41FA5}">
                      <a16:colId xmlns:a16="http://schemas.microsoft.com/office/drawing/2014/main" val="864309712"/>
                    </a:ext>
                  </a:extLst>
                </a:gridCol>
                <a:gridCol w="1547231">
                  <a:extLst>
                    <a:ext uri="{9D8B030D-6E8A-4147-A177-3AD203B41FA5}">
                      <a16:colId xmlns:a16="http://schemas.microsoft.com/office/drawing/2014/main" val="3913203569"/>
                    </a:ext>
                  </a:extLst>
                </a:gridCol>
                <a:gridCol w="1357803">
                  <a:extLst>
                    <a:ext uri="{9D8B030D-6E8A-4147-A177-3AD203B41FA5}">
                      <a16:colId xmlns:a16="http://schemas.microsoft.com/office/drawing/2014/main" val="2261204431"/>
                    </a:ext>
                  </a:extLst>
                </a:gridCol>
                <a:gridCol w="2012654">
                  <a:extLst>
                    <a:ext uri="{9D8B030D-6E8A-4147-A177-3AD203B41FA5}">
                      <a16:colId xmlns:a16="http://schemas.microsoft.com/office/drawing/2014/main" val="2212570527"/>
                    </a:ext>
                  </a:extLst>
                </a:gridCol>
              </a:tblGrid>
              <a:tr h="302945">
                <a:tc gridSpan="5">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Autumn</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Place Value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Addition, Subtraction, Multiplication and division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Fractions A</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Fractions B</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Converting Units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726542">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Numbers to 1000,000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Numbers</a:t>
                      </a:r>
                      <a:r>
                        <a:rPr lang="en-GB" sz="900" kern="1200" baseline="0" dirty="0">
                          <a:solidFill>
                            <a:schemeClr val="tx1"/>
                          </a:solidFill>
                          <a:effectLst/>
                          <a:latin typeface="Calibri" panose="020F0502020204030204" pitchFamily="34" charset="0"/>
                          <a:ea typeface="MS PGothic" panose="020B0600070205080204" pitchFamily="34" charset="-128"/>
                          <a:cs typeface="+mn-cs"/>
                        </a:rPr>
                        <a:t> to 10,000,000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Read and write numbers to 10,000,000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Powers of 10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Number line to 10,000,000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Compare and order any integers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Round any integers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Negative numbers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endParaRPr lang="en-GB" sz="9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Add and subtract integers</a:t>
                      </a:r>
                    </a:p>
                    <a:p>
                      <a:pPr marL="285750" indent="-285750">
                        <a:buFontTx/>
                        <a:buChar char="-"/>
                      </a:pPr>
                      <a:r>
                        <a:rPr lang="en-GB" sz="900" dirty="0"/>
                        <a:t>Common factors</a:t>
                      </a:r>
                    </a:p>
                    <a:p>
                      <a:pPr marL="285750" indent="-285750">
                        <a:buFontTx/>
                        <a:buChar char="-"/>
                      </a:pPr>
                      <a:r>
                        <a:rPr lang="en-GB" sz="900" dirty="0"/>
                        <a:t>Common multiples</a:t>
                      </a:r>
                    </a:p>
                    <a:p>
                      <a:pPr marL="285750" indent="-285750">
                        <a:buFontTx/>
                        <a:buChar char="-"/>
                      </a:pPr>
                      <a:r>
                        <a:rPr lang="en-GB" sz="900" dirty="0"/>
                        <a:t>Rules of Divisibility</a:t>
                      </a:r>
                    </a:p>
                    <a:p>
                      <a:pPr marL="285750" indent="-285750">
                        <a:buFontTx/>
                        <a:buChar char="-"/>
                      </a:pPr>
                      <a:r>
                        <a:rPr lang="en-GB" sz="900" dirty="0"/>
                        <a:t>Primes</a:t>
                      </a:r>
                      <a:r>
                        <a:rPr lang="en-GB" sz="900" baseline="0" dirty="0"/>
                        <a:t> to 100</a:t>
                      </a:r>
                    </a:p>
                    <a:p>
                      <a:pPr marL="285750" indent="-285750">
                        <a:buFontTx/>
                        <a:buChar char="-"/>
                      </a:pPr>
                      <a:r>
                        <a:rPr lang="en-GB" sz="900" baseline="0" dirty="0"/>
                        <a:t>Square and cube numbers</a:t>
                      </a:r>
                    </a:p>
                    <a:p>
                      <a:pPr marL="285750" indent="-285750">
                        <a:buFontTx/>
                        <a:buChar char="-"/>
                      </a:pPr>
                      <a:r>
                        <a:rPr lang="en-GB" sz="900" baseline="0" dirty="0"/>
                        <a:t>Multiply up to a 4 digit number by a 2 digit number</a:t>
                      </a:r>
                    </a:p>
                    <a:p>
                      <a:pPr marL="285750" indent="-285750">
                        <a:buFontTx/>
                        <a:buChar char="-"/>
                      </a:pPr>
                      <a:r>
                        <a:rPr lang="en-GB" sz="900" baseline="0" dirty="0"/>
                        <a:t>Solve problems with multiplication</a:t>
                      </a:r>
                    </a:p>
                    <a:p>
                      <a:pPr marL="285750" indent="-285750">
                        <a:buFontTx/>
                        <a:buChar char="-"/>
                      </a:pPr>
                      <a:r>
                        <a:rPr lang="en-GB" sz="900" baseline="0" dirty="0"/>
                        <a:t>Short division</a:t>
                      </a:r>
                    </a:p>
                    <a:p>
                      <a:pPr marL="285750" indent="-285750">
                        <a:buFontTx/>
                        <a:buChar char="-"/>
                      </a:pPr>
                      <a:r>
                        <a:rPr lang="en-GB" sz="900" baseline="0" dirty="0"/>
                        <a:t>Division using factors</a:t>
                      </a:r>
                    </a:p>
                    <a:p>
                      <a:pPr marL="285750" indent="-285750">
                        <a:buFontTx/>
                        <a:buChar char="-"/>
                      </a:pPr>
                      <a:r>
                        <a:rPr lang="en-GB" sz="900" baseline="0" dirty="0"/>
                        <a:t>Introduction to long division</a:t>
                      </a:r>
                    </a:p>
                    <a:p>
                      <a:pPr marL="285750" indent="-285750">
                        <a:buFontTx/>
                        <a:buChar char="-"/>
                      </a:pPr>
                      <a:r>
                        <a:rPr lang="en-GB" sz="900" baseline="0" dirty="0"/>
                        <a:t>Long division with remainders</a:t>
                      </a:r>
                    </a:p>
                    <a:p>
                      <a:pPr marL="285750" indent="-285750">
                        <a:buFontTx/>
                        <a:buChar char="-"/>
                      </a:pPr>
                      <a:r>
                        <a:rPr lang="en-GB" sz="900" baseline="0" dirty="0"/>
                        <a:t>Solve problems with division</a:t>
                      </a:r>
                    </a:p>
                    <a:p>
                      <a:pPr marL="285750" indent="-285750">
                        <a:buFontTx/>
                        <a:buChar char="-"/>
                      </a:pPr>
                      <a:r>
                        <a:rPr lang="en-GB" sz="900" baseline="0" dirty="0"/>
                        <a:t>Solve multi-step problems</a:t>
                      </a:r>
                    </a:p>
                    <a:p>
                      <a:pPr marL="285750" indent="-285750">
                        <a:buFontTx/>
                        <a:buChar char="-"/>
                      </a:pPr>
                      <a:r>
                        <a:rPr lang="en-GB" sz="900" baseline="0" dirty="0"/>
                        <a:t>Order of operations</a:t>
                      </a:r>
                    </a:p>
                    <a:p>
                      <a:pPr marL="285750" indent="-285750">
                        <a:buFontTx/>
                        <a:buChar char="-"/>
                      </a:pPr>
                      <a:r>
                        <a:rPr lang="en-GB" sz="900" baseline="0" dirty="0"/>
                        <a:t>Mental calculations and estimation</a:t>
                      </a:r>
                    </a:p>
                    <a:p>
                      <a:pPr marL="285750" indent="-285750">
                        <a:buFontTx/>
                        <a:buChar char="-"/>
                      </a:pPr>
                      <a:r>
                        <a:rPr lang="en-GB" sz="900" baseline="0" dirty="0"/>
                        <a:t>Reason from known facts</a:t>
                      </a:r>
                    </a:p>
                    <a:p>
                      <a:pPr marL="285750" indent="-285750">
                        <a:buFontTx/>
                        <a:buChar char="-"/>
                      </a:pP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Equivalent fractions and simplifying</a:t>
                      </a:r>
                    </a:p>
                    <a:p>
                      <a:pPr marL="285750" indent="-285750">
                        <a:buFontTx/>
                        <a:buChar char="-"/>
                      </a:pPr>
                      <a:r>
                        <a:rPr lang="en-GB" sz="900" dirty="0"/>
                        <a:t>Equivalent</a:t>
                      </a:r>
                      <a:r>
                        <a:rPr lang="en-GB" sz="900" baseline="0" dirty="0"/>
                        <a:t> fractions on a number line</a:t>
                      </a:r>
                    </a:p>
                    <a:p>
                      <a:pPr marL="285750" indent="-285750">
                        <a:buFontTx/>
                        <a:buChar char="-"/>
                      </a:pPr>
                      <a:r>
                        <a:rPr lang="en-GB" sz="900" baseline="0" dirty="0"/>
                        <a:t>Compare and order (denominator)</a:t>
                      </a:r>
                    </a:p>
                    <a:p>
                      <a:pPr marL="285750" indent="-285750">
                        <a:buFontTx/>
                        <a:buChar char="-"/>
                      </a:pPr>
                      <a:r>
                        <a:rPr lang="en-GB" sz="900" baseline="0" dirty="0"/>
                        <a:t>Compare and order (numerator)</a:t>
                      </a:r>
                    </a:p>
                    <a:p>
                      <a:pPr marL="285750" indent="-285750">
                        <a:buFontTx/>
                        <a:buChar char="-"/>
                      </a:pPr>
                      <a:r>
                        <a:rPr lang="en-GB" sz="900" baseline="0" dirty="0"/>
                        <a:t>Add and subtract simple fractions</a:t>
                      </a:r>
                    </a:p>
                    <a:p>
                      <a:pPr marL="285750" indent="-285750">
                        <a:buFontTx/>
                        <a:buChar char="-"/>
                      </a:pPr>
                      <a:r>
                        <a:rPr lang="en-GB" sz="900" baseline="0" dirty="0"/>
                        <a:t>Add and subtract any two fractions</a:t>
                      </a:r>
                    </a:p>
                    <a:p>
                      <a:pPr marL="285750" indent="-285750">
                        <a:buFontTx/>
                        <a:buChar char="-"/>
                      </a:pPr>
                      <a:r>
                        <a:rPr lang="en-GB" sz="900" baseline="0" dirty="0"/>
                        <a:t>Add mixed numbers</a:t>
                      </a:r>
                    </a:p>
                    <a:p>
                      <a:pPr marL="285750" indent="-285750">
                        <a:buFontTx/>
                        <a:buChar char="-"/>
                      </a:pPr>
                      <a:r>
                        <a:rPr lang="en-GB" sz="900" baseline="0" dirty="0"/>
                        <a:t>Subtract mixed numbers</a:t>
                      </a:r>
                    </a:p>
                    <a:p>
                      <a:pPr marL="285750" indent="-285750">
                        <a:buFontTx/>
                        <a:buChar char="-"/>
                      </a:pPr>
                      <a:r>
                        <a:rPr lang="en-GB" sz="900" baseline="0" dirty="0"/>
                        <a:t>Multi-step problems</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Multiply fractions by integers</a:t>
                      </a:r>
                    </a:p>
                    <a:p>
                      <a:pPr marL="285750" indent="-285750">
                        <a:buFontTx/>
                        <a:buChar char="-"/>
                      </a:pPr>
                      <a:r>
                        <a:rPr lang="en-GB" sz="900" dirty="0"/>
                        <a:t>Multiply</a:t>
                      </a:r>
                      <a:r>
                        <a:rPr lang="en-GB" sz="900" baseline="0" dirty="0"/>
                        <a:t> fractions by fractions</a:t>
                      </a:r>
                    </a:p>
                    <a:p>
                      <a:pPr marL="285750" indent="-285750">
                        <a:buFontTx/>
                        <a:buChar char="-"/>
                      </a:pPr>
                      <a:r>
                        <a:rPr lang="en-GB" sz="900" baseline="0" dirty="0"/>
                        <a:t>Divide a fraction by an integer</a:t>
                      </a:r>
                    </a:p>
                    <a:p>
                      <a:pPr marL="285750" indent="-285750">
                        <a:buFontTx/>
                        <a:buChar char="-"/>
                      </a:pPr>
                      <a:r>
                        <a:rPr lang="en-GB" sz="900" baseline="0" dirty="0"/>
                        <a:t>Divide any fraction by an integer</a:t>
                      </a:r>
                    </a:p>
                    <a:p>
                      <a:pPr marL="285750" indent="-285750">
                        <a:buFontTx/>
                        <a:buChar char="-"/>
                      </a:pPr>
                      <a:r>
                        <a:rPr lang="en-GB" sz="900" baseline="0" dirty="0"/>
                        <a:t>Mixed questions with fractions</a:t>
                      </a:r>
                    </a:p>
                    <a:p>
                      <a:pPr marL="285750" indent="-285750">
                        <a:buFontTx/>
                        <a:buChar char="-"/>
                      </a:pPr>
                      <a:r>
                        <a:rPr lang="en-GB" sz="900" baseline="0" dirty="0"/>
                        <a:t>Fraction of an amount</a:t>
                      </a:r>
                    </a:p>
                    <a:p>
                      <a:pPr marL="285750" indent="-285750">
                        <a:buFontTx/>
                        <a:buChar char="-"/>
                      </a:pPr>
                      <a:r>
                        <a:rPr lang="en-GB" sz="900" baseline="0" dirty="0"/>
                        <a:t>Fraction of an amount-find the whole</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Metric</a:t>
                      </a:r>
                      <a:r>
                        <a:rPr lang="en-GB" sz="900" baseline="0" dirty="0"/>
                        <a:t> measures</a:t>
                      </a:r>
                    </a:p>
                    <a:p>
                      <a:pPr marL="285750" indent="-285750">
                        <a:buFontTx/>
                        <a:buChar char="-"/>
                      </a:pPr>
                      <a:r>
                        <a:rPr lang="en-GB" sz="900" baseline="0" dirty="0"/>
                        <a:t>Convert metric measures</a:t>
                      </a:r>
                    </a:p>
                    <a:p>
                      <a:pPr marL="285750" indent="-285750">
                        <a:buFontTx/>
                        <a:buChar char="-"/>
                      </a:pPr>
                      <a:r>
                        <a:rPr lang="en-GB" sz="900" baseline="0" dirty="0"/>
                        <a:t>Calculate with metric measures</a:t>
                      </a:r>
                    </a:p>
                    <a:p>
                      <a:pPr marL="285750" indent="-285750">
                        <a:buFontTx/>
                        <a:buChar char="-"/>
                      </a:pPr>
                      <a:r>
                        <a:rPr lang="en-GB" sz="900" baseline="0" dirty="0"/>
                        <a:t>Miles and kilometres</a:t>
                      </a:r>
                    </a:p>
                    <a:p>
                      <a:pPr marL="285750" indent="-285750">
                        <a:buFontTx/>
                        <a:buChar char="-"/>
                      </a:pPr>
                      <a:r>
                        <a:rPr lang="en-GB" sz="900" baseline="0" dirty="0"/>
                        <a:t>Imperial measures</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4</a:t>
            </a:fld>
            <a:endParaRPr lang="en-GB" altLang="en-US" dirty="0"/>
          </a:p>
        </p:txBody>
      </p:sp>
      <p:pic>
        <p:nvPicPr>
          <p:cNvPr id="7" name="Picture 2" descr="Image preview">
            <a:extLst>
              <a:ext uri="{FF2B5EF4-FFF2-40B4-BE49-F238E27FC236}">
                <a16:creationId xmlns:a16="http://schemas.microsoft.com/office/drawing/2014/main" id="{BEAFDCBE-3C47-8E4F-9DC0-7C660C87695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New Recognition Partner Announcement - White Rose Maths - Tempo Time Credits">
            <a:extLst>
              <a:ext uri="{FF2B5EF4-FFF2-40B4-BE49-F238E27FC236}">
                <a16:creationId xmlns:a16="http://schemas.microsoft.com/office/drawing/2014/main" id="{2DD54FD9-01BC-C34D-AEB0-18D059D5AE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754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Maths Substantive Knowledge Year 6</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192358" y="1739833"/>
          <a:ext cx="8622680" cy="3617505"/>
        </p:xfrm>
        <a:graphic>
          <a:graphicData uri="http://schemas.openxmlformats.org/drawingml/2006/table">
            <a:tbl>
              <a:tblPr/>
              <a:tblGrid>
                <a:gridCol w="953429">
                  <a:extLst>
                    <a:ext uri="{9D8B030D-6E8A-4147-A177-3AD203B41FA5}">
                      <a16:colId xmlns:a16="http://schemas.microsoft.com/office/drawing/2014/main" val="210943694"/>
                    </a:ext>
                  </a:extLst>
                </a:gridCol>
                <a:gridCol w="1145788">
                  <a:extLst>
                    <a:ext uri="{9D8B030D-6E8A-4147-A177-3AD203B41FA5}">
                      <a16:colId xmlns:a16="http://schemas.microsoft.com/office/drawing/2014/main" val="864309712"/>
                    </a:ext>
                  </a:extLst>
                </a:gridCol>
                <a:gridCol w="1229422">
                  <a:extLst>
                    <a:ext uri="{9D8B030D-6E8A-4147-A177-3AD203B41FA5}">
                      <a16:colId xmlns:a16="http://schemas.microsoft.com/office/drawing/2014/main" val="3913203569"/>
                    </a:ext>
                  </a:extLst>
                </a:gridCol>
                <a:gridCol w="2020129">
                  <a:extLst>
                    <a:ext uri="{9D8B030D-6E8A-4147-A177-3AD203B41FA5}">
                      <a16:colId xmlns:a16="http://schemas.microsoft.com/office/drawing/2014/main" val="2261204431"/>
                    </a:ext>
                  </a:extLst>
                </a:gridCol>
                <a:gridCol w="1636956">
                  <a:extLst>
                    <a:ext uri="{9D8B030D-6E8A-4147-A177-3AD203B41FA5}">
                      <a16:colId xmlns:a16="http://schemas.microsoft.com/office/drawing/2014/main" val="3002055949"/>
                    </a:ext>
                  </a:extLst>
                </a:gridCol>
                <a:gridCol w="1636956">
                  <a:extLst>
                    <a:ext uri="{9D8B030D-6E8A-4147-A177-3AD203B41FA5}">
                      <a16:colId xmlns:a16="http://schemas.microsoft.com/office/drawing/2014/main" val="1698530699"/>
                    </a:ext>
                  </a:extLst>
                </a:gridCol>
              </a:tblGrid>
              <a:tr h="302945">
                <a:tc gridSpan="6">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Spring</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val="3931202660"/>
                  </a:ext>
                </a:extLst>
              </a:tr>
              <a:tr h="361880">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Ratio</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Algebra</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Decimals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9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Fractions, decimals and percentages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Area, perimeter and volume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Statistics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807900">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Add or multiply?</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Use</a:t>
                      </a:r>
                      <a:r>
                        <a:rPr lang="en-GB" sz="900" kern="1200" baseline="0" dirty="0">
                          <a:solidFill>
                            <a:schemeClr val="tx1"/>
                          </a:solidFill>
                          <a:effectLst/>
                          <a:latin typeface="Calibri" panose="020F0502020204030204" pitchFamily="34" charset="0"/>
                          <a:ea typeface="MS PGothic" panose="020B0600070205080204" pitchFamily="34" charset="-128"/>
                          <a:cs typeface="+mn-cs"/>
                        </a:rPr>
                        <a:t> ratio language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Introduction to the ratio symbol</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Ratio and fractions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Scale drawing</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Use scale factors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Similar shapes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Ratio problems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Proportion problems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Recipes</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1-step function machines</a:t>
                      </a:r>
                    </a:p>
                    <a:p>
                      <a:pPr marL="285750" indent="-285750">
                        <a:buFontTx/>
                        <a:buChar char="-"/>
                      </a:pPr>
                      <a:r>
                        <a:rPr lang="en-GB" sz="900" dirty="0"/>
                        <a:t>2-step function machines</a:t>
                      </a:r>
                    </a:p>
                    <a:p>
                      <a:pPr marL="285750" indent="-285750">
                        <a:buFontTx/>
                        <a:buChar char="-"/>
                      </a:pPr>
                      <a:r>
                        <a:rPr lang="en-GB" sz="900" dirty="0"/>
                        <a:t>Form expressions</a:t>
                      </a:r>
                    </a:p>
                    <a:p>
                      <a:pPr marL="285750" indent="-285750">
                        <a:buFontTx/>
                        <a:buChar char="-"/>
                      </a:pPr>
                      <a:r>
                        <a:rPr lang="en-GB" sz="900" dirty="0"/>
                        <a:t>Substitution</a:t>
                      </a:r>
                    </a:p>
                    <a:p>
                      <a:pPr marL="285750" indent="-285750">
                        <a:buFontTx/>
                        <a:buChar char="-"/>
                      </a:pPr>
                      <a:r>
                        <a:rPr lang="en-GB" sz="900" dirty="0"/>
                        <a:t>Formulae</a:t>
                      </a:r>
                    </a:p>
                    <a:p>
                      <a:pPr marL="285750" indent="-285750">
                        <a:buFontTx/>
                        <a:buChar char="-"/>
                      </a:pPr>
                      <a:r>
                        <a:rPr lang="en-GB" sz="900" dirty="0"/>
                        <a:t>Form</a:t>
                      </a:r>
                      <a:r>
                        <a:rPr lang="en-GB" sz="900" baseline="0" dirty="0"/>
                        <a:t> equations</a:t>
                      </a:r>
                    </a:p>
                    <a:p>
                      <a:pPr marL="285750" indent="-285750">
                        <a:buFontTx/>
                        <a:buChar char="-"/>
                      </a:pPr>
                      <a:r>
                        <a:rPr lang="en-GB" sz="900" baseline="0" dirty="0"/>
                        <a:t>Solve 1-step equations</a:t>
                      </a:r>
                    </a:p>
                    <a:p>
                      <a:pPr marL="285750" indent="-285750">
                        <a:buFontTx/>
                        <a:buChar char="-"/>
                      </a:pPr>
                      <a:r>
                        <a:rPr lang="en-GB" sz="900" baseline="0" dirty="0"/>
                        <a:t>Solve 2-step equations</a:t>
                      </a:r>
                    </a:p>
                    <a:p>
                      <a:pPr marL="285750" indent="-285750">
                        <a:buFontTx/>
                        <a:buChar char="-"/>
                      </a:pPr>
                      <a:r>
                        <a:rPr lang="en-GB" sz="900" baseline="0" dirty="0"/>
                        <a:t>Find pairs of values</a:t>
                      </a:r>
                    </a:p>
                    <a:p>
                      <a:pPr marL="285750" indent="-285750">
                        <a:buFontTx/>
                        <a:buChar char="-"/>
                      </a:pPr>
                      <a:r>
                        <a:rPr lang="en-GB" sz="900" baseline="0" dirty="0"/>
                        <a:t>Solve problems with two unknowns</a:t>
                      </a:r>
                    </a:p>
                    <a:p>
                      <a:pPr marL="285750" indent="-285750">
                        <a:buFontTx/>
                        <a:buChar char="-"/>
                      </a:pP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Place value</a:t>
                      </a:r>
                      <a:r>
                        <a:rPr lang="en-GB" sz="900" baseline="0" dirty="0"/>
                        <a:t> within 1</a:t>
                      </a:r>
                    </a:p>
                    <a:p>
                      <a:pPr marL="285750" indent="-285750">
                        <a:buFontTx/>
                        <a:buChar char="-"/>
                      </a:pPr>
                      <a:r>
                        <a:rPr lang="en-GB" sz="900" baseline="0" dirty="0"/>
                        <a:t>Place value-integers and decimals</a:t>
                      </a:r>
                    </a:p>
                    <a:p>
                      <a:pPr marL="285750" indent="-285750">
                        <a:buFontTx/>
                        <a:buChar char="-"/>
                      </a:pPr>
                      <a:r>
                        <a:rPr lang="en-GB" sz="900" baseline="0" dirty="0"/>
                        <a:t>Round decimals</a:t>
                      </a:r>
                    </a:p>
                    <a:p>
                      <a:pPr marL="285750" indent="-285750">
                        <a:buFontTx/>
                        <a:buChar char="-"/>
                      </a:pPr>
                      <a:r>
                        <a:rPr lang="en-GB" sz="900" baseline="0" dirty="0"/>
                        <a:t>Add and subtract decimals</a:t>
                      </a:r>
                    </a:p>
                    <a:p>
                      <a:pPr marL="285750" indent="-285750">
                        <a:buFontTx/>
                        <a:buChar char="-"/>
                      </a:pPr>
                      <a:r>
                        <a:rPr lang="en-GB" sz="900" baseline="0" dirty="0"/>
                        <a:t>Multiply by 10, 100 and 1,000</a:t>
                      </a:r>
                    </a:p>
                    <a:p>
                      <a:pPr marL="285750" indent="-285750">
                        <a:buFontTx/>
                        <a:buChar char="-"/>
                      </a:pPr>
                      <a:r>
                        <a:rPr lang="en-GB" sz="900" baseline="0" dirty="0"/>
                        <a:t>Divide by 10, 100 and 1,000</a:t>
                      </a:r>
                    </a:p>
                    <a:p>
                      <a:pPr marL="285750" indent="-285750">
                        <a:buFontTx/>
                        <a:buChar char="-"/>
                      </a:pPr>
                      <a:r>
                        <a:rPr lang="en-GB" sz="900" baseline="0" dirty="0"/>
                        <a:t>Multiply decimals by integers</a:t>
                      </a:r>
                    </a:p>
                    <a:p>
                      <a:pPr marL="285750" indent="-285750">
                        <a:buFontTx/>
                        <a:buChar char="-"/>
                      </a:pPr>
                      <a:r>
                        <a:rPr lang="en-GB" sz="900" baseline="0" dirty="0"/>
                        <a:t>Divide decimals by integers</a:t>
                      </a:r>
                    </a:p>
                    <a:p>
                      <a:pPr marL="285750" indent="-285750">
                        <a:buFontTx/>
                        <a:buChar char="-"/>
                      </a:pPr>
                      <a:r>
                        <a:rPr lang="en-GB" sz="900" baseline="0" dirty="0"/>
                        <a:t>Multiply and divide decimals in context</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Decimal and fraction equivalents</a:t>
                      </a:r>
                    </a:p>
                    <a:p>
                      <a:pPr marL="285750" indent="-285750">
                        <a:buFontTx/>
                        <a:buChar char="-"/>
                      </a:pPr>
                      <a:r>
                        <a:rPr lang="en-GB" sz="900" dirty="0"/>
                        <a:t>Fractions as</a:t>
                      </a:r>
                      <a:r>
                        <a:rPr lang="en-GB" sz="900" baseline="0" dirty="0"/>
                        <a:t> division</a:t>
                      </a:r>
                    </a:p>
                    <a:p>
                      <a:pPr marL="285750" indent="-285750">
                        <a:buFontTx/>
                        <a:buChar char="-"/>
                      </a:pPr>
                      <a:r>
                        <a:rPr lang="en-GB" sz="900" baseline="0" dirty="0"/>
                        <a:t>Understand percentages</a:t>
                      </a:r>
                    </a:p>
                    <a:p>
                      <a:pPr marL="285750" indent="-285750">
                        <a:buFontTx/>
                        <a:buChar char="-"/>
                      </a:pPr>
                      <a:r>
                        <a:rPr lang="en-GB" sz="900" baseline="0" dirty="0"/>
                        <a:t>Fractions to percentages</a:t>
                      </a:r>
                    </a:p>
                    <a:p>
                      <a:pPr marL="285750" indent="-285750">
                        <a:buFontTx/>
                        <a:buChar char="-"/>
                      </a:pPr>
                      <a:r>
                        <a:rPr lang="en-GB" sz="900" baseline="0" dirty="0"/>
                        <a:t>Equivalent fractions, decimals and percentages</a:t>
                      </a:r>
                    </a:p>
                    <a:p>
                      <a:pPr marL="285750" indent="-285750">
                        <a:buFontTx/>
                        <a:buChar char="-"/>
                      </a:pPr>
                      <a:r>
                        <a:rPr lang="en-GB" sz="900" baseline="0" dirty="0"/>
                        <a:t>Order fractions, decimals and percentages</a:t>
                      </a:r>
                    </a:p>
                    <a:p>
                      <a:pPr marL="285750" indent="-285750">
                        <a:buFontTx/>
                        <a:buChar char="-"/>
                      </a:pPr>
                      <a:r>
                        <a:rPr lang="en-GB" sz="900" baseline="0" dirty="0"/>
                        <a:t>Percentage of an amount-one step</a:t>
                      </a:r>
                    </a:p>
                    <a:p>
                      <a:pPr marL="285750" indent="-285750">
                        <a:buFontTx/>
                        <a:buChar char="-"/>
                      </a:pPr>
                      <a:r>
                        <a:rPr lang="en-GB" sz="900" baseline="0" dirty="0"/>
                        <a:t>Percentage of an amount-multi-step</a:t>
                      </a:r>
                    </a:p>
                    <a:p>
                      <a:pPr marL="285750" indent="-285750">
                        <a:buFontTx/>
                        <a:buChar char="-"/>
                      </a:pPr>
                      <a:r>
                        <a:rPr lang="en-GB" sz="900" baseline="0" dirty="0"/>
                        <a:t>Percentages-missing values</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Shapes-same area</a:t>
                      </a:r>
                    </a:p>
                    <a:p>
                      <a:pPr marL="285750" indent="-285750">
                        <a:buFontTx/>
                        <a:buChar char="-"/>
                      </a:pPr>
                      <a:r>
                        <a:rPr lang="en-GB" sz="900" dirty="0"/>
                        <a:t>Area and perimeter</a:t>
                      </a:r>
                    </a:p>
                    <a:p>
                      <a:pPr marL="285750" indent="-285750">
                        <a:buFontTx/>
                        <a:buChar char="-"/>
                      </a:pPr>
                      <a:r>
                        <a:rPr lang="en-GB" sz="900" dirty="0"/>
                        <a:t>Area of a triangle-counting squares</a:t>
                      </a:r>
                    </a:p>
                    <a:p>
                      <a:pPr marL="285750" indent="-285750">
                        <a:buFontTx/>
                        <a:buChar char="-"/>
                      </a:pPr>
                      <a:r>
                        <a:rPr lang="en-GB" sz="900" dirty="0"/>
                        <a:t>Area of a right-angled triangle</a:t>
                      </a:r>
                    </a:p>
                    <a:p>
                      <a:pPr marL="285750" indent="-285750">
                        <a:buFontTx/>
                        <a:buChar char="-"/>
                      </a:pPr>
                      <a:r>
                        <a:rPr lang="en-GB" sz="900" dirty="0"/>
                        <a:t>Area of any triangle</a:t>
                      </a:r>
                    </a:p>
                    <a:p>
                      <a:pPr marL="285750" indent="-285750">
                        <a:buFontTx/>
                        <a:buChar char="-"/>
                      </a:pPr>
                      <a:r>
                        <a:rPr lang="en-GB" sz="900" dirty="0"/>
                        <a:t>Area of a parallelogram</a:t>
                      </a:r>
                    </a:p>
                    <a:p>
                      <a:pPr marL="285750" indent="-285750">
                        <a:buFontTx/>
                        <a:buChar char="-"/>
                      </a:pPr>
                      <a:r>
                        <a:rPr lang="en-GB" sz="900" dirty="0"/>
                        <a:t>Volume-counting</a:t>
                      </a:r>
                      <a:r>
                        <a:rPr lang="en-GB" sz="900" baseline="0" dirty="0"/>
                        <a:t> cubes</a:t>
                      </a:r>
                    </a:p>
                    <a:p>
                      <a:pPr marL="285750" indent="-285750">
                        <a:buFontTx/>
                        <a:buChar char="-"/>
                      </a:pPr>
                      <a:r>
                        <a:rPr lang="en-GB" sz="900" baseline="0" dirty="0"/>
                        <a:t>Volume of a cuboid</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Line graphs</a:t>
                      </a:r>
                    </a:p>
                    <a:p>
                      <a:pPr marL="285750" indent="-285750">
                        <a:buFontTx/>
                        <a:buChar char="-"/>
                      </a:pPr>
                      <a:r>
                        <a:rPr lang="en-GB" sz="900" dirty="0"/>
                        <a:t>Dual bar charts</a:t>
                      </a:r>
                    </a:p>
                    <a:p>
                      <a:pPr marL="285750" indent="-285750">
                        <a:buFontTx/>
                        <a:buChar char="-"/>
                      </a:pPr>
                      <a:r>
                        <a:rPr lang="en-GB" sz="900" dirty="0"/>
                        <a:t>Read</a:t>
                      </a:r>
                      <a:r>
                        <a:rPr lang="en-GB" sz="900" baseline="0" dirty="0"/>
                        <a:t> and interpret pie charts</a:t>
                      </a:r>
                    </a:p>
                    <a:p>
                      <a:pPr marL="285750" indent="-285750">
                        <a:buFontTx/>
                        <a:buChar char="-"/>
                      </a:pPr>
                      <a:r>
                        <a:rPr lang="en-GB" sz="900" baseline="0" dirty="0"/>
                        <a:t>Pie charts with percentages</a:t>
                      </a:r>
                    </a:p>
                    <a:p>
                      <a:pPr marL="285750" indent="-285750">
                        <a:buFontTx/>
                        <a:buChar char="-"/>
                      </a:pPr>
                      <a:r>
                        <a:rPr lang="en-GB" sz="900" baseline="0" dirty="0"/>
                        <a:t>Draw pie charts</a:t>
                      </a:r>
                    </a:p>
                    <a:p>
                      <a:pPr marL="285750" indent="-285750">
                        <a:buFontTx/>
                        <a:buChar char="-"/>
                      </a:pPr>
                      <a:r>
                        <a:rPr lang="en-GB" sz="900" baseline="0" dirty="0"/>
                        <a:t>The mean</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5</a:t>
            </a:fld>
            <a:endParaRPr lang="en-GB" altLang="en-US" dirty="0"/>
          </a:p>
        </p:txBody>
      </p:sp>
      <p:pic>
        <p:nvPicPr>
          <p:cNvPr id="7" name="Picture 2" descr="Image preview">
            <a:extLst>
              <a:ext uri="{FF2B5EF4-FFF2-40B4-BE49-F238E27FC236}">
                <a16:creationId xmlns:a16="http://schemas.microsoft.com/office/drawing/2014/main" id="{E063972D-B600-F545-8DA6-23BB8D3D691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New Recognition Partner Announcement - White Rose Maths - Tempo Time Credits">
            <a:extLst>
              <a:ext uri="{FF2B5EF4-FFF2-40B4-BE49-F238E27FC236}">
                <a16:creationId xmlns:a16="http://schemas.microsoft.com/office/drawing/2014/main" id="{21152E40-0000-8B45-AD19-8AC451B098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8969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Maths Substantive Knowledge Year 6</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267629" y="1620987"/>
          <a:ext cx="8405232" cy="3315843"/>
        </p:xfrm>
        <a:graphic>
          <a:graphicData uri="http://schemas.openxmlformats.org/drawingml/2006/table">
            <a:tbl>
              <a:tblPr/>
              <a:tblGrid>
                <a:gridCol w="3905965">
                  <a:extLst>
                    <a:ext uri="{9D8B030D-6E8A-4147-A177-3AD203B41FA5}">
                      <a16:colId xmlns:a16="http://schemas.microsoft.com/office/drawing/2014/main" val="210943694"/>
                    </a:ext>
                  </a:extLst>
                </a:gridCol>
                <a:gridCol w="4499267">
                  <a:extLst>
                    <a:ext uri="{9D8B030D-6E8A-4147-A177-3AD203B41FA5}">
                      <a16:colId xmlns:a16="http://schemas.microsoft.com/office/drawing/2014/main" val="864309712"/>
                    </a:ext>
                  </a:extLst>
                </a:gridCol>
              </a:tblGrid>
              <a:tr h="356961">
                <a:tc gridSpan="2">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Summer</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extLst>
                  <a:ext uri="{0D108BD9-81ED-4DB2-BD59-A6C34878D82A}">
                    <a16:rowId xmlns:a16="http://schemas.microsoft.com/office/drawing/2014/main" val="3931202660"/>
                  </a:ext>
                </a:extLst>
              </a:tr>
              <a:tr h="224720">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9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Shape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1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Position and Direction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726542">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dirty="0">
                          <a:solidFill>
                            <a:schemeClr val="tx1"/>
                          </a:solidFill>
                          <a:effectLst/>
                          <a:latin typeface="Calibri" panose="020F0502020204030204" pitchFamily="34" charset="0"/>
                          <a:ea typeface="MS PGothic" panose="020B0600070205080204" pitchFamily="34" charset="-128"/>
                          <a:cs typeface="+mn-cs"/>
                        </a:rPr>
                        <a:t>Measure and classify angles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dirty="0">
                          <a:solidFill>
                            <a:schemeClr val="tx1"/>
                          </a:solidFill>
                          <a:effectLst/>
                          <a:latin typeface="Calibri" panose="020F0502020204030204" pitchFamily="34" charset="0"/>
                          <a:ea typeface="MS PGothic" panose="020B0600070205080204" pitchFamily="34" charset="-128"/>
                          <a:cs typeface="+mn-cs"/>
                        </a:rPr>
                        <a:t>Calculate angles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dirty="0">
                          <a:solidFill>
                            <a:schemeClr val="tx1"/>
                          </a:solidFill>
                          <a:effectLst/>
                          <a:latin typeface="Calibri" panose="020F0502020204030204" pitchFamily="34" charset="0"/>
                          <a:ea typeface="MS PGothic" panose="020B0600070205080204" pitchFamily="34" charset="-128"/>
                          <a:cs typeface="+mn-cs"/>
                        </a:rPr>
                        <a:t>Vertically</a:t>
                      </a:r>
                      <a:r>
                        <a:rPr lang="en-GB" sz="1200" kern="1200" baseline="0" dirty="0">
                          <a:solidFill>
                            <a:schemeClr val="tx1"/>
                          </a:solidFill>
                          <a:effectLst/>
                          <a:latin typeface="Calibri" panose="020F0502020204030204" pitchFamily="34" charset="0"/>
                          <a:ea typeface="MS PGothic" panose="020B0600070205080204" pitchFamily="34" charset="-128"/>
                          <a:cs typeface="+mn-cs"/>
                        </a:rPr>
                        <a:t> opposite angles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Angles in a triangle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Angles in a triangle-special cases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Angles in a triangle-missing angles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Angles in quadrilaterals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Angles in polygons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Circles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Draw shapes accurately</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Nets of 3-D shapes</a:t>
                      </a:r>
                      <a:endParaRPr lang="en-GB" sz="12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200" dirty="0"/>
                        <a:t>The first quadrant</a:t>
                      </a:r>
                    </a:p>
                    <a:p>
                      <a:pPr marL="285750" indent="-285750">
                        <a:buFontTx/>
                        <a:buChar char="-"/>
                      </a:pPr>
                      <a:r>
                        <a:rPr lang="en-GB" sz="1200" dirty="0"/>
                        <a:t>Read and plot points</a:t>
                      </a:r>
                      <a:r>
                        <a:rPr lang="en-GB" sz="1200" baseline="0" dirty="0"/>
                        <a:t> in four quadrants</a:t>
                      </a:r>
                    </a:p>
                    <a:p>
                      <a:pPr marL="285750" indent="-285750">
                        <a:buFontTx/>
                        <a:buChar char="-"/>
                      </a:pPr>
                      <a:r>
                        <a:rPr lang="en-GB" sz="1200" baseline="0" dirty="0"/>
                        <a:t>Solve problems with coordinates</a:t>
                      </a:r>
                    </a:p>
                    <a:p>
                      <a:pPr marL="285750" indent="-285750">
                        <a:buFontTx/>
                        <a:buChar char="-"/>
                      </a:pPr>
                      <a:r>
                        <a:rPr lang="en-GB" sz="1200" baseline="0" dirty="0"/>
                        <a:t>Translations</a:t>
                      </a:r>
                    </a:p>
                    <a:p>
                      <a:pPr marL="285750" indent="-285750">
                        <a:buFontTx/>
                        <a:buChar char="-"/>
                      </a:pPr>
                      <a:r>
                        <a:rPr lang="en-GB" sz="1200" baseline="0" dirty="0"/>
                        <a:t>Reflections</a:t>
                      </a:r>
                      <a:endParaRPr lang="en-GB" sz="12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6</a:t>
            </a:fld>
            <a:endParaRPr lang="en-GB" altLang="en-US" dirty="0"/>
          </a:p>
        </p:txBody>
      </p:sp>
      <p:pic>
        <p:nvPicPr>
          <p:cNvPr id="7" name="Picture 2" descr="Image preview">
            <a:extLst>
              <a:ext uri="{FF2B5EF4-FFF2-40B4-BE49-F238E27FC236}">
                <a16:creationId xmlns:a16="http://schemas.microsoft.com/office/drawing/2014/main" id="{A49DECD7-63FA-0849-8BA5-92924E7B28B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New Recognition Partner Announcement - White Rose Maths - Tempo Time Credits">
            <a:extLst>
              <a:ext uri="{FF2B5EF4-FFF2-40B4-BE49-F238E27FC236}">
                <a16:creationId xmlns:a16="http://schemas.microsoft.com/office/drawing/2014/main" id="{BB58040D-E45A-3A47-B98D-5896086F6F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9483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E5E46A9-B0DC-2F9F-B043-1337CB3036F7}"/>
              </a:ext>
            </a:extLst>
          </p:cNvPr>
          <p:cNvGraphicFramePr>
            <a:graphicFrameLocks noGrp="1"/>
          </p:cNvGraphicFramePr>
          <p:nvPr>
            <p:ph idx="1"/>
            <p:extLst>
              <p:ext uri="{D42A27DB-BD31-4B8C-83A1-F6EECF244321}">
                <p14:modId xmlns:p14="http://schemas.microsoft.com/office/powerpoint/2010/main" val="1317863154"/>
              </p:ext>
            </p:extLst>
          </p:nvPr>
        </p:nvGraphicFramePr>
        <p:xfrm>
          <a:off x="159133" y="1127721"/>
          <a:ext cx="8825734" cy="4836762"/>
        </p:xfrm>
        <a:graphic>
          <a:graphicData uri="http://schemas.openxmlformats.org/drawingml/2006/table">
            <a:tbl>
              <a:tblPr/>
              <a:tblGrid>
                <a:gridCol w="2985693">
                  <a:extLst>
                    <a:ext uri="{9D8B030D-6E8A-4147-A177-3AD203B41FA5}">
                      <a16:colId xmlns:a16="http://schemas.microsoft.com/office/drawing/2014/main" val="488170885"/>
                    </a:ext>
                  </a:extLst>
                </a:gridCol>
                <a:gridCol w="5840041">
                  <a:extLst>
                    <a:ext uri="{9D8B030D-6E8A-4147-A177-3AD203B41FA5}">
                      <a16:colId xmlns:a16="http://schemas.microsoft.com/office/drawing/2014/main" val="3928805418"/>
                    </a:ext>
                  </a:extLst>
                </a:gridCol>
              </a:tblGrid>
              <a:tr h="242903">
                <a:tc gridSpan="2">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Science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hMerge="1">
                  <a:txBody>
                    <a:bodyPr/>
                    <a:lstStyle/>
                    <a:p>
                      <a:endParaRPr lang="en-GB"/>
                    </a:p>
                  </a:txBody>
                  <a:tcPr/>
                </a:tc>
                <a:extLst>
                  <a:ext uri="{0D108BD9-81ED-4DB2-BD59-A6C34878D82A}">
                    <a16:rowId xmlns:a16="http://schemas.microsoft.com/office/drawing/2014/main" val="4032983145"/>
                  </a:ext>
                </a:extLst>
              </a:tr>
              <a:tr h="208315">
                <a:tc gridSpan="2">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Working Scientifically Progression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hMerge="1">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endPar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3028587128"/>
                  </a:ext>
                </a:extLst>
              </a:tr>
              <a:tr h="425762">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Asking and Answering Questions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50" kern="1200" dirty="0">
                          <a:solidFill>
                            <a:schemeClr val="tx1"/>
                          </a:solidFill>
                          <a:effectLst/>
                          <a:latin typeface="+mn-lt"/>
                          <a:ea typeface="+mn-ea"/>
                          <a:cs typeface="+mn-cs"/>
                        </a:rPr>
                        <a:t>Pose/select the most appropriate line of enquiry to investigate scientific questions.</a:t>
                      </a:r>
                      <a:endParaRPr lang="en-GB" sz="10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4553283"/>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Making Predictions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50" kern="1200" dirty="0">
                          <a:solidFill>
                            <a:schemeClr val="tx1"/>
                          </a:solidFill>
                          <a:effectLst/>
                          <a:latin typeface="+mn-lt"/>
                          <a:ea typeface="+mn-ea"/>
                          <a:cs typeface="+mn-cs"/>
                        </a:rPr>
                        <a:t>Make predictions and give a reason using scientific vocabulary. Base predictions on findings from previous investigations.</a:t>
                      </a:r>
                      <a:endParaRPr lang="en-GB" sz="10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8608290"/>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Making Observations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50" kern="1200" dirty="0">
                          <a:solidFill>
                            <a:schemeClr val="tx1"/>
                          </a:solidFill>
                          <a:effectLst/>
                          <a:latin typeface="+mn-lt"/>
                          <a:ea typeface="+mn-ea"/>
                          <a:cs typeface="+mn-cs"/>
                        </a:rPr>
                        <a:t>Make their own decisions about which observations to make, using test results and observations to make predictions or set up further comparative or fair tests</a:t>
                      </a:r>
                      <a:endParaRPr lang="en-GB" sz="10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0526467"/>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Equipment and Measurements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effectLst/>
                          <a:latin typeface="Calibri" panose="020F0502020204030204" pitchFamily="34" charset="0"/>
                          <a:ea typeface="Calibri" panose="020F0502020204030204" pitchFamily="34" charset="0"/>
                          <a:cs typeface="Times New Roman" panose="02020603050405020304" pitchFamily="18" charset="0"/>
                        </a:rPr>
                        <a:t>Choose the most appropriate equipment in order to take measurements, explaining how to use it accurately. Decide how long to take measurements for, checking Science Working Scientifically Skills Progression results with additional readings.</a:t>
                      </a:r>
                    </a:p>
                    <a:p>
                      <a:endParaRPr lang="en-GB" sz="10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72452499"/>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Identifying and Classifying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lgn="l">
                        <a:spcAft>
                          <a:spcPts val="0"/>
                        </a:spcAft>
                      </a:pPr>
                      <a:r>
                        <a:rPr lang="en-GB" sz="1050" kern="1200" dirty="0">
                          <a:solidFill>
                            <a:schemeClr val="tx1"/>
                          </a:solidFill>
                          <a:effectLst/>
                          <a:latin typeface="+mn-lt"/>
                          <a:ea typeface="+mn-ea"/>
                          <a:cs typeface="+mn-cs"/>
                        </a:rPr>
                        <a:t>Identify and explain patterns seen in the natural environment.</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6479341"/>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Engaging in Practical Enquiry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50" kern="1200" dirty="0">
                          <a:solidFill>
                            <a:schemeClr val="tx1"/>
                          </a:solidFill>
                          <a:effectLst/>
                          <a:latin typeface="+mn-lt"/>
                          <a:ea typeface="+mn-ea"/>
                          <a:cs typeface="+mn-cs"/>
                        </a:rPr>
                        <a:t>Select and plan the most suitable line of enquiry, explaining which variables need to be controlled and why, in a variety of comparative and fair tests</a:t>
                      </a:r>
                      <a:endParaRPr lang="en-GB" sz="10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62176923"/>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Recording and Reporting Findings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50" kern="1200" dirty="0">
                          <a:solidFill>
                            <a:schemeClr val="tx1"/>
                          </a:solidFill>
                          <a:effectLst/>
                          <a:latin typeface="+mn-lt"/>
                          <a:ea typeface="+mn-ea"/>
                          <a:cs typeface="+mn-cs"/>
                        </a:rPr>
                        <a:t>Choose the most effective approach to record and report results, linking to mathematical knowledge.</a:t>
                      </a:r>
                      <a:endParaRPr lang="en-GB" sz="10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68153316"/>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Drawing Conclusions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50" kern="1200" dirty="0">
                          <a:solidFill>
                            <a:schemeClr val="tx1"/>
                          </a:solidFill>
                          <a:effectLst/>
                          <a:latin typeface="+mn-lt"/>
                          <a:ea typeface="+mn-ea"/>
                          <a:cs typeface="+mn-cs"/>
                        </a:rPr>
                        <a:t>Identify validity of conclusion and required improvement to methodology. Discuss how scientific ideas develop over time.</a:t>
                      </a:r>
                      <a:endParaRPr lang="en-GB" sz="10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38906374"/>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Analysing Data: Evaluating and raising further questions and predictions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50" kern="1200" dirty="0">
                          <a:solidFill>
                            <a:schemeClr val="tx1"/>
                          </a:solidFill>
                          <a:effectLst/>
                          <a:latin typeface="+mn-lt"/>
                          <a:ea typeface="+mn-ea"/>
                          <a:cs typeface="+mn-cs"/>
                        </a:rPr>
                        <a:t>Identify and explain causal relationships in data and identify evidence that supports or refutes their findings, selecting fact from opinion.</a:t>
                      </a:r>
                      <a:endParaRPr lang="en-GB" sz="10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0196380"/>
                  </a:ext>
                </a:extLst>
              </a:tr>
            </a:tbl>
          </a:graphicData>
        </a:graphic>
      </p:graphicFrame>
      <p:sp>
        <p:nvSpPr>
          <p:cNvPr id="8" name="Title 1">
            <a:extLst>
              <a:ext uri="{FF2B5EF4-FFF2-40B4-BE49-F238E27FC236}">
                <a16:creationId xmlns:a16="http://schemas.microsoft.com/office/drawing/2014/main" id="{ABD6D7A3-83D5-9B23-B327-AF1512B473B7}"/>
              </a:ext>
            </a:extLst>
          </p:cNvPr>
          <p:cNvSpPr>
            <a:spLocks noGrp="1"/>
          </p:cNvSpPr>
          <p:nvPr>
            <p:ph type="title"/>
          </p:nvPr>
        </p:nvSpPr>
        <p:spPr>
          <a:xfrm>
            <a:off x="258715" y="171450"/>
            <a:ext cx="8626569" cy="624720"/>
          </a:xfrm>
          <a:solidFill>
            <a:schemeClr val="accent6">
              <a:lumMod val="40000"/>
              <a:lumOff val="60000"/>
            </a:schemeClr>
          </a:solidFill>
        </p:spPr>
        <p:txBody>
          <a:bodyPr>
            <a:normAutofit/>
          </a:bodyPr>
          <a:lstStyle/>
          <a:p>
            <a:pPr>
              <a:defRPr/>
            </a:pPr>
            <a:r>
              <a:rPr lang="en-GB" sz="3019" b="1" dirty="0">
                <a:latin typeface="Century Gothic" panose="020B0502020202020204" pitchFamily="34" charset="0"/>
              </a:rPr>
              <a:t>Year 6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2909680069"/>
              </p:ext>
            </p:extLst>
          </p:nvPr>
        </p:nvGraphicFramePr>
        <p:xfrm>
          <a:off x="159133" y="976295"/>
          <a:ext cx="8826372" cy="4705177"/>
        </p:xfrm>
        <a:graphic>
          <a:graphicData uri="http://schemas.openxmlformats.org/drawingml/2006/table">
            <a:tbl>
              <a:tblPr/>
              <a:tblGrid>
                <a:gridCol w="2034579">
                  <a:extLst>
                    <a:ext uri="{9D8B030D-6E8A-4147-A177-3AD203B41FA5}">
                      <a16:colId xmlns:a16="http://schemas.microsoft.com/office/drawing/2014/main" val="1003302530"/>
                    </a:ext>
                  </a:extLst>
                </a:gridCol>
                <a:gridCol w="2117441">
                  <a:extLst>
                    <a:ext uri="{9D8B030D-6E8A-4147-A177-3AD203B41FA5}">
                      <a16:colId xmlns:a16="http://schemas.microsoft.com/office/drawing/2014/main" val="478540876"/>
                    </a:ext>
                  </a:extLst>
                </a:gridCol>
                <a:gridCol w="2263931">
                  <a:extLst>
                    <a:ext uri="{9D8B030D-6E8A-4147-A177-3AD203B41FA5}">
                      <a16:colId xmlns:a16="http://schemas.microsoft.com/office/drawing/2014/main" val="1426055967"/>
                    </a:ext>
                  </a:extLst>
                </a:gridCol>
                <a:gridCol w="2410421">
                  <a:extLst>
                    <a:ext uri="{9D8B030D-6E8A-4147-A177-3AD203B41FA5}">
                      <a16:colId xmlns:a16="http://schemas.microsoft.com/office/drawing/2014/main" val="779650668"/>
                    </a:ext>
                  </a:extLst>
                </a:gridCol>
              </a:tblGrid>
              <a:tr h="395823">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Computing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45337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Computer Science </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Information Technology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Digital Literacy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E-Safety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extLst>
                  <a:ext uri="{0D108BD9-81ED-4DB2-BD59-A6C34878D82A}">
                    <a16:rowId xmlns:a16="http://schemas.microsoft.com/office/drawing/2014/main" val="3496808766"/>
                  </a:ext>
                </a:extLst>
              </a:tr>
              <a:tr h="3855976">
                <a:tc>
                  <a:txBody>
                    <a:bodyPr/>
                    <a:lstStyle/>
                    <a:p>
                      <a:r>
                        <a:rPr lang="en-GB" sz="1200" kern="1200" dirty="0">
                          <a:solidFill>
                            <a:schemeClr val="tx1"/>
                          </a:solidFill>
                          <a:effectLst/>
                          <a:latin typeface="+mn-lt"/>
                          <a:ea typeface="+mn-ea"/>
                          <a:cs typeface="+mn-cs"/>
                        </a:rPr>
                        <a:t>Turn a more complex programming task into an algorithm by identifying the important aspects of the task (abstraction) and then decomposing them in a logical way using their knowledge of possible coding structures and applying skills from previous programs.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Coding displays an improving understanding of variables in coding, outputs such as sound and movement, inputs from the user of the program such as button clicks and the value of functions. </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b="1" dirty="0">
                          <a:latin typeface="+mn-lt"/>
                        </a:rPr>
                        <a:t>Quizzing</a:t>
                      </a:r>
                      <a:endParaRPr lang="en-GB" sz="1200" dirty="0">
                        <a:latin typeface="+mn-lt"/>
                      </a:endParaRPr>
                    </a:p>
                    <a:p>
                      <a:r>
                        <a:rPr lang="en-GB" sz="1200" dirty="0">
                          <a:latin typeface="+mn-lt"/>
                        </a:rPr>
                        <a:t>Know that a multiple choice question can be used to find information</a:t>
                      </a:r>
                    </a:p>
                    <a:p>
                      <a:endParaRPr lang="en-GB" sz="1200" dirty="0">
                        <a:latin typeface="+mn-lt"/>
                      </a:endParaRPr>
                    </a:p>
                    <a:p>
                      <a:r>
                        <a:rPr lang="en-GB" sz="1200" dirty="0">
                          <a:latin typeface="+mn-lt"/>
                        </a:rPr>
                        <a:t>Understand how a quiz can be used</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en-GB" sz="1200" b="1" dirty="0">
                          <a:latin typeface="+mn-lt"/>
                        </a:rPr>
                        <a:t>Word</a:t>
                      </a:r>
                    </a:p>
                    <a:p>
                      <a:pPr algn="l"/>
                      <a:r>
                        <a:rPr lang="en-GB" sz="1200" dirty="0">
                          <a:latin typeface="+mn-lt"/>
                        </a:rPr>
                        <a:t>Can insert graphs created in excel</a:t>
                      </a:r>
                    </a:p>
                    <a:p>
                      <a:pPr algn="l"/>
                      <a:endParaRPr lang="en-GB" sz="1200" dirty="0">
                        <a:latin typeface="+mn-lt"/>
                      </a:endParaRPr>
                    </a:p>
                    <a:p>
                      <a:pPr algn="l"/>
                      <a:endParaRPr lang="en-GB" sz="1200" dirty="0">
                        <a:latin typeface="+mn-lt"/>
                      </a:endParaRPr>
                    </a:p>
                    <a:p>
                      <a:pPr algn="l"/>
                      <a:r>
                        <a:rPr lang="en-GB" sz="1200" b="1" dirty="0">
                          <a:latin typeface="+mn-lt"/>
                        </a:rPr>
                        <a:t>PowerPoint</a:t>
                      </a:r>
                    </a:p>
                    <a:p>
                      <a:pPr algn="l"/>
                      <a:r>
                        <a:rPr lang="en-GB" sz="1200" b="0" dirty="0">
                          <a:latin typeface="+mn-lt"/>
                        </a:rPr>
                        <a:t>Can effectively edit a presentation</a:t>
                      </a:r>
                    </a:p>
                    <a:p>
                      <a:pPr algn="l"/>
                      <a:r>
                        <a:rPr lang="en-GB" sz="1200" b="0" dirty="0">
                          <a:latin typeface="+mn-lt"/>
                        </a:rPr>
                        <a:t>Know how icons can be used</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dirty="0">
                          <a:latin typeface="+mn-lt"/>
                        </a:rPr>
                        <a:t>Have an understanding of what information is available on the internet</a:t>
                      </a:r>
                    </a:p>
                    <a:p>
                      <a:endParaRPr lang="en-GB" sz="1200" dirty="0">
                        <a:latin typeface="+mn-lt"/>
                      </a:endParaRPr>
                    </a:p>
                    <a:p>
                      <a:r>
                        <a:rPr lang="en-GB" sz="1200" dirty="0">
                          <a:latin typeface="+mn-lt"/>
                        </a:rPr>
                        <a:t>Know the internet keeps a digital footprint</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chemeClr val="accent1">
              <a:lumMod val="40000"/>
              <a:lumOff val="60000"/>
            </a:schemeClr>
          </a:solidFill>
        </p:spPr>
        <p:txBody>
          <a:bodyPr>
            <a:normAutofit/>
          </a:bodyPr>
          <a:lstStyle/>
          <a:p>
            <a:pPr>
              <a:defRPr/>
            </a:pPr>
            <a:r>
              <a:rPr lang="en-GB" sz="3019" b="1" dirty="0">
                <a:latin typeface="Century Gothic" panose="020B0502020202020204" pitchFamily="34" charset="0"/>
              </a:rPr>
              <a:t>Year 6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4954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1064724162"/>
              </p:ext>
            </p:extLst>
          </p:nvPr>
        </p:nvGraphicFramePr>
        <p:xfrm>
          <a:off x="159134" y="976295"/>
          <a:ext cx="8726831" cy="4946801"/>
        </p:xfrm>
        <a:graphic>
          <a:graphicData uri="http://schemas.openxmlformats.org/drawingml/2006/table">
            <a:tbl>
              <a:tblPr/>
              <a:tblGrid>
                <a:gridCol w="1755010">
                  <a:extLst>
                    <a:ext uri="{9D8B030D-6E8A-4147-A177-3AD203B41FA5}">
                      <a16:colId xmlns:a16="http://schemas.microsoft.com/office/drawing/2014/main" val="1003302530"/>
                    </a:ext>
                  </a:extLst>
                </a:gridCol>
                <a:gridCol w="1560576">
                  <a:extLst>
                    <a:ext uri="{9D8B030D-6E8A-4147-A177-3AD203B41FA5}">
                      <a16:colId xmlns:a16="http://schemas.microsoft.com/office/drawing/2014/main" val="478540876"/>
                    </a:ext>
                  </a:extLst>
                </a:gridCol>
                <a:gridCol w="2011680">
                  <a:extLst>
                    <a:ext uri="{9D8B030D-6E8A-4147-A177-3AD203B41FA5}">
                      <a16:colId xmlns:a16="http://schemas.microsoft.com/office/drawing/2014/main" val="1426055967"/>
                    </a:ext>
                  </a:extLst>
                </a:gridCol>
                <a:gridCol w="1682496">
                  <a:extLst>
                    <a:ext uri="{9D8B030D-6E8A-4147-A177-3AD203B41FA5}">
                      <a16:colId xmlns:a16="http://schemas.microsoft.com/office/drawing/2014/main" val="779650668"/>
                    </a:ext>
                  </a:extLst>
                </a:gridCol>
                <a:gridCol w="1717069">
                  <a:extLst>
                    <a:ext uri="{9D8B030D-6E8A-4147-A177-3AD203B41FA5}">
                      <a16:colId xmlns:a16="http://schemas.microsoft.com/office/drawing/2014/main" val="42508591"/>
                    </a:ext>
                  </a:extLst>
                </a:gridCol>
              </a:tblGrid>
              <a:tr h="218521">
                <a:tc gridSpan="5">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mn-lt"/>
                          <a:ea typeface="MS PGothic" panose="020B0600070205080204" pitchFamily="34" charset="-128"/>
                        </a:rPr>
                        <a:t>Physical Education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C0000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mn-lt"/>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extLst>
                  <a:ext uri="{0D108BD9-81ED-4DB2-BD59-A6C34878D82A}">
                    <a16:rowId xmlns:a16="http://schemas.microsoft.com/office/drawing/2014/main" val="2168985955"/>
                  </a:ext>
                </a:extLst>
              </a:tr>
              <a:tr h="31851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mn-lt"/>
                          <a:ea typeface="MS PGothic" panose="020B0600070205080204" pitchFamily="34" charset="-128"/>
                        </a:rPr>
                        <a:t>Games and Athletics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p>
                      <a:pPr algn="ctr"/>
                      <a:r>
                        <a:rPr lang="en-GB" sz="1200" b="1" dirty="0">
                          <a:latin typeface="+mn-lt"/>
                        </a:rPr>
                        <a:t>Dance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p>
                      <a:pPr algn="ctr"/>
                      <a:r>
                        <a:rPr lang="en-GB" sz="1200" b="1" dirty="0">
                          <a:latin typeface="+mn-lt"/>
                        </a:rPr>
                        <a:t>Gymnastics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p>
                      <a:pPr algn="ctr"/>
                      <a:r>
                        <a:rPr lang="en-GB" sz="1200" b="1" dirty="0">
                          <a:latin typeface="+mn-lt"/>
                        </a:rPr>
                        <a:t>Athletics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p>
                      <a:pPr algn="ctr"/>
                      <a:r>
                        <a:rPr lang="en-GB" sz="1200" b="1" dirty="0">
                          <a:latin typeface="+mn-lt"/>
                        </a:rPr>
                        <a:t>Outdoor and Adventurous Activities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extLst>
                  <a:ext uri="{0D108BD9-81ED-4DB2-BD59-A6C34878D82A}">
                    <a16:rowId xmlns:a16="http://schemas.microsoft.com/office/drawing/2014/main" val="3496808766"/>
                  </a:ext>
                </a:extLst>
              </a:tr>
              <a:tr h="4103709">
                <a:tc>
                  <a:txBody>
                    <a:bodyPr/>
                    <a:lstStyle/>
                    <a:p>
                      <a:r>
                        <a:rPr lang="en-GB" sz="1000" kern="1200" dirty="0">
                          <a:solidFill>
                            <a:schemeClr val="tx1"/>
                          </a:solidFill>
                          <a:effectLst/>
                          <a:latin typeface="+mn-lt"/>
                          <a:ea typeface="+mn-ea"/>
                          <a:cs typeface="+mn-cs"/>
                        </a:rPr>
                        <a:t>• Choose and combine techniques in game situations (running, throwing, catching, passing, jumping and kicking, etc.).</a:t>
                      </a:r>
                    </a:p>
                    <a:p>
                      <a:r>
                        <a:rPr lang="en-GB" sz="1000" kern="1200" dirty="0">
                          <a:solidFill>
                            <a:schemeClr val="tx1"/>
                          </a:solidFill>
                          <a:effectLst/>
                          <a:latin typeface="+mn-lt"/>
                          <a:ea typeface="+mn-ea"/>
                          <a:cs typeface="+mn-cs"/>
                        </a:rPr>
                        <a:t>• Work alone, or with team mates in order to gain points or possession.</a:t>
                      </a:r>
                    </a:p>
                    <a:p>
                      <a:r>
                        <a:rPr lang="en-GB" sz="1000" kern="1200" dirty="0">
                          <a:solidFill>
                            <a:schemeClr val="tx1"/>
                          </a:solidFill>
                          <a:effectLst/>
                          <a:latin typeface="+mn-lt"/>
                          <a:ea typeface="+mn-ea"/>
                          <a:cs typeface="+mn-cs"/>
                        </a:rPr>
                        <a:t>• Strike a bowled or volleyed ball with accuracy.</a:t>
                      </a:r>
                    </a:p>
                    <a:p>
                      <a:r>
                        <a:rPr lang="en-GB" sz="1000" kern="1200" dirty="0">
                          <a:solidFill>
                            <a:schemeClr val="tx1"/>
                          </a:solidFill>
                          <a:effectLst/>
                          <a:latin typeface="+mn-lt"/>
                          <a:ea typeface="+mn-ea"/>
                          <a:cs typeface="+mn-cs"/>
                        </a:rPr>
                        <a:t>• Use forehand and backhand when playing racket games.</a:t>
                      </a:r>
                    </a:p>
                    <a:p>
                      <a:r>
                        <a:rPr lang="en-GB" sz="1000" kern="1200" dirty="0">
                          <a:solidFill>
                            <a:schemeClr val="tx1"/>
                          </a:solidFill>
                          <a:effectLst/>
                          <a:latin typeface="+mn-lt"/>
                          <a:ea typeface="+mn-ea"/>
                          <a:cs typeface="+mn-cs"/>
                        </a:rPr>
                        <a:t>• Field, defend and attack tactically by anticipating the direction of play.</a:t>
                      </a:r>
                    </a:p>
                    <a:p>
                      <a:r>
                        <a:rPr lang="en-GB" sz="1000" kern="1200" dirty="0">
                          <a:solidFill>
                            <a:schemeClr val="tx1"/>
                          </a:solidFill>
                          <a:effectLst/>
                          <a:latin typeface="+mn-lt"/>
                          <a:ea typeface="+mn-ea"/>
                          <a:cs typeface="+mn-cs"/>
                        </a:rPr>
                        <a:t>• Choose the most appropriate tactics for a game.</a:t>
                      </a:r>
                    </a:p>
                    <a:p>
                      <a:r>
                        <a:rPr lang="en-GB" sz="1000" kern="1200" dirty="0">
                          <a:solidFill>
                            <a:schemeClr val="tx1"/>
                          </a:solidFill>
                          <a:effectLst/>
                          <a:latin typeface="+mn-lt"/>
                          <a:ea typeface="+mn-ea"/>
                          <a:cs typeface="+mn-cs"/>
                        </a:rPr>
                        <a:t>• Uphold the spirit of fair play and respect in all competitive situations.</a:t>
                      </a:r>
                    </a:p>
                    <a:p>
                      <a:r>
                        <a:rPr lang="en-GB" sz="1000" kern="1200" dirty="0">
                          <a:solidFill>
                            <a:schemeClr val="tx1"/>
                          </a:solidFill>
                          <a:effectLst/>
                          <a:latin typeface="+mn-lt"/>
                          <a:ea typeface="+mn-ea"/>
                          <a:cs typeface="+mn-cs"/>
                        </a:rPr>
                        <a:t>• Lead others when called upon and act as a good role model within a team.</a:t>
                      </a:r>
                    </a:p>
                    <a:p>
                      <a:endParaRPr lang="en-GB" sz="10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00" kern="1200" dirty="0">
                          <a:solidFill>
                            <a:schemeClr val="tx1"/>
                          </a:solidFill>
                          <a:effectLst/>
                          <a:latin typeface="+mn-lt"/>
                          <a:ea typeface="+mn-ea"/>
                          <a:cs typeface="+mn-cs"/>
                        </a:rPr>
                        <a:t>• Compose creative and imaginative dance sequences.</a:t>
                      </a:r>
                    </a:p>
                    <a:p>
                      <a:r>
                        <a:rPr lang="en-GB" sz="1000" kern="1200" dirty="0">
                          <a:solidFill>
                            <a:schemeClr val="tx1"/>
                          </a:solidFill>
                          <a:effectLst/>
                          <a:latin typeface="+mn-lt"/>
                          <a:ea typeface="+mn-ea"/>
                          <a:cs typeface="+mn-cs"/>
                        </a:rPr>
                        <a:t>• Perform expressively and hold a precise and strong body posture.</a:t>
                      </a:r>
                    </a:p>
                    <a:p>
                      <a:r>
                        <a:rPr lang="en-GB" sz="1000" kern="1200" dirty="0">
                          <a:solidFill>
                            <a:schemeClr val="tx1"/>
                          </a:solidFill>
                          <a:effectLst/>
                          <a:latin typeface="+mn-lt"/>
                          <a:ea typeface="+mn-ea"/>
                          <a:cs typeface="+mn-cs"/>
                        </a:rPr>
                        <a:t>• Perform and create complex sequences.</a:t>
                      </a:r>
                    </a:p>
                    <a:p>
                      <a:r>
                        <a:rPr lang="en-GB" sz="1000" kern="1200" dirty="0">
                          <a:solidFill>
                            <a:schemeClr val="tx1"/>
                          </a:solidFill>
                          <a:effectLst/>
                          <a:latin typeface="+mn-lt"/>
                          <a:ea typeface="+mn-ea"/>
                          <a:cs typeface="+mn-cs"/>
                        </a:rPr>
                        <a:t>• Express an idea in original and imaginative ways.</a:t>
                      </a:r>
                    </a:p>
                    <a:p>
                      <a:r>
                        <a:rPr lang="en-GB" sz="1000" kern="1200" dirty="0">
                          <a:solidFill>
                            <a:schemeClr val="tx1"/>
                          </a:solidFill>
                          <a:effectLst/>
                          <a:latin typeface="+mn-lt"/>
                          <a:ea typeface="+mn-ea"/>
                          <a:cs typeface="+mn-cs"/>
                        </a:rPr>
                        <a:t>• Plan to perform with high energy, slow grace or other themes and maintain this throughout a piece. </a:t>
                      </a:r>
                    </a:p>
                    <a:p>
                      <a:r>
                        <a:rPr lang="en-GB" sz="1000" kern="1200" dirty="0">
                          <a:solidFill>
                            <a:schemeClr val="tx1"/>
                          </a:solidFill>
                          <a:effectLst/>
                          <a:latin typeface="+mn-lt"/>
                          <a:ea typeface="+mn-ea"/>
                          <a:cs typeface="+mn-cs"/>
                        </a:rPr>
                        <a:t>• Perform complex moves that combine strength and stamina gained through gymnastics activities (such as cartwheels or handstands).</a:t>
                      </a:r>
                    </a:p>
                    <a:p>
                      <a:endParaRPr lang="en-GB" sz="10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00" kern="1200" dirty="0">
                          <a:solidFill>
                            <a:schemeClr val="tx1"/>
                          </a:solidFill>
                          <a:effectLst/>
                          <a:latin typeface="+mn-lt"/>
                          <a:ea typeface="+mn-ea"/>
                          <a:cs typeface="+mn-cs"/>
                        </a:rPr>
                        <a:t>• Create complex and well-executed sequences that include a full range of movements including: travelling, balances, swinging, springing, flight, vaults, inversions, rotations, bending, stretching and twisting, gestures and linking skills.</a:t>
                      </a:r>
                    </a:p>
                    <a:p>
                      <a:r>
                        <a:rPr lang="en-GB" sz="1000" kern="1200" dirty="0">
                          <a:solidFill>
                            <a:schemeClr val="tx1"/>
                          </a:solidFill>
                          <a:effectLst/>
                          <a:latin typeface="+mn-lt"/>
                          <a:ea typeface="+mn-ea"/>
                          <a:cs typeface="+mn-cs"/>
                        </a:rPr>
                        <a:t>•Hold shapes that are strong, fluent and expressive.</a:t>
                      </a:r>
                    </a:p>
                    <a:p>
                      <a:r>
                        <a:rPr lang="en-GB" sz="1000" kern="1200" dirty="0">
                          <a:solidFill>
                            <a:schemeClr val="tx1"/>
                          </a:solidFill>
                          <a:effectLst/>
                          <a:latin typeface="+mn-lt"/>
                          <a:ea typeface="+mn-ea"/>
                          <a:cs typeface="+mn-cs"/>
                        </a:rPr>
                        <a:t>• Include in a sequence set pieces, choosing the most appropriate linking elements.</a:t>
                      </a:r>
                    </a:p>
                    <a:p>
                      <a:r>
                        <a:rPr lang="en-GB" sz="1000" kern="1200" dirty="0">
                          <a:solidFill>
                            <a:schemeClr val="tx1"/>
                          </a:solidFill>
                          <a:effectLst/>
                          <a:latin typeface="+mn-lt"/>
                          <a:ea typeface="+mn-ea"/>
                          <a:cs typeface="+mn-cs"/>
                        </a:rPr>
                        <a:t>• Vary speed, direction, level and body rotation during floor performances.</a:t>
                      </a:r>
                    </a:p>
                    <a:p>
                      <a:r>
                        <a:rPr lang="en-GB" sz="1000" kern="1200" dirty="0">
                          <a:solidFill>
                            <a:schemeClr val="tx1"/>
                          </a:solidFill>
                          <a:effectLst/>
                          <a:latin typeface="+mn-lt"/>
                          <a:ea typeface="+mn-ea"/>
                          <a:cs typeface="+mn-cs"/>
                        </a:rPr>
                        <a:t>• Practise and refine the gymnastic techniques used in performances (listed above).</a:t>
                      </a:r>
                    </a:p>
                    <a:p>
                      <a:r>
                        <a:rPr lang="en-GB" sz="1000" kern="1200" dirty="0">
                          <a:solidFill>
                            <a:schemeClr val="tx1"/>
                          </a:solidFill>
                          <a:effectLst/>
                          <a:latin typeface="+mn-lt"/>
                          <a:ea typeface="+mn-ea"/>
                          <a:cs typeface="+mn-cs"/>
                        </a:rPr>
                        <a:t>• Demonstrate good kinaesthetic awareness (placement and alignment of body parts is usually good in well-rehearsed actions).</a:t>
                      </a:r>
                    </a:p>
                    <a:p>
                      <a:r>
                        <a:rPr lang="en-GB" sz="1000" kern="1200" dirty="0">
                          <a:solidFill>
                            <a:schemeClr val="tx1"/>
                          </a:solidFill>
                          <a:effectLst/>
                          <a:latin typeface="+mn-lt"/>
                          <a:ea typeface="+mn-ea"/>
                          <a:cs typeface="+mn-cs"/>
                        </a:rPr>
                        <a:t>• Use equipment to vault and to swing (remaining upright).</a:t>
                      </a:r>
                    </a:p>
                    <a:p>
                      <a:endParaRPr lang="en-GB" sz="10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00" kern="1200" dirty="0">
                          <a:solidFill>
                            <a:schemeClr val="tx1"/>
                          </a:solidFill>
                          <a:effectLst/>
                          <a:latin typeface="+mn-lt"/>
                          <a:ea typeface="+mn-ea"/>
                          <a:cs typeface="+mn-cs"/>
                        </a:rPr>
                        <a:t>• Combine sprinting with low hurdles over 60 metres.</a:t>
                      </a:r>
                    </a:p>
                    <a:p>
                      <a:r>
                        <a:rPr lang="en-GB" sz="1000" kern="1200" dirty="0">
                          <a:solidFill>
                            <a:schemeClr val="tx1"/>
                          </a:solidFill>
                          <a:effectLst/>
                          <a:latin typeface="+mn-lt"/>
                          <a:ea typeface="+mn-ea"/>
                          <a:cs typeface="+mn-cs"/>
                        </a:rPr>
                        <a:t>• Choose the best place for running over a variety of distances.</a:t>
                      </a:r>
                    </a:p>
                    <a:p>
                      <a:r>
                        <a:rPr lang="en-GB" sz="1000" kern="1200" dirty="0">
                          <a:solidFill>
                            <a:schemeClr val="tx1"/>
                          </a:solidFill>
                          <a:effectLst/>
                          <a:latin typeface="+mn-lt"/>
                          <a:ea typeface="+mn-ea"/>
                          <a:cs typeface="+mn-cs"/>
                        </a:rPr>
                        <a:t>• Throw accurately and refine performance by analysing technique and body shape.</a:t>
                      </a:r>
                    </a:p>
                    <a:p>
                      <a:r>
                        <a:rPr lang="en-GB" sz="1000" kern="1200" dirty="0">
                          <a:solidFill>
                            <a:schemeClr val="tx1"/>
                          </a:solidFill>
                          <a:effectLst/>
                          <a:latin typeface="+mn-lt"/>
                          <a:ea typeface="+mn-ea"/>
                          <a:cs typeface="+mn-cs"/>
                        </a:rPr>
                        <a:t>• Show control in take off and landings when jumping.</a:t>
                      </a:r>
                    </a:p>
                    <a:p>
                      <a:r>
                        <a:rPr lang="en-GB" sz="1000" kern="1200" dirty="0">
                          <a:solidFill>
                            <a:schemeClr val="tx1"/>
                          </a:solidFill>
                          <a:effectLst/>
                          <a:latin typeface="+mn-lt"/>
                          <a:ea typeface="+mn-ea"/>
                          <a:cs typeface="+mn-cs"/>
                        </a:rPr>
                        <a:t>• Compete with others and keep track of personal best performances, setting targets for improvement</a:t>
                      </a:r>
                    </a:p>
                    <a:p>
                      <a:endParaRPr lang="en-GB" sz="10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00" kern="1200" dirty="0">
                          <a:solidFill>
                            <a:schemeClr val="tx1"/>
                          </a:solidFill>
                          <a:effectLst/>
                          <a:latin typeface="+mn-lt"/>
                          <a:ea typeface="+mn-ea"/>
                          <a:cs typeface="+mn-cs"/>
                        </a:rPr>
                        <a:t>• Select appropriate equipment for outdoor and adventurous activity.</a:t>
                      </a:r>
                    </a:p>
                    <a:p>
                      <a:r>
                        <a:rPr lang="en-GB" sz="1000" kern="1200" dirty="0">
                          <a:solidFill>
                            <a:schemeClr val="tx1"/>
                          </a:solidFill>
                          <a:effectLst/>
                          <a:latin typeface="+mn-lt"/>
                          <a:ea typeface="+mn-ea"/>
                          <a:cs typeface="+mn-cs"/>
                        </a:rPr>
                        <a:t>• Identify possible risks and ways to manage them, asking for and listening carefully to expert advice.</a:t>
                      </a:r>
                    </a:p>
                    <a:p>
                      <a:r>
                        <a:rPr lang="en-GB" sz="1000" kern="1200" dirty="0">
                          <a:solidFill>
                            <a:schemeClr val="tx1"/>
                          </a:solidFill>
                          <a:effectLst/>
                          <a:latin typeface="+mn-lt"/>
                          <a:ea typeface="+mn-ea"/>
                          <a:cs typeface="+mn-cs"/>
                        </a:rPr>
                        <a:t>• Embrace both leadership and team roles and gain the commitment and respect of a team.</a:t>
                      </a:r>
                    </a:p>
                    <a:p>
                      <a:r>
                        <a:rPr lang="en-GB" sz="1000" kern="1200" dirty="0">
                          <a:solidFill>
                            <a:schemeClr val="tx1"/>
                          </a:solidFill>
                          <a:effectLst/>
                          <a:latin typeface="+mn-lt"/>
                          <a:ea typeface="+mn-ea"/>
                          <a:cs typeface="+mn-cs"/>
                        </a:rPr>
                        <a:t>• Empathise with others and offer support without being asked. Seek support from the team and the experts if in any doubt.</a:t>
                      </a:r>
                    </a:p>
                    <a:p>
                      <a:r>
                        <a:rPr lang="en-GB" sz="1000" kern="1200" dirty="0">
                          <a:solidFill>
                            <a:schemeClr val="tx1"/>
                          </a:solidFill>
                          <a:effectLst/>
                          <a:latin typeface="+mn-lt"/>
                          <a:ea typeface="+mn-ea"/>
                          <a:cs typeface="+mn-cs"/>
                        </a:rPr>
                        <a:t>• Remain positive even in the most challenging circumstances, rallying others if need be. </a:t>
                      </a:r>
                    </a:p>
                    <a:p>
                      <a:r>
                        <a:rPr lang="en-GB" sz="1000" kern="1200" dirty="0">
                          <a:solidFill>
                            <a:schemeClr val="tx1"/>
                          </a:solidFill>
                          <a:effectLst/>
                          <a:latin typeface="+mn-lt"/>
                          <a:ea typeface="+mn-ea"/>
                          <a:cs typeface="+mn-cs"/>
                        </a:rPr>
                        <a:t>• Use a range of devices in order to orientate themselves. </a:t>
                      </a:r>
                    </a:p>
                    <a:p>
                      <a:r>
                        <a:rPr lang="en-GB" sz="1000" kern="1200" dirty="0">
                          <a:solidFill>
                            <a:schemeClr val="tx1"/>
                          </a:solidFill>
                          <a:effectLst/>
                          <a:latin typeface="+mn-lt"/>
                          <a:ea typeface="+mn-ea"/>
                          <a:cs typeface="+mn-cs"/>
                        </a:rPr>
                        <a:t>• Quickly assess changing conditions and adapt plans to ensure safety comes first.</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rgbClr val="FF7C80"/>
          </a:solidFill>
        </p:spPr>
        <p:txBody>
          <a:bodyPr>
            <a:normAutofit/>
          </a:bodyPr>
          <a:lstStyle/>
          <a:p>
            <a:pPr>
              <a:defRPr/>
            </a:pPr>
            <a:r>
              <a:rPr lang="en-GB" sz="3019" b="1" dirty="0">
                <a:latin typeface="Century Gothic" panose="020B0502020202020204" pitchFamily="34" charset="0"/>
              </a:rPr>
              <a:t>Year 6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64325" y="6193231"/>
            <a:ext cx="464325" cy="6233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14133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785</TotalTime>
  <Words>3148</Words>
  <Application>Microsoft Office PowerPoint</Application>
  <PresentationFormat>On-screen Show (4:3)</PresentationFormat>
  <Paragraphs>396</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MS PGothic</vt:lpstr>
      <vt:lpstr>Arial</vt:lpstr>
      <vt:lpstr>Calibri</vt:lpstr>
      <vt:lpstr>Calibri Light</vt:lpstr>
      <vt:lpstr>Century Gothic</vt:lpstr>
      <vt:lpstr>Times New Roman</vt:lpstr>
      <vt:lpstr>Wingdings</vt:lpstr>
      <vt:lpstr>Office Theme</vt:lpstr>
      <vt:lpstr>English Disciplinary Knowledge Year 6</vt:lpstr>
      <vt:lpstr>English Disciplinary Knowledge Year 6</vt:lpstr>
      <vt:lpstr>English Disciplinary Knowledge Year 6</vt:lpstr>
      <vt:lpstr>Maths Substantive Knowledge Year 6</vt:lpstr>
      <vt:lpstr>Maths Substantive Knowledge Year 6</vt:lpstr>
      <vt:lpstr>Maths Substantive Knowledge Year 6</vt:lpstr>
      <vt:lpstr>Year 6 Progression in Domains of Knowledge</vt:lpstr>
      <vt:lpstr>Year 6 Progression in Domains of Knowledge</vt:lpstr>
      <vt:lpstr>Year 6 Progression in Domains of Knowledge</vt:lpstr>
      <vt:lpstr>Year 6 Progression in Domains of Knowledge</vt:lpstr>
      <vt:lpstr>Year 6 Progression in Domains of Knowledge</vt:lpstr>
      <vt:lpstr>Year 6 Progression in Domains of Knowledge</vt:lpstr>
      <vt:lpstr>Year 6 Progression in Domains of Knowledge</vt:lpstr>
      <vt:lpstr>Year 6 Progression in Domains of Knowledge</vt:lpstr>
      <vt:lpstr>Year 6 Progression in Domains of Knowledge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Davies - Trustee</dc:creator>
  <cp:lastModifiedBy>Sam Smallridge</cp:lastModifiedBy>
  <cp:revision>28</cp:revision>
  <dcterms:created xsi:type="dcterms:W3CDTF">2022-05-19T06:53:53Z</dcterms:created>
  <dcterms:modified xsi:type="dcterms:W3CDTF">2024-02-28T16:49:35Z</dcterms:modified>
</cp:coreProperties>
</file>