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3621" r:id="rId2"/>
    <p:sldId id="3622" r:id="rId3"/>
    <p:sldId id="3623" r:id="rId4"/>
    <p:sldId id="256" r:id="rId5"/>
    <p:sldId id="257" r:id="rId6"/>
    <p:sldId id="258" r:id="rId7"/>
    <p:sldId id="3441" r:id="rId8"/>
    <p:sldId id="3620" r:id="rId9"/>
    <p:sldId id="3619" r:id="rId10"/>
    <p:sldId id="3239" r:id="rId11"/>
    <p:sldId id="3240" r:id="rId12"/>
    <p:sldId id="3617" r:id="rId13"/>
    <p:sldId id="3443" r:id="rId14"/>
    <p:sldId id="3444" r:id="rId15"/>
    <p:sldId id="3618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66CC"/>
    <a:srgbClr val="FF9999"/>
    <a:srgbClr val="FF6699"/>
    <a:srgbClr val="FFCCFF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89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102" y="8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1E99E9-14FD-4E85-8C64-72F2BF5D0FED}" type="datetimeFigureOut">
              <a:rPr lang="en-GB" smtClean="0"/>
              <a:t>28/02/2024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31EB6A-CD69-4D14-800B-C8A5F959F4D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7822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4E9F7-9A97-48D9-A1D1-2F6045F785D1}" type="datetime1">
              <a:rPr lang="en-GB" smtClean="0"/>
              <a:t>28/02/2024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9645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6198D-BD73-44BA-9DEB-96676F2E1817}" type="datetime1">
              <a:rPr lang="en-GB" smtClean="0"/>
              <a:t>28/02/2024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5608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73ED3-20E7-4959-A1C2-EEB3E2BEFBD8}" type="datetime1">
              <a:rPr lang="en-GB" smtClean="0"/>
              <a:t>28/02/2024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9393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01343-4E6B-4F0E-BC11-DAA84833E769}" type="datetime1">
              <a:rPr lang="en-GB" smtClean="0"/>
              <a:t>28/02/2024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4588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F3701-5A6B-4AFD-B153-C50374F98C04}" type="datetime1">
              <a:rPr lang="en-GB" smtClean="0"/>
              <a:t>28/02/2024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7363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6FCB-9FF0-4640-B99D-B2A296BF223A}" type="datetime1">
              <a:rPr lang="en-GB" smtClean="0"/>
              <a:t>28/02/2024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3910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94B6E-B47E-4D33-BBB4-25C7C292353B}" type="datetime1">
              <a:rPr lang="en-GB" smtClean="0"/>
              <a:t>28/02/2024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6645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6D88D-0E35-4640-A867-37910C5636CC}" type="datetime1">
              <a:rPr lang="en-GB" smtClean="0"/>
              <a:t>28/02/2024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4140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57E9-6FBD-49F7-BC98-2264730E7FA4}" type="datetime1">
              <a:rPr lang="en-GB" smtClean="0"/>
              <a:t>28/02/2024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989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387A1-9EF9-4E91-9E9C-65E048184B95}" type="datetime1">
              <a:rPr lang="en-GB" smtClean="0"/>
              <a:t>28/02/2024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384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933CC-BB9F-418B-96C3-F1C1311129CE}" type="datetime1">
              <a:rPr lang="en-GB" smtClean="0"/>
              <a:t>28/02/2024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2548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4B04A-E8B4-4F1D-B4C4-15C3465410B6}" type="datetime1">
              <a:rPr lang="en-GB" smtClean="0"/>
              <a:t>28/02/2024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6623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3D242-FFAE-A60D-F3E0-43DB53C03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English Disciplinary Knowledge Year 5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75F120-5F96-6DC0-C1EF-548EEE0206AF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517432" y="1018314"/>
          <a:ext cx="8109138" cy="3489897"/>
        </p:xfrm>
        <a:graphic>
          <a:graphicData uri="http://schemas.openxmlformats.org/drawingml/2006/table">
            <a:tbl>
              <a:tblPr/>
              <a:tblGrid>
                <a:gridCol w="2379517">
                  <a:extLst>
                    <a:ext uri="{9D8B030D-6E8A-4147-A177-3AD203B41FA5}">
                      <a16:colId xmlns:a16="http://schemas.microsoft.com/office/drawing/2014/main" val="210943694"/>
                    </a:ext>
                  </a:extLst>
                </a:gridCol>
                <a:gridCol w="2840970">
                  <a:extLst>
                    <a:ext uri="{9D8B030D-6E8A-4147-A177-3AD203B41FA5}">
                      <a16:colId xmlns:a16="http://schemas.microsoft.com/office/drawing/2014/main" val="864309712"/>
                    </a:ext>
                  </a:extLst>
                </a:gridCol>
                <a:gridCol w="2888651">
                  <a:extLst>
                    <a:ext uri="{9D8B030D-6E8A-4147-A177-3AD203B41FA5}">
                      <a16:colId xmlns:a16="http://schemas.microsoft.com/office/drawing/2014/main" val="3913203569"/>
                    </a:ext>
                  </a:extLst>
                </a:gridCol>
              </a:tblGrid>
              <a:tr h="301147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Organisational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202660"/>
                  </a:ext>
                </a:extLst>
              </a:tr>
              <a:tr h="218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Autumn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Spring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Summer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195882"/>
                  </a:ext>
                </a:extLst>
              </a:tr>
              <a:tr h="2814445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- Guide the reader by using a range of organisational devices, including a range of conjunctions.</a:t>
                      </a:r>
                    </a:p>
                    <a:p>
                      <a:pPr marL="0" marR="0" lvl="0" indent="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dirty="0"/>
                    </a:p>
                    <a:p>
                      <a:pPr marL="0" marR="0" lvl="0" indent="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- Use planning techniques that authors use to create characters, settings and plots. </a:t>
                      </a:r>
                    </a:p>
                    <a:p>
                      <a:pPr marL="0" marR="0" lvl="0" indent="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- Recognising vocabulary and structures that are appropriate for formal speech and writing, including subjunctive forms. </a:t>
                      </a:r>
                      <a:endParaRPr lang="en-GB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  <a:p>
                      <a:endParaRPr lang="en-GB" sz="16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- Write cohesively at length.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996117"/>
                  </a:ext>
                </a:extLst>
              </a:tr>
            </a:tbl>
          </a:graphicData>
        </a:graphic>
      </p:graphicFrame>
      <p:sp>
        <p:nvSpPr>
          <p:cNvPr id="75797" name="Slide Number Placeholder 2">
            <a:extLst>
              <a:ext uri="{FF2B5EF4-FFF2-40B4-BE49-F238E27FC236}">
                <a16:creationId xmlns:a16="http://schemas.microsoft.com/office/drawing/2014/main" id="{7EBB8205-43DC-561B-A194-FFB793B03D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661F961-0633-4E65-844E-DDE76B547A80}" type="slidenum">
              <a:rPr lang="en-GB" altLang="en-US" smtClean="0"/>
              <a:pPr/>
              <a:t>1</a:t>
            </a:fld>
            <a:endParaRPr lang="en-GB" altLang="en-US" dirty="0"/>
          </a:p>
        </p:txBody>
      </p:sp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3D242-FFAE-A60D-F3E0-43DB53C03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Year 5 Progression in Domains of Knowledge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75F120-5F96-6DC0-C1EF-548EEE0206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3731159"/>
              </p:ext>
            </p:extLst>
          </p:nvPr>
        </p:nvGraphicFramePr>
        <p:xfrm>
          <a:off x="517432" y="1033335"/>
          <a:ext cx="8109138" cy="4354795"/>
        </p:xfrm>
        <a:graphic>
          <a:graphicData uri="http://schemas.openxmlformats.org/drawingml/2006/table">
            <a:tbl>
              <a:tblPr/>
              <a:tblGrid>
                <a:gridCol w="3225512">
                  <a:extLst>
                    <a:ext uri="{9D8B030D-6E8A-4147-A177-3AD203B41FA5}">
                      <a16:colId xmlns:a16="http://schemas.microsoft.com/office/drawing/2014/main" val="210943694"/>
                    </a:ext>
                  </a:extLst>
                </a:gridCol>
                <a:gridCol w="2694432">
                  <a:extLst>
                    <a:ext uri="{9D8B030D-6E8A-4147-A177-3AD203B41FA5}">
                      <a16:colId xmlns:a16="http://schemas.microsoft.com/office/drawing/2014/main" val="864309712"/>
                    </a:ext>
                  </a:extLst>
                </a:gridCol>
                <a:gridCol w="2189194">
                  <a:extLst>
                    <a:ext uri="{9D8B030D-6E8A-4147-A177-3AD203B41FA5}">
                      <a16:colId xmlns:a16="http://schemas.microsoft.com/office/drawing/2014/main" val="3913203569"/>
                    </a:ext>
                  </a:extLst>
                </a:gridCol>
              </a:tblGrid>
              <a:tr h="425029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Geography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202660"/>
                  </a:ext>
                </a:extLst>
              </a:tr>
              <a:tr h="4466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Investigating Places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Investigating Patterns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Communicating Geographically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195882"/>
                  </a:ext>
                </a:extLst>
              </a:tr>
              <a:tr h="3447260">
                <a:tc>
                  <a:txBody>
                    <a:bodyPr/>
                    <a:lstStyle/>
                    <a:p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• Identify and describe how the physical features affect the human activity within a location.</a:t>
                      </a:r>
                    </a:p>
                    <a:p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• Use a range of geographical resources to give detailed descriptions and opinions of the characteristic features of a location.</a:t>
                      </a: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Use information</a:t>
                      </a:r>
                      <a:r>
                        <a:rPr lang="en-GB" sz="1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 to explain how a particular settlement has been established. 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MS PGothic" panose="020B0600070205080204" pitchFamily="34" charset="-128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• Collect and analyse statistics and other information in order to draw clear conclusions about locations.</a:t>
                      </a:r>
                    </a:p>
                    <a:p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• Use fieldwork to</a:t>
                      </a:r>
                      <a:r>
                        <a:rPr lang="en-GB" sz="1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 predict how the world’s geography will change in the future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•Through</a:t>
                      </a:r>
                      <a:r>
                        <a:rPr lang="en-GB" sz="14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 investigating other places, look how people are using initiative to be sustainable. 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  <a:p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  <a:p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Understand some of the reasons for geographical similarities and differences between countries.</a:t>
                      </a:r>
                    </a:p>
                    <a:p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  <a:p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Describe how locations around the world are changing and explain some of the reasons for change.</a:t>
                      </a:r>
                    </a:p>
                    <a:p>
                      <a:endParaRPr lang="en-GB" sz="14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Describe and understand key aspects of: </a:t>
                      </a:r>
                    </a:p>
                    <a:p>
                      <a:pPr algn="l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 </a:t>
                      </a: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Physical geography</a:t>
                      </a: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, including: climate zones, biomes and vegetation belts, rivers, mountains, volcanoes and earthquakes and the water cycle. </a:t>
                      </a:r>
                    </a:p>
                    <a:p>
                      <a:endParaRPr lang="en-GB" sz="11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996117"/>
                  </a:ext>
                </a:extLst>
              </a:tr>
            </a:tbl>
          </a:graphicData>
        </a:graphic>
      </p:graphicFrame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44222F6-F35F-9A65-C229-9621D6B52B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0815725"/>
              </p:ext>
            </p:extLst>
          </p:nvPr>
        </p:nvGraphicFramePr>
        <p:xfrm>
          <a:off x="416933" y="869005"/>
          <a:ext cx="8301986" cy="3868566"/>
        </p:xfrm>
        <a:graphic>
          <a:graphicData uri="http://schemas.openxmlformats.org/drawingml/2006/table">
            <a:tbl>
              <a:tblPr/>
              <a:tblGrid>
                <a:gridCol w="2075157">
                  <a:extLst>
                    <a:ext uri="{9D8B030D-6E8A-4147-A177-3AD203B41FA5}">
                      <a16:colId xmlns:a16="http://schemas.microsoft.com/office/drawing/2014/main" val="1334577102"/>
                    </a:ext>
                  </a:extLst>
                </a:gridCol>
                <a:gridCol w="2076515">
                  <a:extLst>
                    <a:ext uri="{9D8B030D-6E8A-4147-A177-3AD203B41FA5}">
                      <a16:colId xmlns:a16="http://schemas.microsoft.com/office/drawing/2014/main" val="822642958"/>
                    </a:ext>
                  </a:extLst>
                </a:gridCol>
                <a:gridCol w="2075157">
                  <a:extLst>
                    <a:ext uri="{9D8B030D-6E8A-4147-A177-3AD203B41FA5}">
                      <a16:colId xmlns:a16="http://schemas.microsoft.com/office/drawing/2014/main" val="3806912539"/>
                    </a:ext>
                  </a:extLst>
                </a:gridCol>
                <a:gridCol w="2075157">
                  <a:extLst>
                    <a:ext uri="{9D8B030D-6E8A-4147-A177-3AD203B41FA5}">
                      <a16:colId xmlns:a16="http://schemas.microsoft.com/office/drawing/2014/main" val="3220653417"/>
                    </a:ext>
                  </a:extLst>
                </a:gridCol>
              </a:tblGrid>
              <a:tr h="459419"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History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309221"/>
                  </a:ext>
                </a:extLst>
              </a:tr>
              <a:tr h="3900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Investigating and Interpreting the Past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Building an Overview of World History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Understanding Chronology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Communicating Historically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20483"/>
                  </a:ext>
                </a:extLst>
              </a:tr>
              <a:tr h="2926641"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Use sources of evidence to deduce information about the past.</a:t>
                      </a: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Show an awareness of the concept of bias and how historians must understand the social context of evidence studied.</a:t>
                      </a: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Understand that no single source of evidence gives the full answer to questions about the past</a:t>
                      </a:r>
                      <a:endParaRPr kumimoji="0" lang="en-GB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  <a:p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Give a broad overview of life in Britain from medieval until the Anglo Saxon times until medieval times.</a:t>
                      </a: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Compare different</a:t>
                      </a:r>
                      <a:r>
                        <a:rPr lang="en-GB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eras in Britain and describe similarities and differences.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Describe the different monarchs in Britain and evaluate</a:t>
                      </a:r>
                      <a:r>
                        <a:rPr lang="en-GB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their reigns. 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Describe the main changes in a period of history (using terms such as: social, religious, political, technological and cultural).</a:t>
                      </a: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Use dates and terms accurately in describing events.</a:t>
                      </a:r>
                    </a:p>
                    <a:p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Describe the main changes in a period of history (using terms such as: social, religious, political, technological and cultural).</a:t>
                      </a: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Use dates and terms accurately in describing events.</a:t>
                      </a:r>
                    </a:p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189929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82860FE2-B993-1C4E-3310-F035FEBEC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Year 5 Progression in Domains of Knowledge</a:t>
            </a:r>
            <a:endParaRPr lang="en-GB" sz="3019" b="1" dirty="0">
              <a:solidFill>
                <a:srgbClr val="FFFDFF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912483" y="6173787"/>
            <a:ext cx="3086100" cy="365125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9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7209C8D-7356-87D9-E7C0-922D76561D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4611673"/>
              </p:ext>
            </p:extLst>
          </p:nvPr>
        </p:nvGraphicFramePr>
        <p:xfrm>
          <a:off x="521505" y="1213961"/>
          <a:ext cx="8100989" cy="4255192"/>
        </p:xfrm>
        <a:graphic>
          <a:graphicData uri="http://schemas.openxmlformats.org/drawingml/2006/table">
            <a:tbl>
              <a:tblPr/>
              <a:tblGrid>
                <a:gridCol w="1892511">
                  <a:extLst>
                    <a:ext uri="{9D8B030D-6E8A-4147-A177-3AD203B41FA5}">
                      <a16:colId xmlns:a16="http://schemas.microsoft.com/office/drawing/2014/main" val="441704380"/>
                    </a:ext>
                  </a:extLst>
                </a:gridCol>
                <a:gridCol w="4279392">
                  <a:extLst>
                    <a:ext uri="{9D8B030D-6E8A-4147-A177-3AD203B41FA5}">
                      <a16:colId xmlns:a16="http://schemas.microsoft.com/office/drawing/2014/main" val="1307485077"/>
                    </a:ext>
                  </a:extLst>
                </a:gridCol>
                <a:gridCol w="1929086">
                  <a:extLst>
                    <a:ext uri="{9D8B030D-6E8A-4147-A177-3AD203B41FA5}">
                      <a16:colId xmlns:a16="http://schemas.microsoft.com/office/drawing/2014/main" val="4072427205"/>
                    </a:ext>
                  </a:extLst>
                </a:gridCol>
              </a:tblGrid>
              <a:tr h="355124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Art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>
                        <a:alpha val="5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7248599"/>
                  </a:ext>
                </a:extLst>
              </a:tr>
              <a:tr h="4381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Theoretical Knowledge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>
                        <a:alpha val="74118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Practical Knowledge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>
                        <a:alpha val="74118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Disciplinary Knowledge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>
                        <a:alpha val="7411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453826"/>
                  </a:ext>
                </a:extLst>
              </a:tr>
              <a:tr h="3381620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Collect information, sketches and resources and present ideas imaginatively in a sketch book.</a:t>
                      </a:r>
                    </a:p>
                    <a:p>
                      <a:b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</a:b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Use the qualities of materials to enhance ideas.</a:t>
                      </a:r>
                    </a:p>
                    <a:p>
                      <a:b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</a:b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Comment on artworks with more fluency. </a:t>
                      </a:r>
                    </a:p>
                    <a:p>
                      <a:pPr marL="0" marR="0" lvl="0" indent="0" algn="l" defTabSz="5207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GB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Drawing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know how to sketch using shade with observation.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Make a drawing appear 3D.</a:t>
                      </a:r>
                      <a:r>
                        <a:rPr lang="en-GB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 sketching techniques. </a:t>
                      </a:r>
                      <a:endParaRPr lang="en-GB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dirty="0"/>
                    </a:p>
                    <a:p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Painting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Use some different brush techniques to create texture.</a:t>
                      </a:r>
                    </a:p>
                    <a:p>
                      <a:b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Use watercolour to create interesting pieces.</a:t>
                      </a:r>
                      <a:b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Start developing a personal style of painting, drawing upon ideas from other artists.</a:t>
                      </a:r>
                    </a:p>
                    <a:p>
                      <a:endParaRPr lang="en-GB" sz="1200" dirty="0"/>
                    </a:p>
                    <a:p>
                      <a:r>
                        <a:rPr kumimoji="0" lang="en-GB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Printmaking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 how to make a pattern with printing.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Make a print with a stamp.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their own repeated pattern inspired by an artist. 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Give details about the style of some artists and designers and begin to express opinion.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Show how the work of those studied was influential.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Create original pieces that show a range of influences and styles.</a:t>
                      </a:r>
                    </a:p>
                    <a:p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9805240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4B06319F-2F14-5C98-FBED-560CDE615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rgbClr val="FF0000">
              <a:alpha val="74118"/>
            </a:srgb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Year 5 Progression in Domains of Knowledge</a:t>
            </a:r>
            <a:endParaRPr lang="en-GB" sz="3019" b="1" dirty="0">
              <a:solidFill>
                <a:srgbClr val="FFFDFF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BFF6CF5-4CF9-C2D4-C784-FFDB32BA68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8684142"/>
              </p:ext>
            </p:extLst>
          </p:nvPr>
        </p:nvGraphicFramePr>
        <p:xfrm>
          <a:off x="159133" y="1157681"/>
          <a:ext cx="8726152" cy="4532644"/>
        </p:xfrm>
        <a:graphic>
          <a:graphicData uri="http://schemas.openxmlformats.org/drawingml/2006/table">
            <a:tbl>
              <a:tblPr/>
              <a:tblGrid>
                <a:gridCol w="3803267">
                  <a:extLst>
                    <a:ext uri="{9D8B030D-6E8A-4147-A177-3AD203B41FA5}">
                      <a16:colId xmlns:a16="http://schemas.microsoft.com/office/drawing/2014/main" val="1708824382"/>
                    </a:ext>
                  </a:extLst>
                </a:gridCol>
                <a:gridCol w="1658112">
                  <a:extLst>
                    <a:ext uri="{9D8B030D-6E8A-4147-A177-3AD203B41FA5}">
                      <a16:colId xmlns:a16="http://schemas.microsoft.com/office/drawing/2014/main" val="3245300809"/>
                    </a:ext>
                  </a:extLst>
                </a:gridCol>
                <a:gridCol w="1926336">
                  <a:extLst>
                    <a:ext uri="{9D8B030D-6E8A-4147-A177-3AD203B41FA5}">
                      <a16:colId xmlns:a16="http://schemas.microsoft.com/office/drawing/2014/main" val="1859629020"/>
                    </a:ext>
                  </a:extLst>
                </a:gridCol>
                <a:gridCol w="1338437">
                  <a:extLst>
                    <a:ext uri="{9D8B030D-6E8A-4147-A177-3AD203B41FA5}">
                      <a16:colId xmlns:a16="http://schemas.microsoft.com/office/drawing/2014/main" val="3123478278"/>
                    </a:ext>
                  </a:extLst>
                </a:gridCol>
              </a:tblGrid>
              <a:tr h="416027"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Music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3844407"/>
                  </a:ext>
                </a:extLst>
              </a:tr>
              <a:tr h="37275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Musicianship and Performing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Composing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Appraising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Singing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026563"/>
                  </a:ext>
                </a:extLst>
              </a:tr>
              <a:tr h="3363429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r>
                        <a:rPr lang="en-GB" sz="8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Pulse and Rhythm</a:t>
                      </a:r>
                      <a:endParaRPr lang="en-GB" sz="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  <a:p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Play or sing a rhythmic pattern or melody and maintain it as part of a multi-layered ensemble piece, keeping a strong sense of pulse</a:t>
                      </a:r>
                    </a:p>
                    <a:p>
                      <a:r>
                        <a:rPr lang="en-GB" sz="8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Pitch</a:t>
                      </a:r>
                      <a:endParaRPr lang="en-GB" sz="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  <a:p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Play melodies and/or a bassline on tuned percussion or melodic instruments, following staff notation with developing control.</a:t>
                      </a:r>
                    </a:p>
                    <a:p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Understand how chords are formed, and collaboratively play them on tuned percussion or melodic instruments, or using music software, to accompany familiar songs.</a:t>
                      </a:r>
                    </a:p>
                    <a:p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Develop the skill of playing by ear on tuned instruments, copying longer phrases and familiar melodies. </a:t>
                      </a:r>
                    </a:p>
                    <a:p>
                      <a:r>
                        <a:rPr lang="en-GB" sz="8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Reading Notation </a:t>
                      </a:r>
                      <a:endParaRPr lang="en-GB" sz="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  <a:p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Begin to understand the differences between semibreves, minims, crotchets and crotchet rests, quavers and semiquavers. </a:t>
                      </a:r>
                    </a:p>
                    <a:p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Understand the differences between 2/4, 3/4 and 4/4 time signatures. </a:t>
                      </a:r>
                    </a:p>
                    <a:p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Read and play short rhythmic phrases (e.g. from a flashcard) that contains semibreves, minims, crotchets and crotchet rests, quavers and semiquavers.</a:t>
                      </a:r>
                    </a:p>
                    <a:p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Follow pitch notation on the stave with developing control. </a:t>
                      </a:r>
                    </a:p>
                    <a:p>
                      <a:r>
                        <a:rPr lang="en-GB" sz="8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Performing</a:t>
                      </a:r>
                      <a:endParaRPr lang="en-GB" sz="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  <a:p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Play and perform in solo and ensemble contexts, playing and singing with increasing accuracy, fluency, control and expression.</a:t>
                      </a:r>
                    </a:p>
                    <a:p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Conform to the etiquette of performance situations as a musician and as an audience member.</a:t>
                      </a:r>
                    </a:p>
                    <a:p>
                      <a:pPr marL="171450" marR="0" lvl="0" indent="-171450" algn="l" defTabSz="5207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en-GB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Improvise freely, (e.g. over a simple groove), responding to the beat, developing a sense of shape and character, (using voice, body percussion and instruments). </a:t>
                      </a:r>
                    </a:p>
                    <a:p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Compose music for a range of purposes, confidently and appropriately using the inter-related dimensions of music to create specific effects, moods, atmospheres and ideas.</a:t>
                      </a:r>
                    </a:p>
                    <a:p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Plan and compose an 8 beat melodic phrase using the pentatonic scale (e.g. C, D, E, G, A) and incorporate rhythmic variety and interest. Play this melody on tuned percussion and/or melodic instruments. </a:t>
                      </a:r>
                    </a:p>
                    <a:p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Combine short compositions to create a class piece, exploring different structures e.g. ternary (ABA), rondo (ABACAD etc)</a:t>
                      </a:r>
                    </a:p>
                    <a:p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Capture and record creative ideas in different ways e.g.: graphic symbols, rhythm notation, staff notation and music technology.</a:t>
                      </a:r>
                    </a:p>
                    <a:p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Make improvements to my own work, giving reasons using appropriate musical vocabulary.</a:t>
                      </a:r>
                      <a:r>
                        <a:rPr lang="en-GB" sz="800" dirty="0">
                          <a:effectLst/>
                        </a:rPr>
                        <a:t> </a:t>
                      </a:r>
                      <a:endParaRPr lang="en-GB" sz="800" dirty="0">
                        <a:latin typeface="+mn-lt"/>
                      </a:endParaRPr>
                    </a:p>
                    <a:p>
                      <a:endParaRPr lang="en-GB" sz="8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Listen with attention to detail and recall sounds with increasing aural memory.</a:t>
                      </a:r>
                    </a:p>
                    <a:p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Appreciate and understand a wide range of live and recorded music drawn from different traditions and historical periods and from great composers and musicians.</a:t>
                      </a:r>
                    </a:p>
                    <a:p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Recognise and name a growing number of individual instruments within instrumental families. </a:t>
                      </a:r>
                    </a:p>
                    <a:p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Describe, compare and evaluate different pieces of music using appropriate musical vocabulary.</a:t>
                      </a:r>
                    </a:p>
                    <a:p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Begin to relate music across time to other factors e.g. world events and develop idea of a musical timeline.</a:t>
                      </a:r>
                      <a:r>
                        <a:rPr lang="en-GB" sz="800" dirty="0">
                          <a:effectLst/>
                        </a:rPr>
                        <a:t> </a:t>
                      </a:r>
                      <a:endParaRPr lang="en-GB" sz="800" dirty="0">
                        <a:latin typeface="+mn-lt"/>
                      </a:endParaRPr>
                    </a:p>
                    <a:p>
                      <a:endParaRPr lang="en-GB" sz="8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Sing within an appropriate vocal range with clear diction, accurate tuning, control of breathing and phrasing and communicating an awareness of style.</a:t>
                      </a:r>
                    </a:p>
                    <a:p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Sing three-part rounds, partner songs, and songs with different structures and begin to show an awareness of how the parts fit together.</a:t>
                      </a:r>
                    </a:p>
                    <a:p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Confidently and appropriately make use of dynamics, tempo and articulation when performing, following physical signals and written symbols (pp p </a:t>
                      </a:r>
                      <a:r>
                        <a:rPr lang="en-GB" sz="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</a:t>
                      </a: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mf f ff  &lt;  &gt; accelerando, rallentando, staccato, legato)</a:t>
                      </a:r>
                      <a:endParaRPr lang="en-GB" sz="8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2441852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AA889202-A46C-B563-F3F0-6D3E3F4BB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715" y="171450"/>
            <a:ext cx="8626569" cy="62472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Year 5 Progression in Domains of Knowledge</a:t>
            </a:r>
            <a:endParaRPr lang="en-GB" sz="3019" b="1" dirty="0">
              <a:solidFill>
                <a:srgbClr val="FFFDFF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B38A01C-956F-3ABC-9029-B1BD347B82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0073783"/>
              </p:ext>
            </p:extLst>
          </p:nvPr>
        </p:nvGraphicFramePr>
        <p:xfrm>
          <a:off x="259395" y="976295"/>
          <a:ext cx="8363099" cy="4822173"/>
        </p:xfrm>
        <a:graphic>
          <a:graphicData uri="http://schemas.openxmlformats.org/drawingml/2006/table">
            <a:tbl>
              <a:tblPr/>
              <a:tblGrid>
                <a:gridCol w="4605213">
                  <a:extLst>
                    <a:ext uri="{9D8B030D-6E8A-4147-A177-3AD203B41FA5}">
                      <a16:colId xmlns:a16="http://schemas.microsoft.com/office/drawing/2014/main" val="1003302530"/>
                    </a:ext>
                  </a:extLst>
                </a:gridCol>
                <a:gridCol w="1706880">
                  <a:extLst>
                    <a:ext uri="{9D8B030D-6E8A-4147-A177-3AD203B41FA5}">
                      <a16:colId xmlns:a16="http://schemas.microsoft.com/office/drawing/2014/main" val="478540876"/>
                    </a:ext>
                  </a:extLst>
                </a:gridCol>
                <a:gridCol w="2051006">
                  <a:extLst>
                    <a:ext uri="{9D8B030D-6E8A-4147-A177-3AD203B41FA5}">
                      <a16:colId xmlns:a16="http://schemas.microsoft.com/office/drawing/2014/main" val="1426055967"/>
                    </a:ext>
                  </a:extLst>
                </a:gridCol>
              </a:tblGrid>
              <a:tr h="404003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Design Technology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8985955"/>
                  </a:ext>
                </a:extLst>
              </a:tr>
              <a:tr h="475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Practical Skills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Designing, Making and Evaluating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Taking Inspiration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808766"/>
                  </a:ext>
                </a:extLst>
              </a:tr>
              <a:tr h="3935664">
                <a:tc>
                  <a:txBody>
                    <a:bodyPr/>
                    <a:lstStyle/>
                    <a:p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Food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Understand the importance of correct storage and handling of ingredients for food hygiene</a:t>
                      </a: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Demonstrate a range of baking and cooking techniques.</a:t>
                      </a: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Create and refine recipes, including ingredients, and the amount of cooking times given.</a:t>
                      </a: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Mechanics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Convert rotary motion to linear using cams.</a:t>
                      </a: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Choose the cams based on the motion required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Adapt the products made busing knowledge of cams</a:t>
                      </a: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Textiles/Materials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Create objects (such as a cushion) that employ a seam allowance.</a:t>
                      </a: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Join textiles with a combination of stitching techniques (such as back stitch for seams and running stitch to attach decoration). </a:t>
                      </a: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Use the qualities of materials to create suitable visual and tactile effects in the decoration of textiles</a:t>
                      </a: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Measure and mark out to the nearest millimetre.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Design with the user in mind.</a:t>
                      </a:r>
                    </a:p>
                    <a:p>
                      <a:pPr algn="just"/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Ensure products have a high quality finish, using art skills where appropriate.</a:t>
                      </a:r>
                    </a:p>
                    <a:p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Combine elements of design from a range of inspirational designers throughout history, giving reasons for choices.</a:t>
                      </a: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Create innovative designs that improve upon existing products.</a:t>
                      </a:r>
                    </a:p>
                    <a:p>
                      <a:endParaRPr lang="en-US" sz="1200" dirty="0"/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Explore objects and designs to identify likes and dislikes of the designs.</a:t>
                      </a:r>
                    </a:p>
                    <a:p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68984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C7871A0F-4D88-2B7B-5EB1-D90088DB7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Year 5 Progression in Domains of Knowledge</a:t>
            </a:r>
            <a:endParaRPr lang="en-GB" sz="3019" b="1" dirty="0">
              <a:solidFill>
                <a:srgbClr val="FFFDFF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B38A01C-956F-3ABC-9029-B1BD347B82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058745"/>
              </p:ext>
            </p:extLst>
          </p:nvPr>
        </p:nvGraphicFramePr>
        <p:xfrm>
          <a:off x="521505" y="976295"/>
          <a:ext cx="8100989" cy="4005782"/>
        </p:xfrm>
        <a:graphic>
          <a:graphicData uri="http://schemas.openxmlformats.org/drawingml/2006/table">
            <a:tbl>
              <a:tblPr/>
              <a:tblGrid>
                <a:gridCol w="1867370">
                  <a:extLst>
                    <a:ext uri="{9D8B030D-6E8A-4147-A177-3AD203B41FA5}">
                      <a16:colId xmlns:a16="http://schemas.microsoft.com/office/drawing/2014/main" val="1003302530"/>
                    </a:ext>
                  </a:extLst>
                </a:gridCol>
                <a:gridCol w="1943422">
                  <a:extLst>
                    <a:ext uri="{9D8B030D-6E8A-4147-A177-3AD203B41FA5}">
                      <a16:colId xmlns:a16="http://schemas.microsoft.com/office/drawing/2014/main" val="478540876"/>
                    </a:ext>
                  </a:extLst>
                </a:gridCol>
                <a:gridCol w="2077873">
                  <a:extLst>
                    <a:ext uri="{9D8B030D-6E8A-4147-A177-3AD203B41FA5}">
                      <a16:colId xmlns:a16="http://schemas.microsoft.com/office/drawing/2014/main" val="1426055967"/>
                    </a:ext>
                  </a:extLst>
                </a:gridCol>
                <a:gridCol w="2212324">
                  <a:extLst>
                    <a:ext uri="{9D8B030D-6E8A-4147-A177-3AD203B41FA5}">
                      <a16:colId xmlns:a16="http://schemas.microsoft.com/office/drawing/2014/main" val="779650668"/>
                    </a:ext>
                  </a:extLst>
                </a:gridCol>
              </a:tblGrid>
              <a:tr h="340300"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French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8985955"/>
                  </a:ext>
                </a:extLst>
              </a:tr>
              <a:tr h="25730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Reading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Writing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Speaking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Understanding Culture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808766"/>
                  </a:ext>
                </a:extLst>
              </a:tr>
              <a:tr h="33150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Read and understand the main points and some of the detail in short written texts.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Show confidence in reading aloud, and in using reference materials.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endParaRPr lang="en-GB" sz="14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Write short texts on familiar topics.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Use knowledge of correct grammar to enhance or change the meaning of phrases.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Include imaginative and adventurous word choices.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Convey meaning (although there may be some mistakes).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Understand the main points and opinions in spoken passages.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Give a short prepared talk about themselves.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Take part in conversations to seek and give information.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Refer to recent experiences, everyday activities and interests.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endParaRPr lang="en-GB" sz="14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Give detailed accounts of the some other countries where French is spoken: Belgium, Canada, Cameroon, Madagascar, Vietnam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Describe some similarities and differences between countries and communities where the language is spoken and this country.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endParaRPr lang="en-GB" sz="14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68984"/>
                  </a:ext>
                </a:extLst>
              </a:tr>
            </a:tbl>
          </a:graphicData>
        </a:graphic>
      </p:graphicFrame>
      <p:sp>
        <p:nvSpPr>
          <p:cNvPr id="80917" name="Slide Number Placeholder 2">
            <a:extLst>
              <a:ext uri="{FF2B5EF4-FFF2-40B4-BE49-F238E27FC236}">
                <a16:creationId xmlns:a16="http://schemas.microsoft.com/office/drawing/2014/main" id="{AB749C08-A4EC-1900-2596-BE632F54E1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225B71F1-157E-47C1-A7AB-76C539895E80}" type="slidenum">
              <a:rPr lang="en-GB" altLang="en-US" smtClean="0"/>
              <a:pPr/>
              <a:t>15</a:t>
            </a:fld>
            <a:endParaRPr lang="en-GB" alt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7871A0F-4D88-2B7B-5EB1-D90088DB7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715" y="171450"/>
            <a:ext cx="8626569" cy="62472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Year 5 Progression in Domains of Knowledge</a:t>
            </a:r>
            <a:endParaRPr lang="en-GB" sz="3019" b="1" dirty="0">
              <a:solidFill>
                <a:srgbClr val="FFFDFF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0062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3D242-FFAE-A60D-F3E0-43DB53C03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English Disciplinary Knowledge Year 5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75F120-5F96-6DC0-C1EF-548EEE0206AF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517432" y="1033335"/>
          <a:ext cx="8109138" cy="4294569"/>
        </p:xfrm>
        <a:graphic>
          <a:graphicData uri="http://schemas.openxmlformats.org/drawingml/2006/table">
            <a:tbl>
              <a:tblPr/>
              <a:tblGrid>
                <a:gridCol w="2379517">
                  <a:extLst>
                    <a:ext uri="{9D8B030D-6E8A-4147-A177-3AD203B41FA5}">
                      <a16:colId xmlns:a16="http://schemas.microsoft.com/office/drawing/2014/main" val="210943694"/>
                    </a:ext>
                  </a:extLst>
                </a:gridCol>
                <a:gridCol w="2840970">
                  <a:extLst>
                    <a:ext uri="{9D8B030D-6E8A-4147-A177-3AD203B41FA5}">
                      <a16:colId xmlns:a16="http://schemas.microsoft.com/office/drawing/2014/main" val="864309712"/>
                    </a:ext>
                  </a:extLst>
                </a:gridCol>
                <a:gridCol w="2888651">
                  <a:extLst>
                    <a:ext uri="{9D8B030D-6E8A-4147-A177-3AD203B41FA5}">
                      <a16:colId xmlns:a16="http://schemas.microsoft.com/office/drawing/2014/main" val="3913203569"/>
                    </a:ext>
                  </a:extLst>
                </a:gridCol>
              </a:tblGrid>
              <a:tr h="434946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Sentence Structure and Grammar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202660"/>
                  </a:ext>
                </a:extLst>
              </a:tr>
              <a:tr h="33192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Autumn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Spring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Summer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195882"/>
                  </a:ext>
                </a:extLst>
              </a:tr>
              <a:tr h="3527696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285750" lvl="0" indent="-285750">
                        <a:buFontTx/>
                        <a:buChar char="-"/>
                      </a:pPr>
                      <a:r>
                        <a:rPr lang="en-GB" sz="1400" dirty="0"/>
                        <a:t>Create vivid images by using alliteration, similes, metaphors and personification.</a:t>
                      </a:r>
                    </a:p>
                    <a:p>
                      <a:pPr marL="285750" lvl="0" indent="-285750">
                        <a:buFontTx/>
                        <a:buChar char="-"/>
                      </a:pP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  <a:p>
                      <a:pPr marL="285750" lvl="0" indent="-285750">
                        <a:buFontTx/>
                        <a:buChar char="-"/>
                      </a:pPr>
                      <a:r>
                        <a:rPr lang="en-GB" sz="1400" dirty="0"/>
                        <a:t>Using expanded noun phrases to convey complicated information concisely.</a:t>
                      </a:r>
                    </a:p>
                    <a:p>
                      <a:pPr marL="285750" lvl="0" indent="-285750">
                        <a:buFontTx/>
                        <a:buChar char="-"/>
                      </a:pP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  <a:p>
                      <a:pPr marL="285750" lvl="0" indent="-285750">
                        <a:buFontTx/>
                        <a:buChar char="-"/>
                      </a:pPr>
                      <a:r>
                        <a:rPr lang="en-GB" sz="1400" dirty="0"/>
                        <a:t>Using modal verbs or adverbs to indicate degrees of possibility.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- Write paragraphs that give the reader a sense of clarity.</a:t>
                      </a:r>
                    </a:p>
                    <a:p>
                      <a:endParaRPr lang="en-GB" sz="1400" dirty="0"/>
                    </a:p>
                    <a:p>
                      <a:r>
                        <a:rPr lang="en-GB" sz="1400" dirty="0"/>
                        <a:t>- Using brackets, dashes or commas to indicate parenthesis.  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- Interweave descriptions of characters, settings and atmosphere with dialogue.</a:t>
                      </a:r>
                    </a:p>
                    <a:p>
                      <a:endParaRPr lang="en-GB" sz="1400" dirty="0"/>
                    </a:p>
                    <a:p>
                      <a:r>
                        <a:rPr lang="en-GB" sz="1400" dirty="0"/>
                        <a:t>- Using relative clauses beginning with who, which, where, when, whose, that or with an implied (i.e. omitted) relative pronoun. </a:t>
                      </a:r>
                    </a:p>
                    <a:p>
                      <a:endParaRPr lang="en-GB" sz="1400" dirty="0"/>
                    </a:p>
                    <a:p>
                      <a:r>
                        <a:rPr lang="en-GB" sz="1400" dirty="0"/>
                        <a:t>- Using commas to clarify meaning or avoid ambiguity in writing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996117"/>
                  </a:ext>
                </a:extLst>
              </a:tr>
            </a:tbl>
          </a:graphicData>
        </a:graphic>
      </p:graphicFrame>
      <p:sp>
        <p:nvSpPr>
          <p:cNvPr id="75797" name="Slide Number Placeholder 2">
            <a:extLst>
              <a:ext uri="{FF2B5EF4-FFF2-40B4-BE49-F238E27FC236}">
                <a16:creationId xmlns:a16="http://schemas.microsoft.com/office/drawing/2014/main" id="{7EBB8205-43DC-561B-A194-FFB793B03D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661F961-0633-4E65-844E-DDE76B547A80}" type="slidenum">
              <a:rPr lang="en-GB" altLang="en-US" smtClean="0"/>
              <a:pPr/>
              <a:t>2</a:t>
            </a:fld>
            <a:endParaRPr lang="en-GB" altLang="en-US" dirty="0"/>
          </a:p>
        </p:txBody>
      </p:sp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8505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3D242-FFAE-A60D-F3E0-43DB53C03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English Disciplinary Knowledge Year 5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75F120-5F96-6DC0-C1EF-548EEE0206AF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517432" y="1033335"/>
          <a:ext cx="8109138" cy="4533395"/>
        </p:xfrm>
        <a:graphic>
          <a:graphicData uri="http://schemas.openxmlformats.org/drawingml/2006/table">
            <a:tbl>
              <a:tblPr/>
              <a:tblGrid>
                <a:gridCol w="2379517">
                  <a:extLst>
                    <a:ext uri="{9D8B030D-6E8A-4147-A177-3AD203B41FA5}">
                      <a16:colId xmlns:a16="http://schemas.microsoft.com/office/drawing/2014/main" val="210943694"/>
                    </a:ext>
                  </a:extLst>
                </a:gridCol>
                <a:gridCol w="2840970">
                  <a:extLst>
                    <a:ext uri="{9D8B030D-6E8A-4147-A177-3AD203B41FA5}">
                      <a16:colId xmlns:a16="http://schemas.microsoft.com/office/drawing/2014/main" val="864309712"/>
                    </a:ext>
                  </a:extLst>
                </a:gridCol>
                <a:gridCol w="2888651">
                  <a:extLst>
                    <a:ext uri="{9D8B030D-6E8A-4147-A177-3AD203B41FA5}">
                      <a16:colId xmlns:a16="http://schemas.microsoft.com/office/drawing/2014/main" val="3913203569"/>
                    </a:ext>
                  </a:extLst>
                </a:gridCol>
              </a:tblGrid>
              <a:tr h="459134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Spelling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202660"/>
                  </a:ext>
                </a:extLst>
              </a:tr>
              <a:tr h="3503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Autumn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Spring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Summer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195882"/>
                  </a:ext>
                </a:extLst>
              </a:tr>
              <a:tr h="3723875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GB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Know how to spell words ending in </a:t>
                      </a:r>
                      <a:r>
                        <a:rPr lang="en-GB" sz="1600" dirty="0">
                          <a:latin typeface="+mn-lt"/>
                        </a:rPr>
                        <a:t>Words ending in –ant, –</a:t>
                      </a:r>
                      <a:r>
                        <a:rPr lang="en-GB" sz="1600" dirty="0" err="1">
                          <a:latin typeface="+mn-lt"/>
                        </a:rPr>
                        <a:t>ance</a:t>
                      </a:r>
                      <a:r>
                        <a:rPr lang="en-GB" sz="1600" dirty="0">
                          <a:latin typeface="+mn-lt"/>
                        </a:rPr>
                        <a:t>/–</a:t>
                      </a:r>
                      <a:r>
                        <a:rPr lang="en-GB" sz="1600" dirty="0" err="1">
                          <a:latin typeface="+mn-lt"/>
                        </a:rPr>
                        <a:t>ancy</a:t>
                      </a:r>
                      <a:r>
                        <a:rPr lang="en-GB" sz="1600" dirty="0">
                          <a:latin typeface="+mn-lt"/>
                        </a:rPr>
                        <a:t>, –</a:t>
                      </a:r>
                      <a:r>
                        <a:rPr lang="en-GB" sz="1600" dirty="0" err="1">
                          <a:latin typeface="+mn-lt"/>
                        </a:rPr>
                        <a:t>ent</a:t>
                      </a:r>
                      <a:r>
                        <a:rPr lang="en-GB" sz="1600" dirty="0">
                          <a:latin typeface="+mn-lt"/>
                        </a:rPr>
                        <a:t>, –</a:t>
                      </a:r>
                      <a:r>
                        <a:rPr lang="en-GB" sz="1600" dirty="0" err="1">
                          <a:latin typeface="+mn-lt"/>
                        </a:rPr>
                        <a:t>ence</a:t>
                      </a:r>
                      <a:r>
                        <a:rPr lang="en-GB" sz="1600" dirty="0">
                          <a:latin typeface="+mn-lt"/>
                        </a:rPr>
                        <a:t>/–</a:t>
                      </a:r>
                      <a:r>
                        <a:rPr lang="en-GB" sz="1600" dirty="0" err="1">
                          <a:latin typeface="+mn-lt"/>
                        </a:rPr>
                        <a:t>ency</a:t>
                      </a:r>
                      <a:endParaRPr lang="en-GB" sz="1600" dirty="0">
                        <a:latin typeface="+mn-lt"/>
                      </a:endParaRP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en-GB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S PGothic" panose="020B0600070205080204" pitchFamily="34" charset="-128"/>
                      </a:endParaRP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GB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Know words that use silent letters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en-GB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S PGothic" panose="020B0600070205080204" pitchFamily="34" charset="-128"/>
                      </a:endParaRP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GB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Know words that use the –</a:t>
                      </a:r>
                      <a:r>
                        <a:rPr kumimoji="0" lang="en-GB" alt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ough</a:t>
                      </a:r>
                      <a:r>
                        <a:rPr kumimoji="0" lang="en-GB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 letter-string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n-lt"/>
                        </a:rPr>
                        <a:t>- Know </a:t>
                      </a:r>
                      <a:r>
                        <a:rPr lang="en-GB" sz="1600" dirty="0"/>
                        <a:t>Words ending in –able and –</a:t>
                      </a:r>
                      <a:r>
                        <a:rPr lang="en-GB" sz="1600" dirty="0" err="1"/>
                        <a:t>ible</a:t>
                      </a:r>
                      <a:r>
                        <a:rPr lang="en-GB" sz="1600" dirty="0"/>
                        <a:t> Words ending in –ably and –</a:t>
                      </a:r>
                      <a:r>
                        <a:rPr lang="en-GB" sz="1600" dirty="0" err="1"/>
                        <a:t>ibly</a:t>
                      </a:r>
                      <a:endParaRPr lang="en-GB" sz="1600" dirty="0">
                        <a:latin typeface="+mn-lt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n-lt"/>
                        </a:rPr>
                        <a:t>Know words </a:t>
                      </a:r>
                      <a:r>
                        <a:rPr lang="en-GB" sz="1600" dirty="0"/>
                        <a:t>with the /i:/ sound spelt </a:t>
                      </a:r>
                      <a:r>
                        <a:rPr lang="en-GB" sz="1600" dirty="0" err="1"/>
                        <a:t>ei</a:t>
                      </a:r>
                      <a:r>
                        <a:rPr lang="en-GB" sz="1600" dirty="0"/>
                        <a:t> after c</a:t>
                      </a:r>
                      <a:endParaRPr lang="en-GB" sz="1600" dirty="0">
                        <a:latin typeface="+mn-lt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996117"/>
                  </a:ext>
                </a:extLst>
              </a:tr>
            </a:tbl>
          </a:graphicData>
        </a:graphic>
      </p:graphicFrame>
      <p:sp>
        <p:nvSpPr>
          <p:cNvPr id="75797" name="Slide Number Placeholder 2">
            <a:extLst>
              <a:ext uri="{FF2B5EF4-FFF2-40B4-BE49-F238E27FC236}">
                <a16:creationId xmlns:a16="http://schemas.microsoft.com/office/drawing/2014/main" id="{7EBB8205-43DC-561B-A194-FFB793B03D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661F961-0633-4E65-844E-DDE76B547A80}" type="slidenum">
              <a:rPr lang="en-GB" altLang="en-US" smtClean="0"/>
              <a:pPr/>
              <a:t>3</a:t>
            </a:fld>
            <a:endParaRPr lang="en-GB" altLang="en-US" dirty="0"/>
          </a:p>
        </p:txBody>
      </p:sp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3340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3D242-FFAE-A60D-F3E0-43DB53C03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7547" y="1002778"/>
            <a:ext cx="6469927" cy="468540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2264" b="1" dirty="0">
                <a:latin typeface="Century Gothic" panose="020B0502020202020204" pitchFamily="34" charset="0"/>
              </a:rPr>
              <a:t>Maths Substantive Knowledge Year 5</a:t>
            </a:r>
          </a:p>
        </p:txBody>
      </p:sp>
      <p:sp>
        <p:nvSpPr>
          <p:cNvPr id="75797" name="Slide Number Placeholder 2">
            <a:extLst>
              <a:ext uri="{FF2B5EF4-FFF2-40B4-BE49-F238E27FC236}">
                <a16:creationId xmlns:a16="http://schemas.microsoft.com/office/drawing/2014/main" id="{7EBB8205-43DC-561B-A194-FFB793B03D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661F961-0633-4E65-844E-DDE76B547A80}" type="slidenum">
              <a:rPr lang="en-GB" altLang="en-US" smtClean="0"/>
              <a:pPr/>
              <a:t>4</a:t>
            </a:fld>
            <a:endParaRPr lang="en-GB" altLang="en-US" dirty="0"/>
          </a:p>
        </p:txBody>
      </p:sp>
      <p:pic>
        <p:nvPicPr>
          <p:cNvPr id="7" name="Picture 2" descr="Image preview">
            <a:extLst>
              <a:ext uri="{FF2B5EF4-FFF2-40B4-BE49-F238E27FC236}">
                <a16:creationId xmlns:a16="http://schemas.microsoft.com/office/drawing/2014/main" id="{43131ADF-852A-4E48-BB5D-832DAF25C0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50" y="5379244"/>
            <a:ext cx="386700" cy="519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New Recognition Partner Announcement - White Rose Maths - Tempo Time Credits">
            <a:extLst>
              <a:ext uri="{FF2B5EF4-FFF2-40B4-BE49-F238E27FC236}">
                <a16:creationId xmlns:a16="http://schemas.microsoft.com/office/drawing/2014/main" id="{375E034E-73F8-1644-88A3-3E0C7B3CDC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5350" y="5396086"/>
            <a:ext cx="519114" cy="519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A8600F1-1835-E64A-934E-C724E8479E8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41950" y="1739207"/>
          <a:ext cx="8444853" cy="4257585"/>
        </p:xfrm>
        <a:graphic>
          <a:graphicData uri="http://schemas.openxmlformats.org/drawingml/2006/table">
            <a:tbl>
              <a:tblPr/>
              <a:tblGrid>
                <a:gridCol w="2228009">
                  <a:extLst>
                    <a:ext uri="{9D8B030D-6E8A-4147-A177-3AD203B41FA5}">
                      <a16:colId xmlns:a16="http://schemas.microsoft.com/office/drawing/2014/main" val="4206461256"/>
                    </a:ext>
                  </a:extLst>
                </a:gridCol>
                <a:gridCol w="1833314">
                  <a:extLst>
                    <a:ext uri="{9D8B030D-6E8A-4147-A177-3AD203B41FA5}">
                      <a16:colId xmlns:a16="http://schemas.microsoft.com/office/drawing/2014/main" val="3915917830"/>
                    </a:ext>
                  </a:extLst>
                </a:gridCol>
                <a:gridCol w="1524080">
                  <a:extLst>
                    <a:ext uri="{9D8B030D-6E8A-4147-A177-3AD203B41FA5}">
                      <a16:colId xmlns:a16="http://schemas.microsoft.com/office/drawing/2014/main" val="1734399943"/>
                    </a:ext>
                  </a:extLst>
                </a:gridCol>
                <a:gridCol w="2859450">
                  <a:extLst>
                    <a:ext uri="{9D8B030D-6E8A-4147-A177-3AD203B41FA5}">
                      <a16:colId xmlns:a16="http://schemas.microsoft.com/office/drawing/2014/main" val="870777651"/>
                    </a:ext>
                  </a:extLst>
                </a:gridCol>
              </a:tblGrid>
              <a:tr h="302945"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Autumn</a:t>
                      </a: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112772"/>
                  </a:ext>
                </a:extLst>
              </a:tr>
              <a:tr h="3618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Place Value</a:t>
                      </a: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Addition and Subtraction</a:t>
                      </a: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Multiplication and Division A</a:t>
                      </a: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Fractions A</a:t>
                      </a: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5561894"/>
                  </a:ext>
                </a:extLst>
              </a:tr>
              <a:tr h="2945060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- Roman Numerals</a:t>
                      </a:r>
                      <a:r>
                        <a:rPr lang="en-GB" sz="11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 to 1,000</a:t>
                      </a:r>
                    </a:p>
                    <a:p>
                      <a:pPr marL="0" marR="0" lvl="0" indent="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- Numbers to 10,000</a:t>
                      </a:r>
                    </a:p>
                    <a:p>
                      <a:pPr marL="0" marR="0" lvl="0" indent="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- Numbers to 10,000</a:t>
                      </a:r>
                    </a:p>
                    <a:p>
                      <a:pPr marL="0" marR="0" lvl="0" indent="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- Numbers to 1,000,000</a:t>
                      </a:r>
                    </a:p>
                    <a:p>
                      <a:pPr marL="0" marR="0" lvl="0" indent="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-Read and write Numbers to 1,000,000</a:t>
                      </a:r>
                    </a:p>
                    <a:p>
                      <a:pPr marL="0" marR="0" lvl="0" indent="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- Powers of 10</a:t>
                      </a:r>
                    </a:p>
                    <a:p>
                      <a:pPr marL="0" marR="0" lvl="0" indent="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- 10/100/1000/10000/</a:t>
                      </a:r>
                    </a:p>
                    <a:p>
                      <a:pPr marL="0" marR="0" lvl="0" indent="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100000 more or less</a:t>
                      </a:r>
                    </a:p>
                    <a:p>
                      <a:pPr marL="0" marR="0" lvl="0" indent="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- Partition numbers to 1,000,000</a:t>
                      </a:r>
                    </a:p>
                    <a:p>
                      <a:pPr marL="0" marR="0" lvl="0" indent="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- Number line to 1,000,000</a:t>
                      </a:r>
                    </a:p>
                    <a:p>
                      <a:pPr marL="0" marR="0" lvl="0" indent="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- Compare and order numbers to 100,000</a:t>
                      </a:r>
                    </a:p>
                    <a:p>
                      <a:pPr marL="0" marR="0" lvl="0" indent="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- Round to the nearest 10,100 or 1000</a:t>
                      </a:r>
                    </a:p>
                    <a:p>
                      <a:pPr marL="0" marR="0" lvl="0" indent="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- Round within 100,000</a:t>
                      </a:r>
                    </a:p>
                    <a:p>
                      <a:pPr marL="0" marR="0" lvl="0" indent="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- Round within 1,000,000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- Mental Strategies</a:t>
                      </a:r>
                    </a:p>
                    <a:p>
                      <a:r>
                        <a:rPr lang="en-GB" sz="1100" dirty="0"/>
                        <a:t>- Add whole</a:t>
                      </a:r>
                      <a:r>
                        <a:rPr lang="en-GB" sz="1100" baseline="0" dirty="0"/>
                        <a:t> numbers with more than four digits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GB" sz="1100" baseline="0" dirty="0"/>
                        <a:t>- Subtract whole numbers with more than four digits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GB" sz="1100" baseline="0" dirty="0"/>
                        <a:t>- Round to check answers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GB" sz="1100" baseline="0" dirty="0"/>
                        <a:t>- Inverse operations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GB" sz="1100" baseline="0" dirty="0"/>
                        <a:t>- Multi-step addition and subtractions problems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GB" sz="1100" baseline="0" dirty="0"/>
                        <a:t>- Compare calculations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GB" sz="1100" baseline="0" dirty="0"/>
                        <a:t>- Find missing numbers</a:t>
                      </a: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100" dirty="0"/>
                        <a:t>Multiples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100" dirty="0"/>
                        <a:t>Common multiples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100" dirty="0"/>
                        <a:t>Factors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100" dirty="0"/>
                        <a:t>Common factors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100" dirty="0"/>
                        <a:t>Prime numbers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100" dirty="0"/>
                        <a:t>Square numbers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100" dirty="0"/>
                        <a:t>Cube numbers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100" dirty="0"/>
                        <a:t>Multiply</a:t>
                      </a:r>
                      <a:r>
                        <a:rPr lang="en-GB" sz="1100" baseline="0" dirty="0"/>
                        <a:t> by 10, 100 and 1,000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100" baseline="0" dirty="0"/>
                        <a:t>Divide by 10, 100 and 1,000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100" baseline="0" dirty="0"/>
                        <a:t>Multiples of 10, 100 and 1,000</a:t>
                      </a:r>
                      <a:endParaRPr lang="en-GB" sz="1100" dirty="0"/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100" dirty="0"/>
                        <a:t>Find fractions equivalent</a:t>
                      </a:r>
                      <a:r>
                        <a:rPr lang="en-GB" sz="1100" baseline="0" dirty="0"/>
                        <a:t> to a unit fraction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100" baseline="0" dirty="0"/>
                        <a:t>Find fractions equivalent to a non-unit fraction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100" baseline="0" dirty="0"/>
                        <a:t>Recognise equivalent fractions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100" baseline="0" dirty="0"/>
                        <a:t>Convert improper fractions to mixed numbers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100" baseline="0" dirty="0"/>
                        <a:t>Convert mixed numbers to improper fractions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100" baseline="0" dirty="0"/>
                        <a:t>Compare fractions less than 1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100" baseline="0" dirty="0"/>
                        <a:t>Order fractions less than 1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100" baseline="0" dirty="0"/>
                        <a:t>Compare and order fractions greater than 1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100" baseline="0" dirty="0"/>
                        <a:t>Add and subtract fractions with the same denominator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100" baseline="0" dirty="0"/>
                        <a:t>Add fractions within 1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100" baseline="0" dirty="0"/>
                        <a:t>Add fractions with total greater than 1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100" baseline="0" dirty="0"/>
                        <a:t>Add to a mixed number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100" baseline="0" dirty="0"/>
                        <a:t>Add two mixed numbers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100" baseline="0" dirty="0"/>
                        <a:t>Subtract fractions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100" baseline="0" dirty="0"/>
                        <a:t>Subtract from a mixed number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100" baseline="0" dirty="0"/>
                        <a:t>Subtract from a mixed number – breaking the whole</a:t>
                      </a:r>
                      <a:endParaRPr lang="en-GB" sz="1100" dirty="0"/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90597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0755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3D242-FFAE-A60D-F3E0-43DB53C03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7547" y="1002778"/>
            <a:ext cx="6469927" cy="468540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2264" b="1" dirty="0">
                <a:latin typeface="Century Gothic" panose="020B0502020202020204" pitchFamily="34" charset="0"/>
              </a:rPr>
              <a:t>Maths Substantive Knowledge Year 5</a:t>
            </a:r>
          </a:p>
        </p:txBody>
      </p:sp>
      <p:sp>
        <p:nvSpPr>
          <p:cNvPr id="75797" name="Slide Number Placeholder 2">
            <a:extLst>
              <a:ext uri="{FF2B5EF4-FFF2-40B4-BE49-F238E27FC236}">
                <a16:creationId xmlns:a16="http://schemas.microsoft.com/office/drawing/2014/main" id="{7EBB8205-43DC-561B-A194-FFB793B03D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661F961-0633-4E65-844E-DDE76B547A80}" type="slidenum">
              <a:rPr lang="en-GB" altLang="en-US" smtClean="0"/>
              <a:pPr/>
              <a:t>5</a:t>
            </a:fld>
            <a:endParaRPr lang="en-GB" altLang="en-US" dirty="0"/>
          </a:p>
        </p:txBody>
      </p:sp>
      <p:pic>
        <p:nvPicPr>
          <p:cNvPr id="7" name="Picture 2" descr="Image preview">
            <a:extLst>
              <a:ext uri="{FF2B5EF4-FFF2-40B4-BE49-F238E27FC236}">
                <a16:creationId xmlns:a16="http://schemas.microsoft.com/office/drawing/2014/main" id="{EB92AA1E-62D0-C745-9B72-237F008FB3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50" y="5379244"/>
            <a:ext cx="386700" cy="519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New Recognition Partner Announcement - White Rose Maths - Tempo Time Credits">
            <a:extLst>
              <a:ext uri="{FF2B5EF4-FFF2-40B4-BE49-F238E27FC236}">
                <a16:creationId xmlns:a16="http://schemas.microsoft.com/office/drawing/2014/main" id="{920C4BB0-5617-6746-87AF-B3EFCD6DA4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5350" y="5396086"/>
            <a:ext cx="519114" cy="519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C44F837-1A19-CD4E-9D78-5461CEDE74B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28457" y="1714285"/>
          <a:ext cx="8546451" cy="3437051"/>
        </p:xfrm>
        <a:graphic>
          <a:graphicData uri="http://schemas.openxmlformats.org/drawingml/2006/table">
            <a:tbl>
              <a:tblPr/>
              <a:tblGrid>
                <a:gridCol w="1959412">
                  <a:extLst>
                    <a:ext uri="{9D8B030D-6E8A-4147-A177-3AD203B41FA5}">
                      <a16:colId xmlns:a16="http://schemas.microsoft.com/office/drawing/2014/main" val="1091832393"/>
                    </a:ext>
                  </a:extLst>
                </a:gridCol>
                <a:gridCol w="1628087">
                  <a:extLst>
                    <a:ext uri="{9D8B030D-6E8A-4147-A177-3AD203B41FA5}">
                      <a16:colId xmlns:a16="http://schemas.microsoft.com/office/drawing/2014/main" val="4088202071"/>
                    </a:ext>
                  </a:extLst>
                </a:gridCol>
                <a:gridCol w="2803327">
                  <a:extLst>
                    <a:ext uri="{9D8B030D-6E8A-4147-A177-3AD203B41FA5}">
                      <a16:colId xmlns:a16="http://schemas.microsoft.com/office/drawing/2014/main" val="3283634380"/>
                    </a:ext>
                  </a:extLst>
                </a:gridCol>
                <a:gridCol w="1132113">
                  <a:extLst>
                    <a:ext uri="{9D8B030D-6E8A-4147-A177-3AD203B41FA5}">
                      <a16:colId xmlns:a16="http://schemas.microsoft.com/office/drawing/2014/main" val="1187889852"/>
                    </a:ext>
                  </a:extLst>
                </a:gridCol>
                <a:gridCol w="1023512">
                  <a:extLst>
                    <a:ext uri="{9D8B030D-6E8A-4147-A177-3AD203B41FA5}">
                      <a16:colId xmlns:a16="http://schemas.microsoft.com/office/drawing/2014/main" val="1299602747"/>
                    </a:ext>
                  </a:extLst>
                </a:gridCol>
              </a:tblGrid>
              <a:tr h="293300">
                <a:tc grid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Spring</a:t>
                      </a: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227214"/>
                  </a:ext>
                </a:extLst>
              </a:tr>
              <a:tr h="3618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Multiplication and Division B</a:t>
                      </a: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Fractions B</a:t>
                      </a: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Decimals and percentages</a:t>
                      </a: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Perimeter and Area</a:t>
                      </a: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Statistics</a:t>
                      </a: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814452"/>
                  </a:ext>
                </a:extLst>
              </a:tr>
              <a:tr h="2774251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lvl="0" algn="l"/>
                      <a:r>
                        <a:rPr lang="en-GB" sz="800" dirty="0"/>
                        <a:t>- Multiply up to a 4-digit number by a 1-digit number</a:t>
                      </a:r>
                    </a:p>
                    <a:p>
                      <a:pPr lvl="0" algn="l"/>
                      <a:r>
                        <a:rPr lang="en-GB" sz="800" dirty="0"/>
                        <a:t>- Multiply a 2-digit number by a 2-digit number (area model)</a:t>
                      </a:r>
                    </a:p>
                    <a:p>
                      <a:pPr lvl="0" algn="l"/>
                      <a:r>
                        <a:rPr lang="en-GB" sz="800" dirty="0"/>
                        <a:t>- Multiply a 2-digit number by a 2-digit number (area model)</a:t>
                      </a:r>
                    </a:p>
                    <a:p>
                      <a:pPr lvl="0" algn="l"/>
                      <a:r>
                        <a:rPr lang="en-GB" sz="800" dirty="0"/>
                        <a:t>- Multiply a 3-digit number by a 2-digit number</a:t>
                      </a:r>
                    </a:p>
                    <a:p>
                      <a:pPr lvl="0" algn="l"/>
                      <a:r>
                        <a:rPr lang="en-GB" sz="800" dirty="0"/>
                        <a:t>- Multiply a 4-digit number by a 2-digit number</a:t>
                      </a:r>
                    </a:p>
                    <a:p>
                      <a:pPr lvl="0" algn="l"/>
                      <a:r>
                        <a:rPr lang="en-GB" sz="800" dirty="0"/>
                        <a:t>- Solve problems with multiplication</a:t>
                      </a:r>
                    </a:p>
                    <a:p>
                      <a:pPr lvl="0" algn="l"/>
                      <a:r>
                        <a:rPr lang="en-GB" sz="800" dirty="0"/>
                        <a:t>- Short division</a:t>
                      </a:r>
                    </a:p>
                    <a:p>
                      <a:pPr lvl="0" algn="l"/>
                      <a:r>
                        <a:rPr lang="en-GB" sz="800" dirty="0"/>
                        <a:t>- Divide a 4-digit number by a 1-digit number</a:t>
                      </a:r>
                    </a:p>
                    <a:p>
                      <a:pPr lvl="0" algn="l"/>
                      <a:r>
                        <a:rPr lang="en-GB" sz="800" dirty="0"/>
                        <a:t>- Divide with remainders</a:t>
                      </a:r>
                    </a:p>
                    <a:p>
                      <a:pPr lvl="0" algn="l"/>
                      <a:r>
                        <a:rPr lang="en-GB" sz="800" dirty="0"/>
                        <a:t>- Efficient division</a:t>
                      </a:r>
                    </a:p>
                    <a:p>
                      <a:pPr lvl="0" algn="l"/>
                      <a:r>
                        <a:rPr lang="en-GB" sz="800" dirty="0"/>
                        <a:t>- Solve problems with multiplication and division</a:t>
                      </a: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/>
                        <a:t>- Multiply a unit fraction by an integer</a:t>
                      </a:r>
                    </a:p>
                    <a:p>
                      <a:pPr algn="l"/>
                      <a:r>
                        <a:rPr lang="en-GB" sz="800" dirty="0"/>
                        <a:t>- Multiply a non-unit</a:t>
                      </a:r>
                      <a:r>
                        <a:rPr lang="en-GB" sz="800" baseline="0" dirty="0"/>
                        <a:t> fraction by an integer</a:t>
                      </a:r>
                    </a:p>
                    <a:p>
                      <a:pPr algn="l"/>
                      <a:r>
                        <a:rPr lang="en-GB" sz="800" baseline="0" dirty="0"/>
                        <a:t>- Multiply a mixed number by an integer</a:t>
                      </a:r>
                    </a:p>
                    <a:p>
                      <a:pPr algn="l"/>
                      <a:r>
                        <a:rPr lang="en-GB" sz="800" baseline="0" dirty="0"/>
                        <a:t>- Calculate a fraction of a quantity</a:t>
                      </a:r>
                    </a:p>
                    <a:p>
                      <a:pPr algn="l"/>
                      <a:r>
                        <a:rPr lang="en-GB" sz="800" baseline="0" dirty="0"/>
                        <a:t>- Fraction of an amount</a:t>
                      </a:r>
                    </a:p>
                    <a:p>
                      <a:pPr algn="l"/>
                      <a:r>
                        <a:rPr lang="en-GB" sz="800" baseline="0" dirty="0"/>
                        <a:t>- Find the whole</a:t>
                      </a:r>
                    </a:p>
                    <a:p>
                      <a:pPr algn="l"/>
                      <a:r>
                        <a:rPr lang="en-GB" sz="800" baseline="0" dirty="0"/>
                        <a:t>- Use fractions as operators</a:t>
                      </a:r>
                      <a:endParaRPr lang="en-GB" sz="800" dirty="0"/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800" dirty="0"/>
                        <a:t>Decimals up to 2 decimal</a:t>
                      </a:r>
                      <a:r>
                        <a:rPr lang="en-GB" sz="800" baseline="0" dirty="0"/>
                        <a:t> places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800" baseline="0" dirty="0"/>
                        <a:t>Equivalent fractions and decimals (tenths)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800" baseline="0" dirty="0"/>
                        <a:t>Equivalent fractions and decimals (hundredths)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800" baseline="0" dirty="0"/>
                        <a:t>Equivalent fractions and decimals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800" baseline="0" dirty="0"/>
                        <a:t>Thousandths as fractions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800" baseline="0" dirty="0"/>
                        <a:t>Thousandths as decimals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800" baseline="0" dirty="0"/>
                        <a:t>Thousandths on a place value chart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800" baseline="0" dirty="0"/>
                        <a:t>Order and compare decimals (same number of decimals places)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800" baseline="0" dirty="0"/>
                        <a:t>Order and compare any decimals with up to 3 decimals places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800" baseline="0" dirty="0"/>
                        <a:t>Round to the nearest whole number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800" baseline="0" dirty="0"/>
                        <a:t>Round to 1 decimal place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800" baseline="0" dirty="0"/>
                        <a:t>Understand percentages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800" baseline="0" dirty="0"/>
                        <a:t>Percentages as fractions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800" baseline="0" dirty="0"/>
                        <a:t>Percentages as decimals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800" baseline="0" dirty="0"/>
                        <a:t>Equivalent fractions, decimals and percentages</a:t>
                      </a:r>
                      <a:endParaRPr lang="en-GB" sz="800" dirty="0"/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800" dirty="0"/>
                        <a:t>Perimeter of rectangles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800" dirty="0"/>
                        <a:t>Perimeter of rectilinear shapes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800" dirty="0"/>
                        <a:t>Perimeter of polygons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800" dirty="0"/>
                        <a:t>Area of rectangles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800" dirty="0"/>
                        <a:t>Area of compound shapes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800" dirty="0"/>
                        <a:t>Estimate area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endParaRPr lang="en-GB" sz="800" dirty="0"/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/>
                        <a:t>- Draw line graphs </a:t>
                      </a:r>
                    </a:p>
                    <a:p>
                      <a:pPr algn="l"/>
                      <a:r>
                        <a:rPr lang="en-GB" sz="800" dirty="0"/>
                        <a:t>- Read and interpret line graphs</a:t>
                      </a:r>
                    </a:p>
                    <a:p>
                      <a:pPr algn="l"/>
                      <a:r>
                        <a:rPr lang="en-GB" sz="800" dirty="0"/>
                        <a:t>- Read and interpret tables</a:t>
                      </a:r>
                    </a:p>
                    <a:p>
                      <a:pPr algn="l"/>
                      <a:r>
                        <a:rPr lang="en-GB" sz="800" dirty="0"/>
                        <a:t>- Two-way tables</a:t>
                      </a:r>
                    </a:p>
                    <a:p>
                      <a:pPr algn="l"/>
                      <a:r>
                        <a:rPr lang="en-GB" sz="800" dirty="0"/>
                        <a:t>- Read and interpret timetables</a:t>
                      </a: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86835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2306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3D242-FFAE-A60D-F3E0-43DB53C03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7547" y="1002778"/>
            <a:ext cx="6469927" cy="468540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2264" b="1" dirty="0">
                <a:latin typeface="Century Gothic" panose="020B0502020202020204" pitchFamily="34" charset="0"/>
              </a:rPr>
              <a:t>Maths Substantive Knowledge Year 5</a:t>
            </a:r>
          </a:p>
        </p:txBody>
      </p:sp>
      <p:sp>
        <p:nvSpPr>
          <p:cNvPr id="75797" name="Slide Number Placeholder 2">
            <a:extLst>
              <a:ext uri="{FF2B5EF4-FFF2-40B4-BE49-F238E27FC236}">
                <a16:creationId xmlns:a16="http://schemas.microsoft.com/office/drawing/2014/main" id="{7EBB8205-43DC-561B-A194-FFB793B03D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661F961-0633-4E65-844E-DDE76B547A80}" type="slidenum">
              <a:rPr lang="en-GB" altLang="en-US" smtClean="0"/>
              <a:pPr/>
              <a:t>6</a:t>
            </a:fld>
            <a:endParaRPr lang="en-GB" altLang="en-US" dirty="0"/>
          </a:p>
        </p:txBody>
      </p:sp>
      <p:pic>
        <p:nvPicPr>
          <p:cNvPr id="7" name="Picture 2" descr="Image preview">
            <a:extLst>
              <a:ext uri="{FF2B5EF4-FFF2-40B4-BE49-F238E27FC236}">
                <a16:creationId xmlns:a16="http://schemas.microsoft.com/office/drawing/2014/main" id="{D978E0BC-9372-2448-99A9-EBF82E7962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50" y="5379244"/>
            <a:ext cx="386700" cy="519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New Recognition Partner Announcement - White Rose Maths - Tempo Time Credits">
            <a:extLst>
              <a:ext uri="{FF2B5EF4-FFF2-40B4-BE49-F238E27FC236}">
                <a16:creationId xmlns:a16="http://schemas.microsoft.com/office/drawing/2014/main" id="{C9075381-4CFB-9B48-A036-6E1082CB8D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5350" y="5396086"/>
            <a:ext cx="519114" cy="519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EA4FD59-F43E-5047-9EC3-D56A425DD5B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81000" y="1699745"/>
          <a:ext cx="8382000" cy="3470700"/>
        </p:xfrm>
        <a:graphic>
          <a:graphicData uri="http://schemas.openxmlformats.org/drawingml/2006/table">
            <a:tbl>
              <a:tblPr/>
              <a:tblGrid>
                <a:gridCol w="1173692">
                  <a:extLst>
                    <a:ext uri="{9D8B030D-6E8A-4147-A177-3AD203B41FA5}">
                      <a16:colId xmlns:a16="http://schemas.microsoft.com/office/drawing/2014/main" val="2971155761"/>
                    </a:ext>
                  </a:extLst>
                </a:gridCol>
                <a:gridCol w="1150721">
                  <a:extLst>
                    <a:ext uri="{9D8B030D-6E8A-4147-A177-3AD203B41FA5}">
                      <a16:colId xmlns:a16="http://schemas.microsoft.com/office/drawing/2014/main" val="1412399365"/>
                    </a:ext>
                  </a:extLst>
                </a:gridCol>
                <a:gridCol w="2285687">
                  <a:extLst>
                    <a:ext uri="{9D8B030D-6E8A-4147-A177-3AD203B41FA5}">
                      <a16:colId xmlns:a16="http://schemas.microsoft.com/office/drawing/2014/main" val="1949779712"/>
                    </a:ext>
                  </a:extLst>
                </a:gridCol>
                <a:gridCol w="1395641">
                  <a:extLst>
                    <a:ext uri="{9D8B030D-6E8A-4147-A177-3AD203B41FA5}">
                      <a16:colId xmlns:a16="http://schemas.microsoft.com/office/drawing/2014/main" val="282624263"/>
                    </a:ext>
                  </a:extLst>
                </a:gridCol>
                <a:gridCol w="1079009">
                  <a:extLst>
                    <a:ext uri="{9D8B030D-6E8A-4147-A177-3AD203B41FA5}">
                      <a16:colId xmlns:a16="http://schemas.microsoft.com/office/drawing/2014/main" val="3700776120"/>
                    </a:ext>
                  </a:extLst>
                </a:gridCol>
                <a:gridCol w="1297250">
                  <a:extLst>
                    <a:ext uri="{9D8B030D-6E8A-4147-A177-3AD203B41FA5}">
                      <a16:colId xmlns:a16="http://schemas.microsoft.com/office/drawing/2014/main" val="1962784636"/>
                    </a:ext>
                  </a:extLst>
                </a:gridCol>
              </a:tblGrid>
              <a:tr h="293300">
                <a:tc gridSpan="6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Summer</a:t>
                      </a: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270437"/>
                  </a:ext>
                </a:extLst>
              </a:tr>
              <a:tr h="3618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Shape</a:t>
                      </a: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Position and Direction</a:t>
                      </a: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Decimals</a:t>
                      </a: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Negative Numbers</a:t>
                      </a: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Covering Units</a:t>
                      </a: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Volume</a:t>
                      </a: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4266872"/>
                  </a:ext>
                </a:extLst>
              </a:tr>
              <a:tr h="2788373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GB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Understand and use degrees.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GB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Classify angles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GB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Estimate angles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GB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Measure angles up to 180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GB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Draw lines and angles accurately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GB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Calculate angles around a point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GB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Calculate angles on a straight line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GB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Lengths and angles in shapes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GB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Regular and irregular polygons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GB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3-D shapes</a:t>
                      </a: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dirty="0">
                          <a:latin typeface="+mn-lt"/>
                        </a:rPr>
                        <a:t>Read and plot co-ordinates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dirty="0">
                          <a:latin typeface="+mn-lt"/>
                        </a:rPr>
                        <a:t>Problem solving with co-ordinates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dirty="0">
                          <a:latin typeface="+mn-lt"/>
                        </a:rPr>
                        <a:t>Translation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dirty="0">
                          <a:latin typeface="+mn-lt"/>
                        </a:rPr>
                        <a:t>Translation</a:t>
                      </a:r>
                      <a:r>
                        <a:rPr lang="en-GB" sz="900" baseline="0" dirty="0">
                          <a:latin typeface="+mn-lt"/>
                        </a:rPr>
                        <a:t> with co-ordinates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>
                          <a:latin typeface="+mn-lt"/>
                        </a:rPr>
                        <a:t>Lines of symmetry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>
                          <a:latin typeface="+mn-lt"/>
                        </a:rPr>
                        <a:t>Reflection in horizontal and vertical lines</a:t>
                      </a:r>
                      <a:endParaRPr lang="en-GB" sz="900" dirty="0">
                        <a:latin typeface="+mn-lt"/>
                      </a:endParaRP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dirty="0">
                          <a:latin typeface="+mn-lt"/>
                        </a:rPr>
                        <a:t>Use known facts to add and subtract decimals</a:t>
                      </a:r>
                      <a:r>
                        <a:rPr lang="en-GB" sz="900" baseline="0" dirty="0">
                          <a:latin typeface="+mn-lt"/>
                        </a:rPr>
                        <a:t> within 1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>
                          <a:latin typeface="+mn-lt"/>
                        </a:rPr>
                        <a:t>Complements to 1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>
                          <a:latin typeface="+mn-lt"/>
                        </a:rPr>
                        <a:t>Add and subtract decimals across 1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>
                          <a:latin typeface="+mn-lt"/>
                        </a:rPr>
                        <a:t>Add decimals with the same number of decimal places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>
                          <a:latin typeface="+mn-lt"/>
                        </a:rPr>
                        <a:t>Subtract decimals with the same number of decimal places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>
                          <a:latin typeface="+mn-lt"/>
                        </a:rPr>
                        <a:t>Add numbers with different numbers of decimal places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>
                          <a:latin typeface="+mn-lt"/>
                        </a:rPr>
                        <a:t>Subtract numbers with different numbers of decimal places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>
                          <a:latin typeface="+mn-lt"/>
                        </a:rPr>
                        <a:t>Efficient strategies for adding and subtracting decimals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>
                          <a:latin typeface="+mn-lt"/>
                        </a:rPr>
                        <a:t>Decimal sequences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>
                          <a:latin typeface="+mn-lt"/>
                        </a:rPr>
                        <a:t>Multiply by 10, 100 and 1,000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>
                          <a:latin typeface="+mn-lt"/>
                        </a:rPr>
                        <a:t>Divide by 10, 100 and 1,000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>
                          <a:latin typeface="+mn-lt"/>
                        </a:rPr>
                        <a:t>Multiply and divide decimals-missing values</a:t>
                      </a:r>
                      <a:endParaRPr lang="en-GB" sz="900" dirty="0">
                        <a:latin typeface="+mn-lt"/>
                      </a:endParaRP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dirty="0">
                          <a:latin typeface="+mn-lt"/>
                        </a:rPr>
                        <a:t>Understand</a:t>
                      </a:r>
                      <a:r>
                        <a:rPr lang="en-GB" sz="900" baseline="0" dirty="0">
                          <a:latin typeface="+mn-lt"/>
                        </a:rPr>
                        <a:t> negative numbers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>
                          <a:latin typeface="+mn-lt"/>
                        </a:rPr>
                        <a:t>Count through zero in 1s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>
                          <a:latin typeface="+mn-lt"/>
                        </a:rPr>
                        <a:t>Count through zero in multiples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>
                          <a:latin typeface="+mn-lt"/>
                        </a:rPr>
                        <a:t>Compare and order negative numbers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>
                          <a:latin typeface="+mn-lt"/>
                        </a:rPr>
                        <a:t>Find the difference</a:t>
                      </a:r>
                      <a:endParaRPr lang="en-GB" sz="900" dirty="0">
                        <a:latin typeface="+mn-lt"/>
                      </a:endParaRP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dirty="0">
                          <a:latin typeface="+mn-lt"/>
                        </a:rPr>
                        <a:t>Kilograms and kilometres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dirty="0">
                          <a:latin typeface="+mn-lt"/>
                        </a:rPr>
                        <a:t>Millimetres and millilitres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dirty="0">
                          <a:latin typeface="+mn-lt"/>
                        </a:rPr>
                        <a:t>Convert units of length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dirty="0">
                          <a:latin typeface="+mn-lt"/>
                        </a:rPr>
                        <a:t>Convert</a:t>
                      </a:r>
                      <a:r>
                        <a:rPr lang="en-GB" sz="900" baseline="0" dirty="0">
                          <a:latin typeface="+mn-lt"/>
                        </a:rPr>
                        <a:t> between metric and imperial units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>
                          <a:latin typeface="+mn-lt"/>
                        </a:rPr>
                        <a:t>Convert units of time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>
                          <a:latin typeface="+mn-lt"/>
                        </a:rPr>
                        <a:t>Calculate with timetables</a:t>
                      </a:r>
                      <a:endParaRPr lang="en-GB" sz="900" dirty="0">
                        <a:latin typeface="+mn-lt"/>
                      </a:endParaRP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Cubic centimetres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Compare</a:t>
                      </a:r>
                      <a:r>
                        <a:rPr lang="en-GB" sz="9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 volume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9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Estimate volume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9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Estimate capacity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MS PGothic" panose="020B0600070205080204" pitchFamily="34" charset="-128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en-GB" sz="900" dirty="0">
                        <a:latin typeface="+mn-lt"/>
                      </a:endParaRP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54179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0245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E5E46A9-B0DC-2F9F-B043-1337CB3036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6649291"/>
              </p:ext>
            </p:extLst>
          </p:nvPr>
        </p:nvGraphicFramePr>
        <p:xfrm>
          <a:off x="159133" y="1127721"/>
          <a:ext cx="8825734" cy="4588706"/>
        </p:xfrm>
        <a:graphic>
          <a:graphicData uri="http://schemas.openxmlformats.org/drawingml/2006/table">
            <a:tbl>
              <a:tblPr/>
              <a:tblGrid>
                <a:gridCol w="2985693">
                  <a:extLst>
                    <a:ext uri="{9D8B030D-6E8A-4147-A177-3AD203B41FA5}">
                      <a16:colId xmlns:a16="http://schemas.microsoft.com/office/drawing/2014/main" val="488170885"/>
                    </a:ext>
                  </a:extLst>
                </a:gridCol>
                <a:gridCol w="5840041">
                  <a:extLst>
                    <a:ext uri="{9D8B030D-6E8A-4147-A177-3AD203B41FA5}">
                      <a16:colId xmlns:a16="http://schemas.microsoft.com/office/drawing/2014/main" val="3928805418"/>
                    </a:ext>
                  </a:extLst>
                </a:gridCol>
              </a:tblGrid>
              <a:tr h="242903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Science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983145"/>
                  </a:ext>
                </a:extLst>
              </a:tr>
              <a:tr h="208315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Working Scientifically Progression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altLang="en-US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587128"/>
                  </a:ext>
                </a:extLst>
              </a:tr>
              <a:tr h="425762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5207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GB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Asking and Answering Questions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Raise different types of scientific questions and hypothesis.</a:t>
                      </a:r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4553283"/>
                  </a:ext>
                </a:extLst>
              </a:tr>
              <a:tr h="425762">
                <a:tc>
                  <a:txBody>
                    <a:bodyPr/>
                    <a:lstStyle/>
                    <a:p>
                      <a:pPr marL="0" marR="0" lvl="0" indent="0" algn="l" defTabSz="5207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GB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Making Predictions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Make predictions and give a reason using scientific vocabulary.</a:t>
                      </a:r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8608290"/>
                  </a:ext>
                </a:extLst>
              </a:tr>
              <a:tr h="425762">
                <a:tc>
                  <a:txBody>
                    <a:bodyPr/>
                    <a:lstStyle/>
                    <a:p>
                      <a:pPr marL="0" marR="0" lvl="0" indent="0" algn="l" defTabSz="5207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GB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Making Observations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 and carry out comparative and fair tests, making systematic and careful observations.</a:t>
                      </a:r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0526467"/>
                  </a:ext>
                </a:extLst>
              </a:tr>
              <a:tr h="425762">
                <a:tc>
                  <a:txBody>
                    <a:bodyPr/>
                    <a:lstStyle/>
                    <a:p>
                      <a:pPr marL="0" marR="0" lvl="0" indent="0" algn="l" defTabSz="5207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GB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Equipment and Measurements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Take measurements using a range of scientific equipment with increasing accuracy and precision.</a:t>
                      </a:r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2452499"/>
                  </a:ext>
                </a:extLst>
              </a:tr>
              <a:tr h="425762">
                <a:tc>
                  <a:txBody>
                    <a:bodyPr/>
                    <a:lstStyle/>
                    <a:p>
                      <a:pPr marL="0" marR="0" lvl="0" indent="0" algn="l" defTabSz="5207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GB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Identifying and Classifying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and develop keys to identify, classify and describe living things and materials.</a:t>
                      </a:r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6479341"/>
                  </a:ext>
                </a:extLst>
              </a:tr>
              <a:tr h="425762">
                <a:tc>
                  <a:txBody>
                    <a:bodyPr/>
                    <a:lstStyle/>
                    <a:p>
                      <a:pPr marL="0" marR="0" lvl="0" indent="0" algn="l" defTabSz="5207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GB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Engaging in Practical Enquiry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 a range of science enquiries, including comparative and fair tests.</a:t>
                      </a:r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2176923"/>
                  </a:ext>
                </a:extLst>
              </a:tr>
              <a:tr h="425762">
                <a:tc>
                  <a:txBody>
                    <a:bodyPr/>
                    <a:lstStyle/>
                    <a:p>
                      <a:pPr marL="0" marR="0" lvl="0" indent="0" algn="l" defTabSz="5207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GB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Recording and Reporting Findings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Record data and results of increasing complexity using scientific diagrams, labels, classification keys, tables, bar and line graphs and models</a:t>
                      </a:r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8153316"/>
                  </a:ext>
                </a:extLst>
              </a:tr>
              <a:tr h="425762">
                <a:tc>
                  <a:txBody>
                    <a:bodyPr/>
                    <a:lstStyle/>
                    <a:p>
                      <a:pPr marL="0" marR="0" lvl="0" indent="0" algn="l" defTabSz="5207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GB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Drawing Conclusions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 a simple mode of communication to justify their conclusions one hypothesis.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Begin to recognise how scientific ideas change over time.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8906374"/>
                  </a:ext>
                </a:extLst>
              </a:tr>
              <a:tr h="425762">
                <a:tc>
                  <a:txBody>
                    <a:bodyPr/>
                    <a:lstStyle/>
                    <a:p>
                      <a:pPr marL="0" marR="0" lvl="0" indent="0" algn="l" defTabSz="5207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GB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Analysing Data: Evaluating and raising further questions and predictions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relevant scientific language and illustrations to discuss, communicate and justify their scientific ideas. </a:t>
                      </a:r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0196380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ABD6D7A3-83D5-9B23-B327-AF1512B47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715" y="171450"/>
            <a:ext cx="8626569" cy="62472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Year 5 Progression in Domains of Knowledge</a:t>
            </a:r>
            <a:endParaRPr lang="en-GB" sz="3019" b="1" dirty="0">
              <a:solidFill>
                <a:srgbClr val="FFFDFF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B38A01C-956F-3ABC-9029-B1BD347B82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6461516"/>
              </p:ext>
            </p:extLst>
          </p:nvPr>
        </p:nvGraphicFramePr>
        <p:xfrm>
          <a:off x="521505" y="976295"/>
          <a:ext cx="8100989" cy="4820315"/>
        </p:xfrm>
        <a:graphic>
          <a:graphicData uri="http://schemas.openxmlformats.org/drawingml/2006/table">
            <a:tbl>
              <a:tblPr/>
              <a:tblGrid>
                <a:gridCol w="1867370">
                  <a:extLst>
                    <a:ext uri="{9D8B030D-6E8A-4147-A177-3AD203B41FA5}">
                      <a16:colId xmlns:a16="http://schemas.microsoft.com/office/drawing/2014/main" val="1003302530"/>
                    </a:ext>
                  </a:extLst>
                </a:gridCol>
                <a:gridCol w="1943422">
                  <a:extLst>
                    <a:ext uri="{9D8B030D-6E8A-4147-A177-3AD203B41FA5}">
                      <a16:colId xmlns:a16="http://schemas.microsoft.com/office/drawing/2014/main" val="478540876"/>
                    </a:ext>
                  </a:extLst>
                </a:gridCol>
                <a:gridCol w="2077873">
                  <a:extLst>
                    <a:ext uri="{9D8B030D-6E8A-4147-A177-3AD203B41FA5}">
                      <a16:colId xmlns:a16="http://schemas.microsoft.com/office/drawing/2014/main" val="1426055967"/>
                    </a:ext>
                  </a:extLst>
                </a:gridCol>
                <a:gridCol w="2212324">
                  <a:extLst>
                    <a:ext uri="{9D8B030D-6E8A-4147-A177-3AD203B41FA5}">
                      <a16:colId xmlns:a16="http://schemas.microsoft.com/office/drawing/2014/main" val="779650668"/>
                    </a:ext>
                  </a:extLst>
                </a:gridCol>
              </a:tblGrid>
              <a:tr h="395823"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Computing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8985955"/>
                  </a:ext>
                </a:extLst>
              </a:tr>
              <a:tr h="45337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Computer Science 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Information Technology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Digital Literacy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E-Safety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808766"/>
                  </a:ext>
                </a:extLst>
              </a:tr>
              <a:tr h="3855976">
                <a:tc>
                  <a:txBody>
                    <a:bodyPr/>
                    <a:lstStyle/>
                    <a:p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Solve problems by decomposing them into smaller parts </a:t>
                      </a:r>
                    </a:p>
                    <a:p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sequence, selection, repetition, and some other coding structures in my code. </a:t>
                      </a:r>
                    </a:p>
                    <a:p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Organise my code carefully for example, naming variables/tabs</a:t>
                      </a:r>
                    </a:p>
                    <a:p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logical methods to identify the cause of any bugs </a:t>
                      </a:r>
                    </a:p>
                    <a:p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Design, write and debug programs that accomplish specific goals </a:t>
                      </a:r>
                    </a:p>
                    <a:p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Solve problems by decomposing them into smaller parts. </a:t>
                      </a:r>
                    </a:p>
                    <a:p>
                      <a:endParaRPr lang="en-GB" sz="11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1" dirty="0">
                          <a:latin typeface="+mn-lt"/>
                        </a:rPr>
                        <a:t>3D Modelling</a:t>
                      </a:r>
                    </a:p>
                    <a:p>
                      <a:r>
                        <a:rPr lang="en-GB" sz="1100" dirty="0">
                          <a:latin typeface="+mn-lt"/>
                        </a:rPr>
                        <a:t>Know what a 3D net is and what they can create</a:t>
                      </a:r>
                    </a:p>
                    <a:p>
                      <a:endParaRPr lang="en-GB" sz="1100" dirty="0">
                        <a:latin typeface="+mn-lt"/>
                      </a:endParaRPr>
                    </a:p>
                    <a:p>
                      <a:r>
                        <a:rPr lang="en-GB" sz="1100" dirty="0">
                          <a:latin typeface="+mn-lt"/>
                        </a:rPr>
                        <a:t>Can create a 3D model to fit a purpose</a:t>
                      </a:r>
                    </a:p>
                    <a:p>
                      <a:endParaRPr lang="en-GB" sz="1100" dirty="0">
                        <a:latin typeface="+mn-lt"/>
                      </a:endParaRPr>
                    </a:p>
                    <a:p>
                      <a:r>
                        <a:rPr lang="en-GB" sz="1100" b="1" dirty="0">
                          <a:latin typeface="+mn-lt"/>
                        </a:rPr>
                        <a:t>Game Creator</a:t>
                      </a:r>
                    </a:p>
                    <a:p>
                      <a:r>
                        <a:rPr lang="en-GB" sz="1100" b="0" dirty="0">
                          <a:latin typeface="+mn-lt"/>
                        </a:rPr>
                        <a:t>Understand 2DIY 3D tool can be used for multiple uses</a:t>
                      </a:r>
                    </a:p>
                    <a:p>
                      <a:endParaRPr lang="en-GB" sz="1100" b="0" dirty="0">
                        <a:latin typeface="+mn-lt"/>
                      </a:endParaRPr>
                    </a:p>
                    <a:p>
                      <a:r>
                        <a:rPr lang="en-GB" sz="1100" b="0" dirty="0">
                          <a:latin typeface="+mn-lt"/>
                        </a:rPr>
                        <a:t>Can create characters and items for a game</a:t>
                      </a:r>
                    </a:p>
                    <a:p>
                      <a:endParaRPr lang="en-GB" sz="1100" b="1" dirty="0">
                        <a:latin typeface="+mn-lt"/>
                      </a:endParaRPr>
                    </a:p>
                    <a:p>
                      <a:r>
                        <a:rPr lang="en-GB" sz="1100" b="1" dirty="0">
                          <a:latin typeface="+mn-lt"/>
                        </a:rPr>
                        <a:t>Concept Map</a:t>
                      </a:r>
                    </a:p>
                    <a:p>
                      <a:r>
                        <a:rPr lang="en-GB" sz="1100" b="0" dirty="0">
                          <a:latin typeface="+mn-lt"/>
                        </a:rPr>
                        <a:t>Understand what a concept map is</a:t>
                      </a:r>
                    </a:p>
                    <a:p>
                      <a:endParaRPr lang="en-GB" sz="11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1" dirty="0">
                          <a:latin typeface="+mn-lt"/>
                        </a:rPr>
                        <a:t>Word</a:t>
                      </a:r>
                    </a:p>
                    <a:p>
                      <a:pPr algn="l"/>
                      <a:r>
                        <a:rPr lang="en-GB" sz="1100" dirty="0">
                          <a:latin typeface="+mn-lt"/>
                        </a:rPr>
                        <a:t>Know how to insert tables and text boxes</a:t>
                      </a:r>
                    </a:p>
                    <a:p>
                      <a:pPr algn="l"/>
                      <a:r>
                        <a:rPr lang="en-GB" sz="1100" dirty="0">
                          <a:latin typeface="+mn-lt"/>
                        </a:rPr>
                        <a:t>Make effective use of fonts and shapes</a:t>
                      </a:r>
                    </a:p>
                    <a:p>
                      <a:pPr algn="l"/>
                      <a:endParaRPr lang="en-GB" sz="1100" dirty="0">
                        <a:latin typeface="+mn-lt"/>
                      </a:endParaRPr>
                    </a:p>
                    <a:p>
                      <a:pPr algn="l"/>
                      <a:endParaRPr lang="en-GB" sz="1100" dirty="0">
                        <a:latin typeface="+mn-lt"/>
                      </a:endParaRPr>
                    </a:p>
                    <a:p>
                      <a:pPr algn="l"/>
                      <a:r>
                        <a:rPr lang="en-GB" sz="1100" b="1" dirty="0">
                          <a:latin typeface="+mn-lt"/>
                        </a:rPr>
                        <a:t>Excel</a:t>
                      </a:r>
                    </a:p>
                    <a:p>
                      <a:pPr algn="l"/>
                      <a:r>
                        <a:rPr lang="en-GB" sz="1100" b="0" dirty="0">
                          <a:latin typeface="+mn-lt"/>
                        </a:rPr>
                        <a:t>Know how data is represented in a spreadsheet</a:t>
                      </a:r>
                    </a:p>
                    <a:p>
                      <a:pPr algn="l"/>
                      <a:r>
                        <a:rPr lang="en-GB" sz="1100" b="0" dirty="0">
                          <a:latin typeface="+mn-lt"/>
                        </a:rPr>
                        <a:t>Can apply formulae</a:t>
                      </a:r>
                    </a:p>
                    <a:p>
                      <a:pPr algn="l"/>
                      <a:r>
                        <a:rPr lang="en-GB" sz="1100" b="0" dirty="0">
                          <a:latin typeface="+mn-lt"/>
                        </a:rPr>
                        <a:t>Use formula to tackle real life problems</a:t>
                      </a:r>
                    </a:p>
                    <a:p>
                      <a:endParaRPr lang="en-GB" sz="11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</a:rPr>
                        <a:t>How we communicate online</a:t>
                      </a:r>
                    </a:p>
                    <a:p>
                      <a:endParaRPr lang="en-GB" sz="1100" dirty="0">
                        <a:latin typeface="+mn-lt"/>
                      </a:endParaRPr>
                    </a:p>
                    <a:p>
                      <a:r>
                        <a:rPr lang="en-GB" sz="1100" dirty="0">
                          <a:latin typeface="+mn-lt"/>
                        </a:rPr>
                        <a:t>Understand what inappropriate communication is and how to report it</a:t>
                      </a:r>
                    </a:p>
                    <a:p>
                      <a:endParaRPr lang="en-GB" sz="11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68984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C7871A0F-4D88-2B7B-5EB1-D90088DB7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Year 5 Progression in Domains of Knowledge</a:t>
            </a:r>
            <a:endParaRPr lang="en-GB" sz="3019" b="1" dirty="0">
              <a:solidFill>
                <a:srgbClr val="FFFDFF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4954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B38A01C-956F-3ABC-9029-B1BD347B82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096800"/>
              </p:ext>
            </p:extLst>
          </p:nvPr>
        </p:nvGraphicFramePr>
        <p:xfrm>
          <a:off x="159134" y="976295"/>
          <a:ext cx="8726831" cy="5089878"/>
        </p:xfrm>
        <a:graphic>
          <a:graphicData uri="http://schemas.openxmlformats.org/drawingml/2006/table">
            <a:tbl>
              <a:tblPr/>
              <a:tblGrid>
                <a:gridCol w="1755010">
                  <a:extLst>
                    <a:ext uri="{9D8B030D-6E8A-4147-A177-3AD203B41FA5}">
                      <a16:colId xmlns:a16="http://schemas.microsoft.com/office/drawing/2014/main" val="1003302530"/>
                    </a:ext>
                  </a:extLst>
                </a:gridCol>
                <a:gridCol w="1560576">
                  <a:extLst>
                    <a:ext uri="{9D8B030D-6E8A-4147-A177-3AD203B41FA5}">
                      <a16:colId xmlns:a16="http://schemas.microsoft.com/office/drawing/2014/main" val="478540876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1426055967"/>
                    </a:ext>
                  </a:extLst>
                </a:gridCol>
                <a:gridCol w="1682496">
                  <a:extLst>
                    <a:ext uri="{9D8B030D-6E8A-4147-A177-3AD203B41FA5}">
                      <a16:colId xmlns:a16="http://schemas.microsoft.com/office/drawing/2014/main" val="779650668"/>
                    </a:ext>
                  </a:extLst>
                </a:gridCol>
                <a:gridCol w="1717069">
                  <a:extLst>
                    <a:ext uri="{9D8B030D-6E8A-4147-A177-3AD203B41FA5}">
                      <a16:colId xmlns:a16="http://schemas.microsoft.com/office/drawing/2014/main" val="42508591"/>
                    </a:ext>
                  </a:extLst>
                </a:gridCol>
              </a:tblGrid>
              <a:tr h="218521">
                <a:tc grid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Physical Education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anose="020B0600070205080204" pitchFamily="34" charset="-128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985955"/>
                  </a:ext>
                </a:extLst>
              </a:tr>
              <a:tr h="31851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Games and Athletics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Dance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Gymnastics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Athletics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Outdoor and Adventurous Activities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808766"/>
                  </a:ext>
                </a:extLst>
              </a:tr>
              <a:tr h="4103709">
                <a:tc>
                  <a:txBody>
                    <a:bodyPr/>
                    <a:lstStyle/>
                    <a:p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Choose and combine techniques in game situations (running, throwing, catching, passing, jumping and kicking, etc.).</a:t>
                      </a:r>
                    </a:p>
                    <a:p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Work alone, or with team mates in order to gain points or possession.</a:t>
                      </a:r>
                    </a:p>
                    <a:p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Strike a bowled or volleyed ball with accuracy.</a:t>
                      </a:r>
                    </a:p>
                    <a:p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Use forehand and backhand when playing racket games.</a:t>
                      </a:r>
                    </a:p>
                    <a:p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Field, defend and attack tactically by anticipating the direction of play.</a:t>
                      </a:r>
                    </a:p>
                    <a:p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Choose the most appropriate tactics for a game.</a:t>
                      </a:r>
                    </a:p>
                    <a:p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Uphold the spirit of fair play and respect in all competitive situations.</a:t>
                      </a:r>
                    </a:p>
                    <a:p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Lead others when called upon and act as a good role model within a team.</a:t>
                      </a:r>
                    </a:p>
                    <a:p>
                      <a:endParaRPr lang="en-GB" sz="105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Compose creative and imaginative dance sequences.</a:t>
                      </a:r>
                    </a:p>
                    <a:p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Perform expressively and hold a precise and strong body posture.</a:t>
                      </a:r>
                    </a:p>
                    <a:p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Perform and create complex sequences.</a:t>
                      </a:r>
                    </a:p>
                    <a:p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Express an idea in original and imaginative ways.</a:t>
                      </a:r>
                    </a:p>
                    <a:p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Plan to perform with high energy, slow grace or other themes and maintain this throughout a piece. </a:t>
                      </a:r>
                    </a:p>
                    <a:p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Perform complex moves that combine strength and stamina gained through gymnastics activities (such as cartwheels or handstands).</a:t>
                      </a:r>
                    </a:p>
                    <a:p>
                      <a:endParaRPr lang="en-GB" sz="105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Compose creative and imaginative dance sequences.</a:t>
                      </a:r>
                    </a:p>
                    <a:p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Perform expressively and hold a precise and strong body posture.</a:t>
                      </a:r>
                    </a:p>
                    <a:p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Perform and create complex sequences.</a:t>
                      </a:r>
                    </a:p>
                    <a:p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Express an idea in original and imaginative ways.</a:t>
                      </a:r>
                    </a:p>
                    <a:p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Plan to perform with high energy, slow grace or other themes and maintain this throughout a piece. </a:t>
                      </a:r>
                    </a:p>
                    <a:p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Perform complex moves that combine strength and stamina gained through gymnastics activities (such as cartwheels or handstands).</a:t>
                      </a:r>
                    </a:p>
                    <a:p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Practise and refine the gymnastic techniques used in performances (listed above).</a:t>
                      </a:r>
                    </a:p>
                    <a:p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Demonstrate good kinaesthetic awareness (placement and alignment of body parts is usually good in well-rehearsed actions).</a:t>
                      </a:r>
                    </a:p>
                    <a:p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Use equipment to vault and to swing (remaining upright).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Combine sprinting with low hurdles over 60 metres.</a:t>
                      </a:r>
                    </a:p>
                    <a:p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Choose the best place for running over a variety of distances.</a:t>
                      </a:r>
                    </a:p>
                    <a:p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Throw accurately and refine performance by analysing technique and body shape.</a:t>
                      </a:r>
                    </a:p>
                    <a:p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Show control in take off and landings when jumping.</a:t>
                      </a:r>
                    </a:p>
                    <a:p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Compete with others and keep track of personal best performances, setting targets for improvement</a:t>
                      </a:r>
                    </a:p>
                    <a:p>
                      <a:endParaRPr lang="en-GB" sz="105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7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Can review performance and apply learning.</a:t>
                      </a:r>
                    </a:p>
                    <a:p>
                      <a:r>
                        <a:rPr lang="en-GB" sz="7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Can recognise the important role played by all team members.</a:t>
                      </a:r>
                    </a:p>
                    <a:p>
                      <a:r>
                        <a:rPr lang="en-GB" sz="7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Can organise time and resources within a team.</a:t>
                      </a:r>
                    </a:p>
                    <a:p>
                      <a:r>
                        <a:rPr lang="en-GB" sz="7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Can listen attentively, record information accurately and apply strategies for remembering important information.</a:t>
                      </a:r>
                    </a:p>
                    <a:p>
                      <a:r>
                        <a:rPr lang="en-GB" sz="7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I can work effectively as part of a team to solve problems. </a:t>
                      </a:r>
                    </a:p>
                    <a:p>
                      <a:endParaRPr lang="en-GB" sz="7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68984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C7871A0F-4D88-2B7B-5EB1-D90088DB7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rgbClr val="FF7C80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Year 5 Progression in Domains of Knowledge</a:t>
            </a:r>
            <a:endParaRPr lang="en-GB" sz="3019" b="1" dirty="0">
              <a:solidFill>
                <a:srgbClr val="FFFDFF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25" y="6193231"/>
            <a:ext cx="464325" cy="623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1413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784</TotalTime>
  <Words>3454</Words>
  <Application>Microsoft Office PowerPoint</Application>
  <PresentationFormat>On-screen Show (4:3)</PresentationFormat>
  <Paragraphs>446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MS PGothic</vt:lpstr>
      <vt:lpstr>Arial</vt:lpstr>
      <vt:lpstr>Calibri</vt:lpstr>
      <vt:lpstr>Calibri Light</vt:lpstr>
      <vt:lpstr>Century Gothic</vt:lpstr>
      <vt:lpstr>Times New Roman</vt:lpstr>
      <vt:lpstr>Wingdings</vt:lpstr>
      <vt:lpstr>Office Theme</vt:lpstr>
      <vt:lpstr>English Disciplinary Knowledge Year 5</vt:lpstr>
      <vt:lpstr>English Disciplinary Knowledge Year 5</vt:lpstr>
      <vt:lpstr>English Disciplinary Knowledge Year 5</vt:lpstr>
      <vt:lpstr>Maths Substantive Knowledge Year 5</vt:lpstr>
      <vt:lpstr>Maths Substantive Knowledge Year 5</vt:lpstr>
      <vt:lpstr>Maths Substantive Knowledge Year 5</vt:lpstr>
      <vt:lpstr>Year 5 Progression in Domains of Knowledge</vt:lpstr>
      <vt:lpstr>Year 5 Progression in Domains of Knowledge</vt:lpstr>
      <vt:lpstr>Year 5 Progression in Domains of Knowledge</vt:lpstr>
      <vt:lpstr>Year 5 Progression in Domains of Knowledge</vt:lpstr>
      <vt:lpstr>Year 5 Progression in Domains of Knowledge</vt:lpstr>
      <vt:lpstr>Year 5 Progression in Domains of Knowledge</vt:lpstr>
      <vt:lpstr>Year 5 Progression in Domains of Knowledge</vt:lpstr>
      <vt:lpstr>Year 5 Progression in Domains of Knowledge</vt:lpstr>
      <vt:lpstr>Year 5 Progression in Domains of Knowledge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Davies - Trustee</dc:creator>
  <cp:lastModifiedBy>Sam Smallridge</cp:lastModifiedBy>
  <cp:revision>26</cp:revision>
  <dcterms:created xsi:type="dcterms:W3CDTF">2022-05-19T06:53:53Z</dcterms:created>
  <dcterms:modified xsi:type="dcterms:W3CDTF">2024-02-28T16:37:08Z</dcterms:modified>
</cp:coreProperties>
</file>