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621" r:id="rId2"/>
    <p:sldId id="3618" r:id="rId3"/>
    <p:sldId id="3622" r:id="rId4"/>
    <p:sldId id="256" r:id="rId5"/>
    <p:sldId id="257" r:id="rId6"/>
    <p:sldId id="258" r:id="rId7"/>
    <p:sldId id="3441" r:id="rId8"/>
    <p:sldId id="3620" r:id="rId9"/>
    <p:sldId id="3619" r:id="rId10"/>
    <p:sldId id="3239" r:id="rId11"/>
    <p:sldId id="3240" r:id="rId12"/>
    <p:sldId id="3617" r:id="rId13"/>
    <p:sldId id="3443" r:id="rId14"/>
    <p:sldId id="344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CC"/>
    <a:srgbClr val="FF9999"/>
    <a:srgbClr val="FF6699"/>
    <a:srgbClr val="FF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9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02" y="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99E9-14FD-4E85-8C64-72F2BF5D0FED}" type="datetimeFigureOut">
              <a:rPr lang="en-GB" smtClean="0"/>
              <a:t>28/02/2024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1EB6A-CD69-4D14-800B-C8A5F959F4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8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E9F7-9A97-48D9-A1D1-2F6045F785D1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4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98D-BD73-44BA-9DEB-96676F2E1817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D3-20E7-4959-A1C2-EEB3E2BEFBD8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9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1343-4E6B-4F0E-BC11-DAA84833E769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3701-5A6B-4AFD-B153-C50374F98C04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6FCB-9FF0-4640-B99D-B2A296BF223A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B6E-B47E-4D33-BBB4-25C7C292353B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D88D-0E35-4640-A867-37910C5636CC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57E9-6FBD-49F7-BC98-2264730E7FA4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87A1-9EF9-4E91-9E9C-65E048184B95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33CC-BB9F-418B-96C3-F1C1311129CE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04A-E8B4-4F1D-B4C4-15C3465410B6}" type="datetime1">
              <a:rPr lang="en-GB" smtClean="0"/>
              <a:t>28/02/2024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432" y="1018314"/>
          <a:ext cx="8109138" cy="3489897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Sequence sentences to form clear narratives.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Plan by talking about ideas and writing notes.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- Convey ideas sentence by sentence.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Sequence sentences to form clear narratives.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7275"/>
              </p:ext>
            </p:extLst>
          </p:nvPr>
        </p:nvGraphicFramePr>
        <p:xfrm>
          <a:off x="517432" y="1033335"/>
          <a:ext cx="8109138" cy="4665515"/>
        </p:xfrm>
        <a:graphic>
          <a:graphicData uri="http://schemas.openxmlformats.org/drawingml/2006/table">
            <a:tbl>
              <a:tblPr/>
              <a:tblGrid>
                <a:gridCol w="3225512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189194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Geography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Places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Patterns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Communicating Geographically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Ask and answer geographical questions (such as: What is this place like? What or who will I see in this place? What do people do in this place?).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simple fieldwork and observational skills to study the geography of the school and the key human and physical features of its surrounding environment.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aerial images and plan perspectives to recognise landmarks and basic physical features.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Name and locate the world’s continents and oceans.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Identify seasonal and daily weather patterns in the United Kingdom.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Identify land use around the school.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compass directions (north, south, east and west) and locational language (e.g. near and far) to describe the location of features and routes on a map.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simple grid references (A1, B1).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559139"/>
              </p:ext>
            </p:extLst>
          </p:nvPr>
        </p:nvGraphicFramePr>
        <p:xfrm>
          <a:off x="416933" y="869005"/>
          <a:ext cx="8301986" cy="4959301"/>
        </p:xfrm>
        <a:graphic>
          <a:graphicData uri="http://schemas.openxmlformats.org/drawingml/2006/table">
            <a:tbl>
              <a:tblPr/>
              <a:tblGrid>
                <a:gridCol w="2075157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076515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603366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History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and Interpreting the Past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Building an Overview of World History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Chronology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Communicating Historically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843625">
                <a:tc>
                  <a:txBody>
                    <a:bodyPr/>
                    <a:lstStyle/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artefacts to find out about the past.</a:t>
                      </a:r>
                    </a:p>
                    <a:p>
                      <a:pPr algn="l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Ask questions such as: What was it like for people? What happened? How long ago?</a:t>
                      </a:r>
                    </a:p>
                    <a:p>
                      <a:pPr algn="l"/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significant people from the past.</a:t>
                      </a:r>
                    </a:p>
                    <a:p>
                      <a:pPr algn="l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that there are reasons why people in the past are remembered. </a:t>
                      </a:r>
                    </a:p>
                    <a:p>
                      <a:pPr algn="l"/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Place events and artefacts in order on a time line.</a:t>
                      </a:r>
                    </a:p>
                    <a:p>
                      <a:pPr algn="l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Label time lines with words or phrases such as: past, present, older and newer.</a:t>
                      </a:r>
                    </a:p>
                    <a:p>
                      <a:pPr algn="l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Recount changes that have occurred in their own lives.</a:t>
                      </a:r>
                    </a:p>
                    <a:p>
                      <a:pPr algn="l"/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words and phrases such as: a long time ago, recently, when my parents/carers were children, years, decades and centuries to describe the passing of time.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12483" y="6173787"/>
            <a:ext cx="3086100" cy="365125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209C8D-7356-87D9-E7C0-922D76561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025445"/>
              </p:ext>
            </p:extLst>
          </p:nvPr>
        </p:nvGraphicFramePr>
        <p:xfrm>
          <a:off x="521505" y="1213961"/>
          <a:ext cx="8100989" cy="4465327"/>
        </p:xfrm>
        <a:graphic>
          <a:graphicData uri="http://schemas.openxmlformats.org/drawingml/2006/table">
            <a:tbl>
              <a:tblPr/>
              <a:tblGrid>
                <a:gridCol w="1892511">
                  <a:extLst>
                    <a:ext uri="{9D8B030D-6E8A-4147-A177-3AD203B41FA5}">
                      <a16:colId xmlns:a16="http://schemas.microsoft.com/office/drawing/2014/main" val="441704380"/>
                    </a:ext>
                  </a:extLst>
                </a:gridCol>
                <a:gridCol w="4279392">
                  <a:extLst>
                    <a:ext uri="{9D8B030D-6E8A-4147-A177-3AD203B41FA5}">
                      <a16:colId xmlns:a16="http://schemas.microsoft.com/office/drawing/2014/main" val="1307485077"/>
                    </a:ext>
                  </a:extLst>
                </a:gridCol>
                <a:gridCol w="1929086">
                  <a:extLst>
                    <a:ext uri="{9D8B030D-6E8A-4147-A177-3AD203B41FA5}">
                      <a16:colId xmlns:a16="http://schemas.microsoft.com/office/drawing/2014/main" val="4072427205"/>
                    </a:ext>
                  </a:extLst>
                </a:gridCol>
              </a:tblGrid>
              <a:tr h="3884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Art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48599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Theoretical ideas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4118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Practical Knowledge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4118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Taking Inspiration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411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53826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• Respond to ideas and starting points.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• Explore ideas and collect visual information.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• Explore different methods and materials as ideas develop.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hold a pencil and chalk in different ways to experiment with the line I create.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there are different types of lines.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different materials and lines to make different types of marks.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draw around a variety of shapes.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thick and thin brushes.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make secondary colours.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Sculpture</a:t>
                      </a:r>
                      <a:b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rolled up paper and card as materials.</a:t>
                      </a:r>
                      <a:b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techniques such as rolling and cutting to manipulate materials. 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work of artists and designers.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some of the ideas of artists studied to create pieces.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80524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4B06319F-2F14-5C98-FBED-560CDE61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FF0000">
              <a:alpha val="74118"/>
            </a:srgb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FF6CF5-4CF9-C2D4-C784-FFDB32BA6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202775"/>
              </p:ext>
            </p:extLst>
          </p:nvPr>
        </p:nvGraphicFramePr>
        <p:xfrm>
          <a:off x="159132" y="1157681"/>
          <a:ext cx="8726151" cy="4337953"/>
        </p:xfrm>
        <a:graphic>
          <a:graphicData uri="http://schemas.openxmlformats.org/drawingml/2006/table">
            <a:tbl>
              <a:tblPr/>
              <a:tblGrid>
                <a:gridCol w="2521545">
                  <a:extLst>
                    <a:ext uri="{9D8B030D-6E8A-4147-A177-3AD203B41FA5}">
                      <a16:colId xmlns:a16="http://schemas.microsoft.com/office/drawing/2014/main" val="1708824382"/>
                    </a:ext>
                  </a:extLst>
                </a:gridCol>
                <a:gridCol w="2252194">
                  <a:extLst>
                    <a:ext uri="{9D8B030D-6E8A-4147-A177-3AD203B41FA5}">
                      <a16:colId xmlns:a16="http://schemas.microsoft.com/office/drawing/2014/main" val="3245300809"/>
                    </a:ext>
                  </a:extLst>
                </a:gridCol>
                <a:gridCol w="1660423">
                  <a:extLst>
                    <a:ext uri="{9D8B030D-6E8A-4147-A177-3AD203B41FA5}">
                      <a16:colId xmlns:a16="http://schemas.microsoft.com/office/drawing/2014/main" val="1859629020"/>
                    </a:ext>
                  </a:extLst>
                </a:gridCol>
                <a:gridCol w="2291989">
                  <a:extLst>
                    <a:ext uri="{9D8B030D-6E8A-4147-A177-3AD203B41FA5}">
                      <a16:colId xmlns:a16="http://schemas.microsoft.com/office/drawing/2014/main" val="3123478278"/>
                    </a:ext>
                  </a:extLst>
                </a:gridCol>
              </a:tblGrid>
              <a:tr h="41602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Music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844407"/>
                  </a:ext>
                </a:extLst>
              </a:tr>
              <a:tr h="3727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Musicianship and Performing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Composing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Appraising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Singing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26563"/>
                  </a:ext>
                </a:extLst>
              </a:tr>
              <a:tr h="336342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Pulse/Beat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lvl="0" fontAlgn="base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Walk, move or clap a steady beat with others, changing the speed of the beat as the tempo of the music changes. </a:t>
                      </a:r>
                      <a:endParaRPr lang="en-GB" sz="9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Rhythm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Copy short rhythm patterns led by the teacher using body percussion and instruments.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Play short repeating rhythm patterns (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ostinati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) based on word-pattern chants while keeping in time with a steady beat.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Pitch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Listen to sounds in the local school environment, comparing high and low sounds.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Sing familiar songs in both low and high voices and talk about the difference in sound.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Respond physically to high and low sounds.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Play short, pitched patterns on tuned instruments (e.g. glockenspiels or chime bars.)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Reading Notation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Follow graphic notations and symbols when playing and performing.</a:t>
                      </a: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Improvise simple vocal chants, using question and answer phrases.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body, vocal and percussion sounds to create musical sound effects and short sequences of sounds in response to stimuli, e.g. a rainstorm, or to enhance story telling.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and understand the difference between creating a rhythm pattern and a pitch pattern.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create rhythms using words and phrases as a starting point.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how graphic notation can represent created sounds and explore and invent own symbols.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music technology (where available) to capture, change and combine sounds.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/>
                    </a:p>
                    <a:p>
                      <a:endParaRPr lang="en-GB" sz="9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Listen to a range of recorded and live music express own opinion about the music.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respond to changes in dynamics, tempo and timbre.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Name some common hand-held percussion instruments and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their sounds aurally.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simple songs, chants and rhymes with a small pitch range from memory, singing collectively and at the same pitch.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so-mi songs and singing games with accurate pitch matching.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Respond to simple visual directions (e.g. stop, start, loud, quiet) and counting in.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using the voice expressively and creatively.</a:t>
                      </a:r>
                      <a:endParaRPr lang="en-GB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use the ‘thinking’ voice</a:t>
                      </a:r>
                      <a:endParaRPr lang="en-GB" sz="9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441852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A889202-A46C-B563-F3F0-6D3E3F4B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171450"/>
            <a:ext cx="8626569" cy="6247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055524"/>
              </p:ext>
            </p:extLst>
          </p:nvPr>
        </p:nvGraphicFramePr>
        <p:xfrm>
          <a:off x="259395" y="976295"/>
          <a:ext cx="8363099" cy="4692985"/>
        </p:xfrm>
        <a:graphic>
          <a:graphicData uri="http://schemas.openxmlformats.org/drawingml/2006/table">
            <a:tbl>
              <a:tblPr/>
              <a:tblGrid>
                <a:gridCol w="3922461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238963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51006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</a:tblGrid>
              <a:tr h="42125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Design Technology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318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Practical Skills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Designing, Making and Evaluating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Taking Inspiration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3789226"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Cut, peel or grate ingredients safely and hygienically.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Assemble or cook ingredients.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Materials/Textiles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Cut materials safely using tools provided.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Demonstrate a range of cutting and shaping techniques (such as tearing, cutting, folding and curling).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Join materials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gluing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Decorate textiles using pom poms, sequins, stickers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felt.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materials to practise gluing to make and strengthen products.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Design products that have a clear purpose 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objects and designs to identify likes and dislikes of the designs.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Say first and then write to tell others about ideas.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Use names of people, places and things.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Re-read writing to check it makes sense.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Write so that other people can understand the meaning of sentences.</a:t>
                      </a:r>
                    </a:p>
                    <a:p>
                      <a:pPr lvl="0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Use well-chosen adjectives to add detail.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- Use nouns and pronouns for variety.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the present and past tenses correctly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sentences with different forms: statement, question, exclamation and command.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- Use adverbs for extra detail.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50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Spell by segmenting words into phonemes and represent them with the correct graphemes.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Use both familiar and new punctuation correctly, including full stops, capital letters.</a:t>
                      </a: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prefixes and suffixes, learning the rule for adding s and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a plural marker for nouns, and the third person singular marker for verbs (I drink - he drinks).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prefix un.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suffixes where no change to the spelling of the root word is needed: helping, helped, helper, eating, quicker, quickest.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some new ways to represent phonemes.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Spell common exception words correctly.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Spell words containing 40+ learned phonemes.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34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547" y="1002778"/>
            <a:ext cx="6469927" cy="4685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2264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16261" y="1620986"/>
          <a:ext cx="8601168" cy="3568920"/>
        </p:xfrm>
        <a:graphic>
          <a:graphicData uri="http://schemas.openxmlformats.org/drawingml/2006/table">
            <a:tbl>
              <a:tblPr/>
              <a:tblGrid>
                <a:gridCol w="2649069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3051155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900944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2945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13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Place Value (Within 10)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Addition and Subtraction (Within 10)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Shape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726542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Sort objects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 objects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</a:t>
                      </a: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objects from a larger group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Represent objects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Recognise numbers as words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 on from any number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1 more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 backwards within 10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1 less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Compare groups by matching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Fewer, more, same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Less than, greater than, equal to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Compare numbers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Order objects and numbers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1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The number line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dirty="0"/>
                        <a:t>Introduce parts and wholes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dirty="0"/>
                        <a:t>Part-whole model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dirty="0"/>
                        <a:t>Write number sentences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dirty="0"/>
                        <a:t>Fact families-addition facts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dirty="0"/>
                        <a:t>Number bonds</a:t>
                      </a:r>
                      <a:r>
                        <a:rPr lang="en-GB" sz="1100" baseline="0" dirty="0"/>
                        <a:t> within 10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Systematic number bonds within 10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Number bonds to 10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Addition-add together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Addition-add more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Addition problems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Find a part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Fact families-the eight facts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Subtraction-take away/cross out (how many left?)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Subtraction-take away (how many left?)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Subtraction on a number line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100" baseline="0" dirty="0"/>
                        <a:t>Add of subtract 1 or 2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/>
                        <a:t>Recognise and name 3-D shapes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/>
                        <a:t>Sort 3-D shapes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/>
                        <a:t>Recognise and name 2-D shapes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dirty="0"/>
                        <a:t>Sort 2-D</a:t>
                      </a:r>
                      <a:r>
                        <a:rPr lang="en-GB" sz="1200" baseline="0" dirty="0"/>
                        <a:t> shapes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200" baseline="0" dirty="0"/>
                        <a:t>Patterns with 2-D and 3-D shapes</a:t>
                      </a:r>
                      <a:endParaRPr lang="en-GB" sz="12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43131ADF-852A-4E48-BB5D-832DAF25C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" y="5379244"/>
            <a:ext cx="3867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ew Recognition Partner Announcement - White Rose Maths - Tempo Time Credits">
            <a:extLst>
              <a:ext uri="{FF2B5EF4-FFF2-40B4-BE49-F238E27FC236}">
                <a16:creationId xmlns:a16="http://schemas.microsoft.com/office/drawing/2014/main" id="{375E034E-73F8-1644-88A3-3E0C7B3CD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5396086"/>
            <a:ext cx="519114" cy="51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75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547" y="1002778"/>
            <a:ext cx="6469927" cy="4685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Year 1 Progression in Domains of Knowledge</a:t>
            </a:r>
            <a:r>
              <a:rPr lang="en-GB" sz="2264" b="1" dirty="0">
                <a:latin typeface="Century Gothic" panose="020B0502020202020204" pitchFamily="34" charset="0"/>
              </a:rPr>
              <a:t>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01444" y="1620987"/>
          <a:ext cx="8113909" cy="3617505"/>
        </p:xfrm>
        <a:graphic>
          <a:graphicData uri="http://schemas.openxmlformats.org/drawingml/2006/table">
            <a:tbl>
              <a:tblPr/>
              <a:tblGrid>
                <a:gridCol w="1243628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1508579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1498970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  <a:gridCol w="1931366">
                  <a:extLst>
                    <a:ext uri="{9D8B030D-6E8A-4147-A177-3AD203B41FA5}">
                      <a16:colId xmlns:a16="http://schemas.microsoft.com/office/drawing/2014/main" val="2261204431"/>
                    </a:ext>
                  </a:extLst>
                </a:gridCol>
                <a:gridCol w="1931366">
                  <a:extLst>
                    <a:ext uri="{9D8B030D-6E8A-4147-A177-3AD203B41FA5}">
                      <a16:colId xmlns:a16="http://schemas.microsoft.com/office/drawing/2014/main" val="1939347423"/>
                    </a:ext>
                  </a:extLst>
                </a:gridCol>
              </a:tblGrid>
              <a:tr h="302945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61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Place Value (within 20)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Addition and Subtraction (Within 20)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Place Value (within 50)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Length and Height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Mass and Volume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07900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</a:t>
                      </a: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within 20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Understand 10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Understand 11, 12 and 13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Understand 14, 15 and 16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Understand 17, 18 and 19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Understand 20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1 more and 1 less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The number line to 20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Use a number line to 20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Estimate on a number line to 20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Compare numbers to 20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Order numbers to 20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Add by counting on within</a:t>
                      </a:r>
                      <a:r>
                        <a:rPr lang="en-GB" sz="900" baseline="0" dirty="0"/>
                        <a:t> 20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Add ones using number bonds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Find and make number bonds to 20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Doubles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Near doubles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Subtract ones using number bonds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Subtraction-counting back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Subtraction-finding the difference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Related facts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Missing number problems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Count from 20 to 50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20, 30, 40 and 50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Count by making groups of tens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Groups</a:t>
                      </a:r>
                      <a:r>
                        <a:rPr lang="en-GB" sz="900" baseline="0" dirty="0"/>
                        <a:t> of tens and ones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Partition into tens and ones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The number line to 50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Estimate on a number line to 50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1 more, 1 less</a:t>
                      </a:r>
                      <a:endParaRPr lang="en-GB" sz="9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Compare lengths</a:t>
                      </a:r>
                      <a:r>
                        <a:rPr lang="en-GB" sz="900" baseline="0" dirty="0"/>
                        <a:t> and heights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Measure length using objects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Measure length in centimetres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9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Heavier and lighter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Measure</a:t>
                      </a:r>
                      <a:r>
                        <a:rPr lang="en-GB" sz="900" baseline="0" dirty="0"/>
                        <a:t> mass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Compare mass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Full and empty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Compare volume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Measure capacity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Compare capacity</a:t>
                      </a:r>
                      <a:endParaRPr lang="en-GB" sz="9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EB92AA1E-62D0-C745-9B72-237F008FB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" y="5379244"/>
            <a:ext cx="3867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ew Recognition Partner Announcement - White Rose Maths - Tempo Time Credits">
            <a:extLst>
              <a:ext uri="{FF2B5EF4-FFF2-40B4-BE49-F238E27FC236}">
                <a16:creationId xmlns:a16="http://schemas.microsoft.com/office/drawing/2014/main" id="{920C4BB0-5617-6746-87AF-B3EFCD6DA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5396086"/>
            <a:ext cx="519114" cy="51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30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547" y="1002778"/>
            <a:ext cx="6469927" cy="4685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400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2264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09085" y="1620986"/>
          <a:ext cx="8647771" cy="3480345"/>
        </p:xfrm>
        <a:graphic>
          <a:graphicData uri="http://schemas.openxmlformats.org/drawingml/2006/table">
            <a:tbl>
              <a:tblPr/>
              <a:tblGrid>
                <a:gridCol w="1239242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1269802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1261714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  <a:gridCol w="1625671">
                  <a:extLst>
                    <a:ext uri="{9D8B030D-6E8A-4147-A177-3AD203B41FA5}">
                      <a16:colId xmlns:a16="http://schemas.microsoft.com/office/drawing/2014/main" val="2261204431"/>
                    </a:ext>
                  </a:extLst>
                </a:gridCol>
                <a:gridCol w="1625671">
                  <a:extLst>
                    <a:ext uri="{9D8B030D-6E8A-4147-A177-3AD203B41FA5}">
                      <a16:colId xmlns:a16="http://schemas.microsoft.com/office/drawing/2014/main" val="1419669929"/>
                    </a:ext>
                  </a:extLst>
                </a:gridCol>
                <a:gridCol w="1625671">
                  <a:extLst>
                    <a:ext uri="{9D8B030D-6E8A-4147-A177-3AD203B41FA5}">
                      <a16:colId xmlns:a16="http://schemas.microsoft.com/office/drawing/2014/main" val="3621438490"/>
                    </a:ext>
                  </a:extLst>
                </a:gridCol>
              </a:tblGrid>
              <a:tr h="302945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618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Multiplication and division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Fractions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Position and direction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Place Value (within 100)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Money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Time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726542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 in 2s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 in 10s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Count in 5s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Recognise equal groups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Add equal groups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Make arrays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Make doubles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Make equal groups-grouping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Make equal groups-sharing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Recognise a</a:t>
                      </a:r>
                      <a:r>
                        <a:rPr lang="en-GB" sz="900" baseline="0" dirty="0"/>
                        <a:t> half of an object or a shape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Find a half of an object or a shape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Recognise half of a quantity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Find a half of a quantity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Recognise a quarter of an object or a shape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Find a quarter of an object or a shape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Recognise a quarter of a quantity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Find a quarter of a quantity</a:t>
                      </a:r>
                      <a:endParaRPr lang="en-GB" sz="9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Describe turns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Describe</a:t>
                      </a:r>
                      <a:r>
                        <a:rPr lang="en-GB" sz="900" baseline="0" dirty="0"/>
                        <a:t> </a:t>
                      </a:r>
                      <a:r>
                        <a:rPr lang="en-GB" sz="900" dirty="0"/>
                        <a:t>position-left</a:t>
                      </a:r>
                      <a:r>
                        <a:rPr lang="en-GB" sz="900" baseline="0" dirty="0"/>
                        <a:t> and right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Describe position-forwards and backwards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Describe position-above and below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Ordinal numbers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9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9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Count from 50 to 100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Tens to 100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Partition into</a:t>
                      </a:r>
                      <a:r>
                        <a:rPr lang="en-GB" sz="900" baseline="0" dirty="0"/>
                        <a:t> tens and ones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The number line to 100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1 more, 1 less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Compare numbers with the same number of tens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Compare any two numbers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Unitising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Recognise coins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Recognise</a:t>
                      </a:r>
                      <a:r>
                        <a:rPr lang="en-GB" sz="900" baseline="0" dirty="0"/>
                        <a:t> notes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baseline="0" dirty="0"/>
                        <a:t>Count in coins</a:t>
                      </a:r>
                      <a:endParaRPr lang="en-GB" sz="900" dirty="0"/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Before and after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Days of the week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Months of the year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Hours, minutes and seconds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Tell the time to the hour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900" dirty="0"/>
                        <a:t>Tell</a:t>
                      </a:r>
                      <a:r>
                        <a:rPr lang="en-GB" sz="900" baseline="0" dirty="0"/>
                        <a:t> the time to the half hour</a:t>
                      </a:r>
                    </a:p>
                  </a:txBody>
                  <a:tcPr marL="64700" marR="64700" marT="32350" marB="32350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pic>
        <p:nvPicPr>
          <p:cNvPr id="7" name="Picture 2" descr="Image preview">
            <a:extLst>
              <a:ext uri="{FF2B5EF4-FFF2-40B4-BE49-F238E27FC236}">
                <a16:creationId xmlns:a16="http://schemas.microsoft.com/office/drawing/2014/main" id="{D978E0BC-9372-2448-99A9-EBF82E796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50" y="5379244"/>
            <a:ext cx="386700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New Recognition Partner Announcement - White Rose Maths - Tempo Time Credits">
            <a:extLst>
              <a:ext uri="{FF2B5EF4-FFF2-40B4-BE49-F238E27FC236}">
                <a16:creationId xmlns:a16="http://schemas.microsoft.com/office/drawing/2014/main" id="{C9075381-4CFB-9B48-A036-6E1082CB8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5396086"/>
            <a:ext cx="519114" cy="51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24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E5E46A9-B0DC-2F9F-B043-1337CB303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947289"/>
              </p:ext>
            </p:extLst>
          </p:nvPr>
        </p:nvGraphicFramePr>
        <p:xfrm>
          <a:off x="159133" y="1127721"/>
          <a:ext cx="8825734" cy="4588134"/>
        </p:xfrm>
        <a:graphic>
          <a:graphicData uri="http://schemas.openxmlformats.org/drawingml/2006/table">
            <a:tbl>
              <a:tblPr/>
              <a:tblGrid>
                <a:gridCol w="2985693">
                  <a:extLst>
                    <a:ext uri="{9D8B030D-6E8A-4147-A177-3AD203B41FA5}">
                      <a16:colId xmlns:a16="http://schemas.microsoft.com/office/drawing/2014/main" val="488170885"/>
                    </a:ext>
                  </a:extLst>
                </a:gridCol>
                <a:gridCol w="5840041">
                  <a:extLst>
                    <a:ext uri="{9D8B030D-6E8A-4147-A177-3AD203B41FA5}">
                      <a16:colId xmlns:a16="http://schemas.microsoft.com/office/drawing/2014/main" val="3928805418"/>
                    </a:ext>
                  </a:extLst>
                </a:gridCol>
              </a:tblGrid>
              <a:tr h="24290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Science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83145"/>
                  </a:ext>
                </a:extLst>
              </a:tr>
              <a:tr h="20831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Working Scientifically Progression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87128"/>
                  </a:ext>
                </a:extLst>
              </a:tr>
              <a:tr h="425762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Asking and Answering Questions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everyday language/begin to use simple scientific words to ask or answer a scientific question.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553283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 Predictions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 to say what might happen in an investigation.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608290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 Observations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Observe objects, materials and living things and describe what they see.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526467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Equipment and Measurements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simple, nonstandard equipment and measurements in a practical task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452499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Identifying and Classifying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and group objects, materials and living things, with help, according to simple observational features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479341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Engaging in Practical Enquiry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 instructions to complete a simple test individually or in a group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176923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Recording and Reporting Findings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Begin to record simple data.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 about their findings and explain what they have found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53316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Drawing Conclusions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Explain, with help, what they think they have found out.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906374"/>
                  </a:ext>
                </a:extLst>
              </a:tr>
              <a:tr h="425762">
                <a:tc>
                  <a:txBody>
                    <a:bodyPr/>
                    <a:lstStyle/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Analysing Data: Evaluating and raising further questions and predictions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every day or simple scientific language to ask and/or answer a question on given data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19638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BD6D7A3-83D5-9B23-B327-AF1512B47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171450"/>
            <a:ext cx="8626569" cy="6247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108563"/>
              </p:ext>
            </p:extLst>
          </p:nvPr>
        </p:nvGraphicFramePr>
        <p:xfrm>
          <a:off x="521505" y="976295"/>
          <a:ext cx="8100989" cy="4805075"/>
        </p:xfrm>
        <a:graphic>
          <a:graphicData uri="http://schemas.openxmlformats.org/drawingml/2006/table">
            <a:tbl>
              <a:tblPr/>
              <a:tblGrid>
                <a:gridCol w="186737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342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77873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212324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39582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Computing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453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Computer Science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Information Technology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Digital Literacy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E-Safety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3855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what algorithms are and to write their own.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how to work out what is wrong with a simple algorithm when the steps are out of order, e.g. The Wrong Sandwich in Purple Mash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able to make good guesses of what is 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going to happen in a program. For example, where the turtle might go.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and debug simple programs. 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Maze explorers</a:t>
                      </a:r>
                    </a:p>
                    <a:p>
                      <a:endParaRPr lang="en-GB" sz="1200" b="1" dirty="0"/>
                    </a:p>
                    <a:p>
                      <a:r>
                        <a:rPr lang="en-GB" sz="1200" dirty="0"/>
                        <a:t>Know how to create a basic set of instructions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Understand what an algorithm is and how they are used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Word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  <a:p>
                      <a:r>
                        <a:rPr lang="en-GB" sz="1200" dirty="0">
                          <a:latin typeface="+mn-lt"/>
                        </a:rPr>
                        <a:t>Can access word and insert text.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  <a:p>
                      <a:r>
                        <a:rPr lang="en-GB" sz="1200" dirty="0">
                          <a:latin typeface="+mn-lt"/>
                        </a:rPr>
                        <a:t>Edit text and add capital letters.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  <a:p>
                      <a:r>
                        <a:rPr lang="en-GB" sz="1200" dirty="0">
                          <a:latin typeface="+mn-lt"/>
                        </a:rPr>
                        <a:t>Know the function of the undo and redo button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What a computer is and how they can be dangerous.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Why it is important to keep personal information safe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What to do if we see something we shouldn’t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95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523950"/>
              </p:ext>
            </p:extLst>
          </p:nvPr>
        </p:nvGraphicFramePr>
        <p:xfrm>
          <a:off x="159134" y="976295"/>
          <a:ext cx="8726830" cy="4813293"/>
        </p:xfrm>
        <a:graphic>
          <a:graphicData uri="http://schemas.openxmlformats.org/drawingml/2006/table">
            <a:tbl>
              <a:tblPr/>
              <a:tblGrid>
                <a:gridCol w="2184906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2845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504449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094630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218521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Physical Education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318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Games and Athletics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Dance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Gymnastics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Athletics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4103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Use the terms ‘opponent’ and ‘team-mate’.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Use rolling, hitting, running, jumping, catching and kicking skills in combination.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Develop tactics.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Lead others when appropriate.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Copy and remember moves and positions.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Move with careful control and coordination.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Link two or more actions to perform a sequence.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Choose movements to communicate a mood, feeling or idea.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To perform dance sequences travelling across pathways.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Copy and remember actions.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Move with some control and awareness of space.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Link two or more actions to make a sequence.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Show contrasts (such as small/tall, straight/curved and wide/narrow).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Travel by rolling forwards, backwards and sideways.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Hold a position whilst balancing on different points of the body.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Climb safely on equipment.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Stretch and curl to develop flexibility.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Jump in a variety of ways and land with increasing control and balance.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To demonstrate throwing underarm with some accuracy.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To demonstrate jumping as far as possible and landing safely with control.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To show a hopping skill with rhythm.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• To show running and changing direction quickly.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rgbClr val="FF7C8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5" y="6193231"/>
            <a:ext cx="464325" cy="62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41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</TotalTime>
  <Words>2429</Words>
  <Application>Microsoft Office PowerPoint</Application>
  <PresentationFormat>On-screen Show (4:3)</PresentationFormat>
  <Paragraphs>377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PGothic</vt:lpstr>
      <vt:lpstr>Arial</vt:lpstr>
      <vt:lpstr>Calibri</vt:lpstr>
      <vt:lpstr>Calibri Light</vt:lpstr>
      <vt:lpstr>Century Gothic</vt:lpstr>
      <vt:lpstr>Neuzeit S LT Std Book</vt:lpstr>
      <vt:lpstr>Times New Roman</vt:lpstr>
      <vt:lpstr>Wingdings</vt:lpstr>
      <vt:lpstr>Office Theme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Knowledge1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  <vt:lpstr>Year 1 Progression in Domains of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Davies - Trustee</dc:creator>
  <cp:lastModifiedBy>Sam Smallridge</cp:lastModifiedBy>
  <cp:revision>27</cp:revision>
  <dcterms:created xsi:type="dcterms:W3CDTF">2022-05-19T06:53:53Z</dcterms:created>
  <dcterms:modified xsi:type="dcterms:W3CDTF">2024-02-28T09:03:46Z</dcterms:modified>
</cp:coreProperties>
</file>