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621" r:id="rId2"/>
    <p:sldId id="3618" r:id="rId3"/>
    <p:sldId id="3622" r:id="rId4"/>
    <p:sldId id="256" r:id="rId5"/>
    <p:sldId id="257" r:id="rId6"/>
    <p:sldId id="258" r:id="rId7"/>
    <p:sldId id="3441" r:id="rId8"/>
    <p:sldId id="3620" r:id="rId9"/>
    <p:sldId id="3619" r:id="rId10"/>
    <p:sldId id="3239" r:id="rId11"/>
    <p:sldId id="3240" r:id="rId12"/>
    <p:sldId id="3617" r:id="rId13"/>
    <p:sldId id="3443" r:id="rId14"/>
    <p:sldId id="344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CC"/>
    <a:srgbClr val="FF9999"/>
    <a:srgbClr val="FF6699"/>
    <a:srgbClr val="FF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snapToGrid="0" showGuides="1">
      <p:cViewPr varScale="1">
        <p:scale>
          <a:sx n="79" d="100"/>
          <a:sy n="79" d="100"/>
        </p:scale>
        <p:origin x="102" y="8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E99E9-14FD-4E85-8C64-72F2BF5D0FED}" type="datetimeFigureOut">
              <a:rPr lang="en-GB" smtClean="0"/>
              <a:t>28/02/2024</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1EB6A-CD69-4D14-800B-C8A5F959F4DF}" type="slidenum">
              <a:rPr lang="en-GB" smtClean="0"/>
              <a:t>‹#›</a:t>
            </a:fld>
            <a:endParaRPr lang="en-GB" dirty="0"/>
          </a:p>
        </p:txBody>
      </p:sp>
    </p:spTree>
    <p:extLst>
      <p:ext uri="{BB962C8B-B14F-4D97-AF65-F5344CB8AC3E}">
        <p14:creationId xmlns:p14="http://schemas.microsoft.com/office/powerpoint/2010/main" val="1457822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94E9F7-9A97-48D9-A1D1-2F6045F785D1}"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399645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96198D-BD73-44BA-9DEB-96676F2E1817}"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55608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973ED3-20E7-4959-A1C2-EEB3E2BEFBD8}"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939393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201343-4E6B-4F0E-BC11-DAA84833E769}"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94458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CF3701-5A6B-4AFD-B153-C50374F98C04}" type="datetime1">
              <a:rPr lang="en-GB" smtClean="0"/>
              <a:t>28/02/2024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9736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736FCB-9FF0-4640-B99D-B2A296BF223A}"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26391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694B6E-B47E-4D33-BBB4-25C7C292353B}" type="datetime1">
              <a:rPr lang="en-GB" smtClean="0"/>
              <a:t>28/02/2024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377664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36D88D-0E35-4640-A867-37910C5636CC}" type="datetime1">
              <a:rPr lang="en-GB" smtClean="0"/>
              <a:t>28/02/2024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1554140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557E9-6FBD-49F7-BC98-2264730E7FA4}" type="datetime1">
              <a:rPr lang="en-GB" smtClean="0"/>
              <a:t>28/02/2024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892989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6387A1-9EF9-4E91-9E9C-65E048184B95}"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2753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8933CC-BB9F-418B-96C3-F1C1311129CE}" type="datetime1">
              <a:rPr lang="en-GB" smtClean="0"/>
              <a:t>28/02/2024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AF2999C0-7C77-415F-9EE3-AB2373BE7FA1}" type="slidenum">
              <a:rPr lang="en-GB" smtClean="0"/>
              <a:t>‹#›</a:t>
            </a:fld>
            <a:endParaRPr lang="en-GB" dirty="0"/>
          </a:p>
        </p:txBody>
      </p:sp>
    </p:spTree>
    <p:extLst>
      <p:ext uri="{BB962C8B-B14F-4D97-AF65-F5344CB8AC3E}">
        <p14:creationId xmlns:p14="http://schemas.microsoft.com/office/powerpoint/2010/main" val="408254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4B04A-E8B4-4F1D-B4C4-15C3465410B6}" type="datetime1">
              <a:rPr lang="en-GB" smtClean="0"/>
              <a:t>28/02/2024</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2999C0-7C77-415F-9EE3-AB2373BE7FA1}" type="slidenum">
              <a:rPr lang="en-GB" smtClean="0"/>
              <a:t>‹#›</a:t>
            </a:fld>
            <a:endParaRPr lang="en-GB" dirty="0"/>
          </a:p>
        </p:txBody>
      </p:sp>
    </p:spTree>
    <p:extLst>
      <p:ext uri="{BB962C8B-B14F-4D97-AF65-F5344CB8AC3E}">
        <p14:creationId xmlns:p14="http://schemas.microsoft.com/office/powerpoint/2010/main" val="10166233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18314"/>
          <a:ext cx="8109138" cy="3489897"/>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301147">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Organisational</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21899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281444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00000"/>
                        </a:lnSpc>
                        <a:spcBef>
                          <a:spcPct val="0"/>
                        </a:spcBef>
                        <a:spcAft>
                          <a:spcPct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Plan by talking about ideas and writing notes.</a:t>
                      </a:r>
                    </a:p>
                    <a:p>
                      <a:pPr marL="0" marR="0" lvl="0" indent="0" algn="l" defTabSz="520700" rtl="0" eaLnBrk="1" fontAlgn="base" latinLnBrk="0" hangingPunct="1">
                        <a:lnSpc>
                          <a:spcPct val="100000"/>
                        </a:lnSpc>
                        <a:spcBef>
                          <a:spcPct val="0"/>
                        </a:spcBef>
                        <a:spcAft>
                          <a:spcPct val="0"/>
                        </a:spcAft>
                        <a:buClrTx/>
                        <a:buSzTx/>
                        <a:buFontTx/>
                        <a:buNone/>
                        <a:tabLst/>
                        <a:defRPr/>
                      </a:pPr>
                      <a:endParaRPr lang="en-GB" sz="1200" dirty="0">
                        <a:solidFill>
                          <a:srgbClr val="000000"/>
                        </a:solidFill>
                        <a:effectLst/>
                        <a:latin typeface="Neuzeit S LT Std Book"/>
                        <a:ea typeface="Calibri" panose="020F0502020204030204" pitchFamily="34" charset="0"/>
                        <a:cs typeface="Neuzeit S LT Std Book"/>
                      </a:endParaRPr>
                    </a:p>
                    <a:p>
                      <a:pPr marL="0" marR="0" lvl="0" indent="0" algn="l" defTabSz="520700" rtl="0" eaLnBrk="1" fontAlgn="base" latinLnBrk="0" hangingPunct="1">
                        <a:lnSpc>
                          <a:spcPct val="100000"/>
                        </a:lnSpc>
                        <a:spcBef>
                          <a:spcPct val="0"/>
                        </a:spcBef>
                        <a:spcAft>
                          <a:spcPct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Use some of the characteristic features of the type of writing used.</a:t>
                      </a:r>
                      <a:endParaRPr lang="en-GB" sz="1200" dirty="0">
                        <a:solidFill>
                          <a:srgbClr val="000000"/>
                        </a:solidFill>
                        <a:effectLst/>
                        <a:latin typeface="Neuzeit S LT Std Book"/>
                        <a:ea typeface="Calibri" panose="020F0502020204030204" pitchFamily="34" charset="0"/>
                        <a:cs typeface="Neuzeit S LT Std Book"/>
                      </a:endParaRPr>
                    </a:p>
                    <a:p>
                      <a:pPr marL="0" marR="0" lvl="0" indent="0" algn="l" defTabSz="520700" rtl="0" eaLnBrk="1" fontAlgn="base" latinLnBrk="0" hangingPunct="1">
                        <a:lnSpc>
                          <a:spcPct val="100000"/>
                        </a:lnSpc>
                        <a:spcBef>
                          <a:spcPct val="0"/>
                        </a:spcBef>
                        <a:spcAft>
                          <a:spcPct val="0"/>
                        </a:spcAft>
                        <a:buClrTx/>
                        <a:buSzTx/>
                        <a:buFontTx/>
                        <a:buNone/>
                        <a:tabLst/>
                        <a:defRPr/>
                      </a:pPr>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Organise writing in line with its purpose.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Group related 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Write for a variety of purposes.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Calibri" panose="020F0502020204030204" pitchFamily="34" charset="0"/>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Calibri" panose="020F0502020204030204" pitchFamily="34" charset="0"/>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Calibri" panose="020F0502020204030204" pitchFamily="34" charset="0"/>
                        <a:ea typeface="Calibri" panose="020F0502020204030204" pitchFamily="34" charset="0"/>
                        <a:cs typeface="Neuzeit S LT Std Book"/>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1</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ext uri="{D42A27DB-BD31-4B8C-83A1-F6EECF244321}">
                <p14:modId xmlns:p14="http://schemas.microsoft.com/office/powerpoint/2010/main" val="3346057952"/>
              </p:ext>
            </p:extLst>
          </p:nvPr>
        </p:nvGraphicFramePr>
        <p:xfrm>
          <a:off x="517432" y="1033335"/>
          <a:ext cx="8109138" cy="4665515"/>
        </p:xfrm>
        <a:graphic>
          <a:graphicData uri="http://schemas.openxmlformats.org/drawingml/2006/table">
            <a:tbl>
              <a:tblPr/>
              <a:tblGrid>
                <a:gridCol w="3225512">
                  <a:extLst>
                    <a:ext uri="{9D8B030D-6E8A-4147-A177-3AD203B41FA5}">
                      <a16:colId xmlns:a16="http://schemas.microsoft.com/office/drawing/2014/main" val="210943694"/>
                    </a:ext>
                  </a:extLst>
                </a:gridCol>
                <a:gridCol w="2694432">
                  <a:extLst>
                    <a:ext uri="{9D8B030D-6E8A-4147-A177-3AD203B41FA5}">
                      <a16:colId xmlns:a16="http://schemas.microsoft.com/office/drawing/2014/main" val="864309712"/>
                    </a:ext>
                  </a:extLst>
                </a:gridCol>
                <a:gridCol w="2189194">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Geography</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Places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Patterns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Geographically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2170195882"/>
                  </a:ext>
                </a:extLst>
              </a:tr>
              <a:tr h="3723875">
                <a:tc>
                  <a:txBody>
                    <a:body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Identify the key features of a location in order to say whether it is a city, town, village, coastal or rural area.</a:t>
                      </a:r>
                    </a:p>
                    <a:p>
                      <a:r>
                        <a:rPr lang="en-GB" sz="1200" kern="1200" dirty="0">
                          <a:solidFill>
                            <a:schemeClr val="tx1"/>
                          </a:solidFill>
                          <a:effectLst/>
                          <a:latin typeface="Calibri" panose="020F0502020204030204" pitchFamily="34" charset="0"/>
                          <a:ea typeface="MS PGothic" panose="020B0600070205080204" pitchFamily="34" charset="-128"/>
                          <a:cs typeface="+mn-cs"/>
                        </a:rPr>
                        <a:t>• Use world maps, atlases and globes to identify the United Kingdom and its countries, as well as the countries, continents and oceans studied.</a:t>
                      </a:r>
                    </a:p>
                    <a:p>
                      <a:r>
                        <a:rPr lang="en-GB" sz="1200" kern="1200" dirty="0">
                          <a:solidFill>
                            <a:schemeClr val="tx1"/>
                          </a:solidFill>
                          <a:effectLst/>
                          <a:latin typeface="Calibri" panose="020F0502020204030204" pitchFamily="34" charset="0"/>
                          <a:ea typeface="MS PGothic" panose="020B0600070205080204" pitchFamily="34" charset="-128"/>
                          <a:cs typeface="+mn-cs"/>
                        </a:rPr>
                        <a:t>• Use simple fieldwork and observational skills to study the geography two contrasting areas.</a:t>
                      </a:r>
                    </a:p>
                    <a:p>
                      <a:r>
                        <a:rPr lang="en-GB" sz="1200" kern="1200" dirty="0">
                          <a:solidFill>
                            <a:schemeClr val="tx1"/>
                          </a:solidFill>
                          <a:effectLst/>
                          <a:latin typeface="Calibri" panose="020F0502020204030204" pitchFamily="34" charset="0"/>
                          <a:ea typeface="MS PGothic" panose="020B0600070205080204" pitchFamily="34" charset="-128"/>
                          <a:cs typeface="+mn-cs"/>
                        </a:rPr>
                        <a:t>• Name, locate and identify characteristics of the four countries and capital cities of the United Kingdom and its surrounding seas.</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buFont typeface="Arial" panose="020B0604020202020204" pitchFamily="34" charset="0"/>
                        <a:buChar char="•"/>
                      </a:pPr>
                      <a:r>
                        <a:rPr lang="en-GB" sz="1200" kern="1200" dirty="0">
                          <a:solidFill>
                            <a:schemeClr val="tx1"/>
                          </a:solidFill>
                          <a:effectLst/>
                          <a:latin typeface="Calibri" panose="020F0502020204030204" pitchFamily="34" charset="0"/>
                          <a:ea typeface="MS PGothic" panose="020B0600070205080204" pitchFamily="34" charset="-128"/>
                          <a:cs typeface="+mn-cs"/>
                        </a:rPr>
                        <a:t>Understand geographical similarities and differences through studying the human and physical geography of a small area of the United Kingdom and of a contrasting non-European country -Australia</a:t>
                      </a:r>
                    </a:p>
                    <a:p>
                      <a:r>
                        <a:rPr lang="en-GB" sz="1200" kern="1200" dirty="0">
                          <a:solidFill>
                            <a:schemeClr val="tx1"/>
                          </a:solidFill>
                          <a:effectLst/>
                          <a:latin typeface="Calibri" panose="020F0502020204030204" pitchFamily="34" charset="0"/>
                          <a:ea typeface="MS PGothic" panose="020B0600070205080204" pitchFamily="34" charset="-128"/>
                          <a:cs typeface="+mn-cs"/>
                        </a:rPr>
                        <a:t>• Identify seasonal and daily weather patterns in the United Kingdom and the location of hot and cold areas of the world in relation to the Equator and the North and South Poles.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Calibri" panose="020F0502020204030204" pitchFamily="34" charset="0"/>
                          <a:ea typeface="MS PGothic" panose="020B0600070205080204" pitchFamily="34" charset="-128"/>
                          <a:cs typeface="+mn-cs"/>
                        </a:rPr>
                        <a:t> Refer to </a:t>
                      </a:r>
                      <a:r>
                        <a:rPr lang="en-GB" sz="1200" b="1" kern="1200" dirty="0">
                          <a:solidFill>
                            <a:schemeClr val="tx1"/>
                          </a:solidFill>
                          <a:effectLst/>
                          <a:latin typeface="Calibri" panose="020F0502020204030204" pitchFamily="34" charset="0"/>
                          <a:ea typeface="MS PGothic" panose="020B0600070205080204" pitchFamily="34" charset="-128"/>
                          <a:cs typeface="+mn-cs"/>
                        </a:rPr>
                        <a:t>key physical features</a:t>
                      </a:r>
                      <a:r>
                        <a:rPr lang="en-GB" sz="1200" kern="1200" dirty="0">
                          <a:solidFill>
                            <a:schemeClr val="tx1"/>
                          </a:solidFill>
                          <a:effectLst/>
                          <a:latin typeface="Calibri" panose="020F0502020204030204" pitchFamily="34" charset="0"/>
                          <a:ea typeface="MS PGothic" panose="020B0600070205080204" pitchFamily="34" charset="-128"/>
                          <a:cs typeface="+mn-cs"/>
                        </a:rPr>
                        <a:t>, including: beach, coast, forest, hill, mountain, ocean, river, soil, valley, vegetation and weather. </a:t>
                      </a:r>
                    </a:p>
                    <a:p>
                      <a:r>
                        <a:rPr lang="en-GB" sz="1200" kern="1200" dirty="0">
                          <a:solidFill>
                            <a:schemeClr val="tx1"/>
                          </a:solidFill>
                          <a:effectLst/>
                          <a:latin typeface="Calibri" panose="020F0502020204030204" pitchFamily="34" charset="0"/>
                          <a:ea typeface="MS PGothic" panose="020B0600070205080204" pitchFamily="34" charset="-128"/>
                          <a:cs typeface="+mn-cs"/>
                        </a:rPr>
                        <a:t>• Refer to </a:t>
                      </a:r>
                      <a:r>
                        <a:rPr lang="en-GB" sz="1200" b="1" kern="1200" dirty="0">
                          <a:solidFill>
                            <a:schemeClr val="tx1"/>
                          </a:solidFill>
                          <a:effectLst/>
                          <a:latin typeface="Calibri" panose="020F0502020204030204" pitchFamily="34" charset="0"/>
                          <a:ea typeface="MS PGothic" panose="020B0600070205080204" pitchFamily="34" charset="-128"/>
                          <a:cs typeface="+mn-cs"/>
                        </a:rPr>
                        <a:t>key human features</a:t>
                      </a:r>
                      <a:r>
                        <a:rPr lang="en-GB" sz="1200" kern="1200" dirty="0">
                          <a:solidFill>
                            <a:schemeClr val="tx1"/>
                          </a:solidFill>
                          <a:effectLst/>
                          <a:latin typeface="Calibri" panose="020F0502020204030204" pitchFamily="34" charset="0"/>
                          <a:ea typeface="MS PGothic" panose="020B0600070205080204" pitchFamily="34" charset="-128"/>
                          <a:cs typeface="+mn-cs"/>
                        </a:rPr>
                        <a:t>, including: city, town, village, factory, farm, house, office and shop.</a:t>
                      </a:r>
                    </a:p>
                    <a:p>
                      <a:r>
                        <a:rPr lang="en-GB" sz="1200" kern="1200" dirty="0">
                          <a:solidFill>
                            <a:schemeClr val="tx1"/>
                          </a:solidFill>
                          <a:effectLst/>
                          <a:latin typeface="Calibri" panose="020F0502020204030204" pitchFamily="34" charset="0"/>
                          <a:ea typeface="MS PGothic" panose="020B0600070205080204" pitchFamily="34" charset="-128"/>
                          <a:cs typeface="+mn-cs"/>
                        </a:rPr>
                        <a:t>•</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Use </a:t>
                      </a:r>
                      <a:r>
                        <a:rPr lang="en-GB" sz="1200" kern="1200" dirty="0">
                          <a:solidFill>
                            <a:schemeClr val="tx1"/>
                          </a:solidFill>
                          <a:effectLst/>
                          <a:latin typeface="Calibri" panose="020F0502020204030204" pitchFamily="34" charset="0"/>
                          <a:ea typeface="MS PGothic" panose="020B0600070205080204" pitchFamily="34" charset="-128"/>
                          <a:cs typeface="+mn-cs"/>
                        </a:rPr>
                        <a:t>a simple map; and use and understand basic symbols in a key.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3" name="Footer Placeholder 2"/>
          <p:cNvSpPr>
            <a:spLocks noGrp="1"/>
          </p:cNvSpPr>
          <p:nvPr>
            <p:ph type="ftr" sz="quarter" idx="11"/>
          </p:nvPr>
        </p:nvSpPr>
        <p:spPr/>
        <p:txBody>
          <a:bodyPr/>
          <a:lstStyle/>
          <a:p>
            <a:endParaRPr lang="en-GB"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44222F6-F35F-9A65-C229-9621D6B52B0F}"/>
              </a:ext>
            </a:extLst>
          </p:cNvPr>
          <p:cNvGraphicFramePr>
            <a:graphicFrameLocks noGrp="1"/>
          </p:cNvGraphicFramePr>
          <p:nvPr>
            <p:ph idx="1"/>
            <p:extLst>
              <p:ext uri="{D42A27DB-BD31-4B8C-83A1-F6EECF244321}">
                <p14:modId xmlns:p14="http://schemas.microsoft.com/office/powerpoint/2010/main" val="4088106040"/>
              </p:ext>
            </p:extLst>
          </p:nvPr>
        </p:nvGraphicFramePr>
        <p:xfrm>
          <a:off x="416933" y="869005"/>
          <a:ext cx="8301986" cy="4240272"/>
        </p:xfrm>
        <a:graphic>
          <a:graphicData uri="http://schemas.openxmlformats.org/drawingml/2006/table">
            <a:tbl>
              <a:tblPr/>
              <a:tblGrid>
                <a:gridCol w="2075157">
                  <a:extLst>
                    <a:ext uri="{9D8B030D-6E8A-4147-A177-3AD203B41FA5}">
                      <a16:colId xmlns:a16="http://schemas.microsoft.com/office/drawing/2014/main" val="1334577102"/>
                    </a:ext>
                  </a:extLst>
                </a:gridCol>
                <a:gridCol w="2076515">
                  <a:extLst>
                    <a:ext uri="{9D8B030D-6E8A-4147-A177-3AD203B41FA5}">
                      <a16:colId xmlns:a16="http://schemas.microsoft.com/office/drawing/2014/main" val="822642958"/>
                    </a:ext>
                  </a:extLst>
                </a:gridCol>
                <a:gridCol w="2075157">
                  <a:extLst>
                    <a:ext uri="{9D8B030D-6E8A-4147-A177-3AD203B41FA5}">
                      <a16:colId xmlns:a16="http://schemas.microsoft.com/office/drawing/2014/main" val="3806912539"/>
                    </a:ext>
                  </a:extLst>
                </a:gridCol>
                <a:gridCol w="2075157">
                  <a:extLst>
                    <a:ext uri="{9D8B030D-6E8A-4147-A177-3AD203B41FA5}">
                      <a16:colId xmlns:a16="http://schemas.microsoft.com/office/drawing/2014/main" val="3220653417"/>
                    </a:ext>
                  </a:extLst>
                </a:gridCol>
              </a:tblGrid>
              <a:tr h="509852">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83309221"/>
                  </a:ext>
                </a:extLst>
              </a:tr>
              <a:tr h="432909">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Investigating and Interpreting the Past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Building an Overview of World History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Understanding Chronology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Communicating Historically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extLst>
                  <a:ext uri="{0D108BD9-81ED-4DB2-BD59-A6C34878D82A}">
                    <a16:rowId xmlns:a16="http://schemas.microsoft.com/office/drawing/2014/main" val="401920483"/>
                  </a:ext>
                </a:extLst>
              </a:tr>
              <a:tr h="3247914">
                <a:tc>
                  <a:txBody>
                    <a:bodyPr/>
                    <a:lstStyle/>
                    <a:p>
                      <a:r>
                        <a:rPr lang="en-GB" sz="1400" kern="1200" dirty="0">
                          <a:solidFill>
                            <a:schemeClr val="tx1"/>
                          </a:solidFill>
                          <a:effectLst/>
                          <a:latin typeface="+mn-lt"/>
                          <a:ea typeface="+mn-ea"/>
                          <a:cs typeface="+mn-cs"/>
                        </a:rPr>
                        <a:t>• Observe or handle evidence to ask questions and find answers to questions about the past.</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Use, pictures, stories, online sources to find out about the past.</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Identify some of the different ways the past has been represented.</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Describe historical events.</a:t>
                      </a:r>
                    </a:p>
                    <a:p>
                      <a:endParaRPr lang="en-GB" sz="1400" kern="1200" baseline="0" dirty="0">
                        <a:solidFill>
                          <a:schemeClr val="tx1"/>
                        </a:solidFill>
                        <a:effectLst/>
                        <a:latin typeface="+mn-lt"/>
                        <a:ea typeface="+mn-ea"/>
                        <a:cs typeface="+mn-cs"/>
                      </a:endParaRPr>
                    </a:p>
                    <a:p>
                      <a:endParaRPr lang="en-GB" sz="1400" kern="1200" baseline="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Recognise that there are reasons why people in the past acted as they did.</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Place events and artefacts in order on a time line.</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Label time lines with words or phrases such as: past, present, older and newer.</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Use dates where appropriate.</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r>
                        <a:rPr lang="en-GB" sz="1400" kern="1200" dirty="0">
                          <a:solidFill>
                            <a:schemeClr val="tx1"/>
                          </a:solidFill>
                          <a:effectLst/>
                          <a:latin typeface="+mn-lt"/>
                          <a:ea typeface="+mn-ea"/>
                          <a:cs typeface="+mn-cs"/>
                        </a:rPr>
                        <a:t>• Show an understanding of the concept of nation and a nation’s history.</a:t>
                      </a:r>
                    </a:p>
                    <a:p>
                      <a:endParaRPr lang="en-GB"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Calibri" panose="020F0502020204030204" pitchFamily="34" charset="0"/>
                          <a:ea typeface="MS PGothic" panose="020B0600070205080204" pitchFamily="34" charset="-128"/>
                          <a:cs typeface="+mn-cs"/>
                        </a:rPr>
                        <a:t>• Use literacy skills to a good standard in order to communicate information about the past</a:t>
                      </a:r>
                    </a:p>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4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30189929"/>
                  </a:ext>
                </a:extLst>
              </a:tr>
            </a:tbl>
          </a:graphicData>
        </a:graphic>
      </p:graphicFrame>
      <p:sp>
        <p:nvSpPr>
          <p:cNvPr id="8" name="Title 1">
            <a:extLst>
              <a:ext uri="{FF2B5EF4-FFF2-40B4-BE49-F238E27FC236}">
                <a16:creationId xmlns:a16="http://schemas.microsoft.com/office/drawing/2014/main" id="{82860FE2-B993-1C4E-3310-F035FEBEC4A8}"/>
              </a:ext>
            </a:extLst>
          </p:cNvPr>
          <p:cNvSpPr>
            <a:spLocks noGrp="1"/>
          </p:cNvSpPr>
          <p:nvPr>
            <p:ph type="title"/>
          </p:nvPr>
        </p:nvSpPr>
        <p:spPr>
          <a:xfrm>
            <a:off x="259395" y="194037"/>
            <a:ext cx="8626569" cy="624720"/>
          </a:xfrm>
          <a:solidFill>
            <a:schemeClr val="accent2">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sp>
        <p:nvSpPr>
          <p:cNvPr id="3" name="Footer Placeholder 2"/>
          <p:cNvSpPr>
            <a:spLocks noGrp="1"/>
          </p:cNvSpPr>
          <p:nvPr>
            <p:ph type="ftr" sz="quarter" idx="11"/>
          </p:nvPr>
        </p:nvSpPr>
        <p:spPr>
          <a:xfrm>
            <a:off x="2912483" y="6173787"/>
            <a:ext cx="3086100" cy="365125"/>
          </a:xfrm>
        </p:spPr>
        <p:txBody>
          <a:bodyPr/>
          <a:lstStyle/>
          <a:p>
            <a:endParaRPr lang="en-GB" dirty="0"/>
          </a:p>
        </p:txBody>
      </p:sp>
      <p:pic>
        <p:nvPicPr>
          <p:cNvPr id="9"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7209C8D-7356-87D9-E7C0-922D76561DFD}"/>
              </a:ext>
            </a:extLst>
          </p:cNvPr>
          <p:cNvGraphicFramePr>
            <a:graphicFrameLocks noGrp="1"/>
          </p:cNvGraphicFramePr>
          <p:nvPr>
            <p:ph idx="1"/>
            <p:extLst>
              <p:ext uri="{D42A27DB-BD31-4B8C-83A1-F6EECF244321}">
                <p14:modId xmlns:p14="http://schemas.microsoft.com/office/powerpoint/2010/main" val="817137182"/>
              </p:ext>
            </p:extLst>
          </p:nvPr>
        </p:nvGraphicFramePr>
        <p:xfrm>
          <a:off x="521505" y="1213961"/>
          <a:ext cx="8100989" cy="4597447"/>
        </p:xfrm>
        <a:graphic>
          <a:graphicData uri="http://schemas.openxmlformats.org/drawingml/2006/table">
            <a:tbl>
              <a:tblPr/>
              <a:tblGrid>
                <a:gridCol w="1892511">
                  <a:extLst>
                    <a:ext uri="{9D8B030D-6E8A-4147-A177-3AD203B41FA5}">
                      <a16:colId xmlns:a16="http://schemas.microsoft.com/office/drawing/2014/main" val="441704380"/>
                    </a:ext>
                  </a:extLst>
                </a:gridCol>
                <a:gridCol w="4279392">
                  <a:extLst>
                    <a:ext uri="{9D8B030D-6E8A-4147-A177-3AD203B41FA5}">
                      <a16:colId xmlns:a16="http://schemas.microsoft.com/office/drawing/2014/main" val="1307485077"/>
                    </a:ext>
                  </a:extLst>
                </a:gridCol>
                <a:gridCol w="1929086">
                  <a:extLst>
                    <a:ext uri="{9D8B030D-6E8A-4147-A177-3AD203B41FA5}">
                      <a16:colId xmlns:a16="http://schemas.microsoft.com/office/drawing/2014/main" val="4072427205"/>
                    </a:ext>
                  </a:extLst>
                </a:gridCol>
              </a:tblGrid>
              <a:tr h="38841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Art</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50196"/>
                      </a:srgb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37248599"/>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Theoretical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Disciplinary Knowledge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0000">
                        <a:alpha val="74118"/>
                      </a:srgbClr>
                    </a:solidFill>
                  </a:tcPr>
                </a:tc>
                <a:extLst>
                  <a:ext uri="{0D108BD9-81ED-4DB2-BD59-A6C34878D82A}">
                    <a16:rowId xmlns:a16="http://schemas.microsoft.com/office/drawing/2014/main" val="3826453826"/>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Calibri" panose="020F0502020204030204" pitchFamily="34" charset="0"/>
                          <a:ea typeface="MS PGothic" panose="020B0600070205080204" pitchFamily="34" charset="-128"/>
                          <a:cs typeface="+mn-cs"/>
                        </a:rPr>
                        <a:t>• Show</a:t>
                      </a:r>
                      <a:r>
                        <a:rPr lang="en-GB" sz="1200" kern="1200" baseline="0" dirty="0">
                          <a:solidFill>
                            <a:schemeClr val="tx1"/>
                          </a:solidFill>
                          <a:effectLst/>
                          <a:latin typeface="Calibri" panose="020F0502020204030204" pitchFamily="34" charset="0"/>
                          <a:ea typeface="MS PGothic" panose="020B0600070205080204" pitchFamily="34" charset="-128"/>
                          <a:cs typeface="+mn-cs"/>
                        </a:rPr>
                        <a:t> how different designs have influenced theirs. </a:t>
                      </a:r>
                    </a:p>
                    <a:p>
                      <a:pPr marL="0" marR="0" lvl="0" indent="0" algn="l" defTabSz="914400" rtl="0" eaLnBrk="1" fontAlgn="auto" latinLnBrk="0" hangingPunct="1">
                        <a:lnSpc>
                          <a:spcPct val="100000"/>
                        </a:lnSpc>
                        <a:spcBef>
                          <a:spcPts val="0"/>
                        </a:spcBef>
                        <a:spcAft>
                          <a:spcPts val="0"/>
                        </a:spcAft>
                        <a:buClrTx/>
                        <a:buSzTx/>
                        <a:buFontTx/>
                        <a:buNone/>
                        <a:tabLst/>
                        <a:defRPr/>
                      </a:pPr>
                      <a:br>
                        <a:rPr lang="en-GB" sz="1200" kern="1200" dirty="0">
                          <a:solidFill>
                            <a:schemeClr val="tx1"/>
                          </a:solidFill>
                          <a:effectLst/>
                          <a:latin typeface="Calibri" panose="020F0502020204030204" pitchFamily="34" charset="0"/>
                          <a:ea typeface="MS PGothic" panose="020B0600070205080204" pitchFamily="34" charset="-128"/>
                          <a:cs typeface="+mn-cs"/>
                        </a:rPr>
                      </a:br>
                      <a:r>
                        <a:rPr lang="en-GB" sz="1200" kern="1200" dirty="0">
                          <a:solidFill>
                            <a:schemeClr val="tx1"/>
                          </a:solidFill>
                          <a:effectLst/>
                          <a:latin typeface="Calibri" panose="020F0502020204030204" pitchFamily="34" charset="0"/>
                          <a:ea typeface="MS PGothic" panose="020B0600070205080204" pitchFamily="34" charset="-128"/>
                          <a:cs typeface="+mn-cs"/>
                        </a:rPr>
                        <a:t>• Explore different methods and materials in more detail by expressing ideas about them.</a:t>
                      </a:r>
                    </a:p>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kern="1200" dirty="0">
                          <a:solidFill>
                            <a:schemeClr val="tx1"/>
                          </a:solidFill>
                          <a:effectLst/>
                          <a:latin typeface="+mn-lt"/>
                          <a:ea typeface="+mn-ea"/>
                          <a:cs typeface="+mn-cs"/>
                        </a:rPr>
                        <a:t>Drawing</a:t>
                      </a:r>
                    </a:p>
                    <a:p>
                      <a:pPr marL="171450" indent="-171450">
                        <a:buFont typeface="Arial" panose="020B0604020202020204" pitchFamily="34" charset="0"/>
                        <a:buChar char="•"/>
                      </a:pPr>
                      <a:r>
                        <a:rPr lang="en-GB" sz="1200" b="0" kern="1200" dirty="0">
                          <a:solidFill>
                            <a:schemeClr val="tx1"/>
                          </a:solidFill>
                          <a:effectLst/>
                          <a:latin typeface="+mn-lt"/>
                          <a:ea typeface="+mn-ea"/>
                          <a:cs typeface="+mn-cs"/>
                        </a:rPr>
                        <a:t>To know and use a range of mark making techniques and know the names of the</a:t>
                      </a:r>
                      <a:r>
                        <a:rPr lang="en-GB" sz="1200" b="0" kern="1200" baseline="0" dirty="0">
                          <a:solidFill>
                            <a:schemeClr val="tx1"/>
                          </a:solidFill>
                          <a:effectLst/>
                          <a:latin typeface="+mn-lt"/>
                          <a:ea typeface="+mn-ea"/>
                          <a:cs typeface="+mn-cs"/>
                        </a:rPr>
                        <a:t> marks.</a:t>
                      </a:r>
                      <a:endParaRPr lang="en-GB" sz="1200" b="1"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To know how explore and experiment with mark-making to create textures.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To know how to develop observational drawing skills.</a:t>
                      </a:r>
                    </a:p>
                    <a:p>
                      <a:pPr marL="171450" indent="-171450">
                        <a:buFont typeface="Arial" panose="020B0604020202020204" pitchFamily="34" charset="0"/>
                        <a:buChar char="•"/>
                      </a:pP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Painting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a:solidFill>
                            <a:schemeClr val="tx1"/>
                          </a:solidFill>
                          <a:effectLst/>
                          <a:latin typeface="+mn-lt"/>
                          <a:ea typeface="+mn-ea"/>
                          <a:cs typeface="+mn-cs"/>
                        </a:rPr>
                        <a:t>Use thick and thin brushes.</a:t>
                      </a:r>
                    </a:p>
                    <a:p>
                      <a:pPr marL="171450" indent="-171450">
                        <a:buFont typeface="Arial" panose="020B0604020202020204" pitchFamily="34" charset="0"/>
                        <a:buChar char="•"/>
                      </a:pPr>
                      <a:r>
                        <a:rPr lang="en-GB" sz="1200" b="0" kern="1200" dirty="0">
                          <a:solidFill>
                            <a:schemeClr val="tx1"/>
                          </a:solidFill>
                          <a:effectLst/>
                          <a:latin typeface="+mn-lt"/>
                          <a:ea typeface="+mn-ea"/>
                          <a:cs typeface="+mn-cs"/>
                        </a:rPr>
                        <a:t>How to make secondary colours. </a:t>
                      </a:r>
                    </a:p>
                    <a:p>
                      <a:pPr marL="171450" indent="-171450">
                        <a:buFont typeface="Arial" panose="020B0604020202020204" pitchFamily="34" charset="0"/>
                        <a:buChar char="•"/>
                      </a:pPr>
                      <a:endParaRPr lang="en-GB" sz="1200" b="0" kern="1200" dirty="0">
                        <a:solidFill>
                          <a:schemeClr val="tx1"/>
                        </a:solidFill>
                        <a:effectLst/>
                        <a:latin typeface="+mn-lt"/>
                        <a:ea typeface="+mn-ea"/>
                        <a:cs typeface="+mn-cs"/>
                      </a:endParaRPr>
                    </a:p>
                    <a:p>
                      <a:r>
                        <a:rPr lang="en-GB" sz="1200" b="1" dirty="0">
                          <a:latin typeface="+mn-lt"/>
                        </a:rPr>
                        <a:t>Craft, Design and Mixed Media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mn-lt"/>
                        </a:rPr>
                        <a:t>To be able to design to express their own ideas.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mn-lt"/>
                        </a:rPr>
                        <a:t>Use techniques to construct a new material.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mn-lt"/>
                        </a:rPr>
                        <a:t>Use repeated pattern using different media (pastels, crayons, charcoal).</a:t>
                      </a:r>
                    </a:p>
                    <a:p>
                      <a:pPr marL="171450" indent="-171450">
                        <a:buFont typeface="Arial" panose="020B0604020202020204" pitchFamily="34" charset="0"/>
                        <a:buChar char="•"/>
                      </a:pPr>
                      <a:endParaRPr lang="en-GB" sz="1200" b="0" kern="1200" dirty="0">
                        <a:solidFill>
                          <a:schemeClr val="tx1"/>
                        </a:solidFill>
                        <a:effectLst/>
                        <a:latin typeface="+mn-lt"/>
                        <a:ea typeface="+mn-ea"/>
                        <a:cs typeface="+mn-cs"/>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mn-lt"/>
                          <a:ea typeface="Calibri" panose="020F0502020204030204" pitchFamily="34" charset="0"/>
                          <a:cs typeface="Calibri" panose="020F0502020204030204" pitchFamily="34" charset="0"/>
                        </a:rPr>
                        <a:t>• Describe the work of artist and designers and express some opinion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mn-lt"/>
                          <a:ea typeface="Calibri" panose="020F0502020204030204" pitchFamily="34" charset="0"/>
                          <a:cs typeface="Calibri" panose="020F0502020204030204" pitchFamily="34" charset="0"/>
                        </a:rPr>
                        <a:t>.</a:t>
                      </a:r>
                      <a:br>
                        <a:rPr lang="en-GB" sz="1200" dirty="0">
                          <a:solidFill>
                            <a:srgbClr val="000000"/>
                          </a:solidFill>
                          <a:effectLst/>
                          <a:latin typeface="+mn-lt"/>
                          <a:ea typeface="Calibri" panose="020F0502020204030204" pitchFamily="34" charset="0"/>
                          <a:cs typeface="Calibri" panose="020F0502020204030204" pitchFamily="34" charset="0"/>
                        </a:rPr>
                      </a:br>
                      <a:r>
                        <a:rPr lang="en-GB" sz="1200" dirty="0">
                          <a:solidFill>
                            <a:srgbClr val="000000"/>
                          </a:solidFill>
                          <a:effectLst/>
                          <a:latin typeface="+mn-lt"/>
                          <a:ea typeface="Calibri" panose="020F0502020204030204" pitchFamily="34" charset="0"/>
                          <a:cs typeface="Calibri" panose="020F0502020204030204" pitchFamily="34" charset="0"/>
                        </a:rPr>
                        <a:t>• Use ideas of artists studied to create pieces.</a:t>
                      </a:r>
                      <a:endParaRPr lang="en-GB" sz="1200" dirty="0">
                        <a:effectLst/>
                        <a:latin typeface="+mn-lt"/>
                        <a:ea typeface="Calibri" panose="020F0502020204030204" pitchFamily="34" charset="0"/>
                        <a:cs typeface="Times New Roman" panose="02020603050405020304" pitchFamily="18" charset="0"/>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19805240"/>
                  </a:ext>
                </a:extLst>
              </a:tr>
            </a:tbl>
          </a:graphicData>
        </a:graphic>
      </p:graphicFrame>
      <p:sp>
        <p:nvSpPr>
          <p:cNvPr id="8" name="Title 1">
            <a:extLst>
              <a:ext uri="{FF2B5EF4-FFF2-40B4-BE49-F238E27FC236}">
                <a16:creationId xmlns:a16="http://schemas.microsoft.com/office/drawing/2014/main" id="{4B06319F-2F14-5C98-FBED-560CDE615093}"/>
              </a:ext>
            </a:extLst>
          </p:cNvPr>
          <p:cNvSpPr>
            <a:spLocks noGrp="1"/>
          </p:cNvSpPr>
          <p:nvPr>
            <p:ph type="title"/>
          </p:nvPr>
        </p:nvSpPr>
        <p:spPr>
          <a:xfrm>
            <a:off x="259395" y="194037"/>
            <a:ext cx="8626569" cy="624720"/>
          </a:xfrm>
          <a:solidFill>
            <a:srgbClr val="FF0000">
              <a:alpha val="74118"/>
            </a:srgb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4BFF6CF5-4CF9-C2D4-C784-FFDB32BA6813}"/>
              </a:ext>
            </a:extLst>
          </p:cNvPr>
          <p:cNvGraphicFramePr>
            <a:graphicFrameLocks noGrp="1"/>
          </p:cNvGraphicFramePr>
          <p:nvPr>
            <p:ph idx="1"/>
            <p:extLst>
              <p:ext uri="{D42A27DB-BD31-4B8C-83A1-F6EECF244321}">
                <p14:modId xmlns:p14="http://schemas.microsoft.com/office/powerpoint/2010/main" val="1134251573"/>
              </p:ext>
            </p:extLst>
          </p:nvPr>
        </p:nvGraphicFramePr>
        <p:xfrm>
          <a:off x="258715" y="1157681"/>
          <a:ext cx="8617061" cy="4639705"/>
        </p:xfrm>
        <a:graphic>
          <a:graphicData uri="http://schemas.openxmlformats.org/drawingml/2006/table">
            <a:tbl>
              <a:tblPr/>
              <a:tblGrid>
                <a:gridCol w="3388199">
                  <a:extLst>
                    <a:ext uri="{9D8B030D-6E8A-4147-A177-3AD203B41FA5}">
                      <a16:colId xmlns:a16="http://schemas.microsoft.com/office/drawing/2014/main" val="1708824382"/>
                    </a:ext>
                  </a:extLst>
                </a:gridCol>
                <a:gridCol w="2229630">
                  <a:extLst>
                    <a:ext uri="{9D8B030D-6E8A-4147-A177-3AD203B41FA5}">
                      <a16:colId xmlns:a16="http://schemas.microsoft.com/office/drawing/2014/main" val="3245300809"/>
                    </a:ext>
                  </a:extLst>
                </a:gridCol>
                <a:gridCol w="1304544">
                  <a:extLst>
                    <a:ext uri="{9D8B030D-6E8A-4147-A177-3AD203B41FA5}">
                      <a16:colId xmlns:a16="http://schemas.microsoft.com/office/drawing/2014/main" val="1859629020"/>
                    </a:ext>
                  </a:extLst>
                </a:gridCol>
                <a:gridCol w="1694688">
                  <a:extLst>
                    <a:ext uri="{9D8B030D-6E8A-4147-A177-3AD203B41FA5}">
                      <a16:colId xmlns:a16="http://schemas.microsoft.com/office/drawing/2014/main" val="3123478278"/>
                    </a:ext>
                  </a:extLst>
                </a:gridCol>
              </a:tblGrid>
              <a:tr h="416027">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Music</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extLst>
                  <a:ext uri="{0D108BD9-81ED-4DB2-BD59-A6C34878D82A}">
                    <a16:rowId xmlns:a16="http://schemas.microsoft.com/office/drawing/2014/main" val="713844407"/>
                  </a:ext>
                </a:extLst>
              </a:tr>
              <a:tr h="372751">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Musicianship and Performing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Composing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Appraising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Singing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3254026563"/>
                  </a:ext>
                </a:extLst>
              </a:tr>
              <a:tr h="3363429">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r>
                        <a:rPr lang="en-US" sz="900" b="1" kern="1200" dirty="0">
                          <a:solidFill>
                            <a:schemeClr val="tx1"/>
                          </a:solidFill>
                          <a:effectLst/>
                          <a:latin typeface="Calibri" panose="020F0502020204030204" pitchFamily="34" charset="0"/>
                          <a:ea typeface="MS PGothic" panose="020B0600070205080204" pitchFamily="34" charset="-128"/>
                          <a:cs typeface="+mn-cs"/>
                        </a:rPr>
                        <a:t>Pulse/Beat</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Beat the pulse of a piece of music, using body percussion and using a percussion instrument. Respond to changes in tempo (speed.)</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Begin to group beats in twos and threes by tapping knees on the first (strongest) beat and clapping the remaining beats in familiar music.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b="1" kern="1200" dirty="0">
                          <a:solidFill>
                            <a:schemeClr val="tx1"/>
                          </a:solidFill>
                          <a:effectLst/>
                          <a:latin typeface="Calibri" panose="020F0502020204030204" pitchFamily="34" charset="0"/>
                          <a:ea typeface="MS PGothic" panose="020B0600070205080204" pitchFamily="34" charset="-128"/>
                          <a:cs typeface="+mn-cs"/>
                        </a:rPr>
                        <a:t>Rhythm</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Begin to identify the difference between pulse and rhythm.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Copy a simple rhythm (played by the teacher or another pupil) on a percussion instrument.</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Identify patterns of one and two sounds per beat (i.e. crotchets/paired quavers) and use rhythm names (walk/jogging).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Read and play rhythm patterns represented as stick notation including crotchets (walk), paired quavers (jogging) and crotchet rests.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b="1" kern="1200" dirty="0">
                          <a:solidFill>
                            <a:schemeClr val="tx1"/>
                          </a:solidFill>
                          <a:effectLst/>
                          <a:latin typeface="Calibri" panose="020F0502020204030204" pitchFamily="34" charset="0"/>
                          <a:ea typeface="MS PGothic" panose="020B0600070205080204" pitchFamily="34" charset="-128"/>
                          <a:cs typeface="+mn-cs"/>
                        </a:rPr>
                        <a:t>Pitch</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Respond to and identify high and low sounds independently when listening to a piece of music.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Begin to </a:t>
                      </a:r>
                      <a:r>
                        <a:rPr lang="en-US" sz="900" kern="1200" dirty="0" err="1">
                          <a:solidFill>
                            <a:schemeClr val="tx1"/>
                          </a:solidFill>
                          <a:effectLst/>
                          <a:latin typeface="Calibri" panose="020F0502020204030204" pitchFamily="34" charset="0"/>
                          <a:ea typeface="MS PGothic" panose="020B0600070205080204" pitchFamily="34" charset="-128"/>
                          <a:cs typeface="+mn-cs"/>
                        </a:rPr>
                        <a:t>recognise</a:t>
                      </a:r>
                      <a:r>
                        <a:rPr lang="en-US" sz="900" kern="1200" dirty="0">
                          <a:solidFill>
                            <a:schemeClr val="tx1"/>
                          </a:solidFill>
                          <a:effectLst/>
                          <a:latin typeface="Calibri" panose="020F0502020204030204" pitchFamily="34" charset="0"/>
                          <a:ea typeface="MS PGothic" panose="020B0600070205080204" pitchFamily="34" charset="-128"/>
                          <a:cs typeface="+mn-cs"/>
                        </a:rPr>
                        <a:t> the link between shape and pitch in graphic notations. </a:t>
                      </a:r>
                      <a:r>
                        <a:rPr lang="en-US" sz="900" kern="1200" dirty="0" err="1">
                          <a:solidFill>
                            <a:schemeClr val="tx1"/>
                          </a:solidFill>
                          <a:effectLst/>
                          <a:latin typeface="Calibri" panose="020F0502020204030204" pitchFamily="34" charset="0"/>
                          <a:ea typeface="MS PGothic" panose="020B0600070205080204" pitchFamily="34" charset="-128"/>
                          <a:cs typeface="+mn-cs"/>
                        </a:rPr>
                        <a:t>Recognise</a:t>
                      </a:r>
                      <a:r>
                        <a:rPr lang="en-US" sz="900" kern="1200" dirty="0">
                          <a:solidFill>
                            <a:schemeClr val="tx1"/>
                          </a:solidFill>
                          <a:effectLst/>
                          <a:latin typeface="Calibri" panose="020F0502020204030204" pitchFamily="34" charset="0"/>
                          <a:ea typeface="MS PGothic" panose="020B0600070205080204" pitchFamily="34" charset="-128"/>
                          <a:cs typeface="+mn-cs"/>
                        </a:rPr>
                        <a:t> dot notation and match it to 2 or 3 note phrases and tunes played on tuned percussion or sung.</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GB" sz="900" b="1" kern="1200" dirty="0">
                          <a:solidFill>
                            <a:schemeClr val="tx1"/>
                          </a:solidFill>
                          <a:effectLst/>
                          <a:latin typeface="Calibri" panose="020F0502020204030204" pitchFamily="34" charset="0"/>
                          <a:ea typeface="MS PGothic" panose="020B0600070205080204" pitchFamily="34" charset="-128"/>
                          <a:cs typeface="+mn-cs"/>
                        </a:rPr>
                        <a:t>Reading Notation </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p>
                      <a:r>
                        <a:rPr lang="en-US" sz="900" kern="1200" dirty="0">
                          <a:solidFill>
                            <a:schemeClr val="tx1"/>
                          </a:solidFill>
                          <a:effectLst/>
                          <a:latin typeface="Calibri" panose="020F0502020204030204" pitchFamily="34" charset="0"/>
                          <a:ea typeface="MS PGothic" panose="020B0600070205080204" pitchFamily="34" charset="-128"/>
                          <a:cs typeface="+mn-cs"/>
                        </a:rPr>
                        <a:t>• Follow graphic symbols, dot notation and stick notation, as appropriate, when playing and performing</a:t>
                      </a:r>
                      <a:r>
                        <a:rPr lang="en-GB" sz="900" dirty="0">
                          <a:effectLst/>
                        </a:rPr>
                        <a:t> </a:t>
                      </a:r>
                      <a:endParaRPr lang="en-GB" sz="900" kern="1200" dirty="0">
                        <a:solidFill>
                          <a:schemeClr val="tx1"/>
                        </a:solidFill>
                        <a:latin typeface="Calibri" panose="020F0502020204030204" pitchFamily="34" charset="0"/>
                        <a:ea typeface="MS PGothic" panose="020B0600070205080204" pitchFamily="34" charset="-128"/>
                        <a:cs typeface="+mn-cs"/>
                      </a:endParaRPr>
                    </a:p>
                    <a:p>
                      <a:pPr marL="171450" marR="0" lvl="0" indent="-171450" algn="l" defTabSz="520700" rtl="0" eaLnBrk="1" fontAlgn="base" latinLnBrk="0" hangingPunct="1">
                        <a:lnSpc>
                          <a:spcPct val="115000"/>
                        </a:lnSpc>
                        <a:spcBef>
                          <a:spcPct val="0"/>
                        </a:spcBef>
                        <a:spcAft>
                          <a:spcPct val="0"/>
                        </a:spcAft>
                        <a:buClrTx/>
                        <a:buSzTx/>
                        <a:buFont typeface="Arial" panose="020B0604020202020204" pitchFamily="34" charset="0"/>
                        <a:buChar char="•"/>
                        <a:tabLst/>
                      </a:pPr>
                      <a:endParaRPr kumimoji="0" lang="en-GB" altLang="en-US" sz="9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900" kern="1200" dirty="0">
                          <a:solidFill>
                            <a:schemeClr val="tx1"/>
                          </a:solidFill>
                          <a:effectLst/>
                          <a:latin typeface="+mn-lt"/>
                          <a:ea typeface="+mn-ea"/>
                          <a:cs typeface="+mn-cs"/>
                        </a:rPr>
                        <a:t>• Work with a partner to improvise simple question and answer phrases, (using voices and instruments) creating a musical conversation. </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Create music as a response to a stimulus e.g. a rocket launching, a rockpool etc.  choosing and using appropriate instruments to represent ideas. Experiment with, select, combine and sequence sounds using the inter-related dimensions.</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Create rhythms using words and phrases as a starting point. </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Use graphic symbols, dot notation and stick notation, as appropriate, to keep a record of compositions.  </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Use music technology (where available) to capture, change and combine sounds.</a:t>
                      </a:r>
                      <a:r>
                        <a:rPr lang="en-GB" sz="900" dirty="0">
                          <a:effectLst/>
                        </a:rPr>
                        <a:t> </a:t>
                      </a:r>
                      <a:endParaRPr lang="en-GB" sz="900" dirty="0"/>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900" kern="1200" dirty="0">
                          <a:solidFill>
                            <a:schemeClr val="tx1"/>
                          </a:solidFill>
                          <a:effectLst/>
                          <a:latin typeface="+mn-lt"/>
                          <a:ea typeface="+mn-ea"/>
                          <a:cs typeface="+mn-cs"/>
                        </a:rPr>
                        <a:t>• Listen with greater concentration to a range of recorded and live music and express own opinion about the music.</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Recognise</a:t>
                      </a:r>
                      <a:r>
                        <a:rPr lang="en-US" sz="900" kern="1200" dirty="0">
                          <a:solidFill>
                            <a:schemeClr val="tx1"/>
                          </a:solidFill>
                          <a:effectLst/>
                          <a:latin typeface="+mn-lt"/>
                          <a:ea typeface="+mn-ea"/>
                          <a:cs typeface="+mn-cs"/>
                        </a:rPr>
                        <a:t> changes in dynamics, tempo and timbre and explain in simple ways how these changes affect the music.</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Name an increasing number of hand-held percussion instruments and </a:t>
                      </a:r>
                      <a:r>
                        <a:rPr lang="en-US" sz="900" kern="1200" dirty="0" err="1">
                          <a:solidFill>
                            <a:schemeClr val="tx1"/>
                          </a:solidFill>
                          <a:effectLst/>
                          <a:latin typeface="+mn-lt"/>
                          <a:ea typeface="+mn-ea"/>
                          <a:cs typeface="+mn-cs"/>
                        </a:rPr>
                        <a:t>recognise</a:t>
                      </a:r>
                      <a:r>
                        <a:rPr lang="en-US" sz="900" kern="1200" dirty="0">
                          <a:solidFill>
                            <a:schemeClr val="tx1"/>
                          </a:solidFill>
                          <a:effectLst/>
                          <a:latin typeface="+mn-lt"/>
                          <a:ea typeface="+mn-ea"/>
                          <a:cs typeface="+mn-cs"/>
                        </a:rPr>
                        <a:t> their sounds.</a:t>
                      </a:r>
                      <a:r>
                        <a:rPr lang="en-GB" sz="900" dirty="0">
                          <a:effectLst/>
                        </a:rPr>
                        <a:t> </a:t>
                      </a:r>
                      <a:endParaRPr lang="en-GB" sz="900" dirty="0"/>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900" kern="1200" dirty="0">
                          <a:solidFill>
                            <a:schemeClr val="tx1"/>
                          </a:solidFill>
                          <a:effectLst/>
                          <a:latin typeface="+mn-lt"/>
                          <a:ea typeface="+mn-ea"/>
                          <a:cs typeface="+mn-cs"/>
                        </a:rPr>
                        <a:t>• Sing a variety of songs with a wider pitch range (do-do) showing a sense of melodic shape.</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Sing la-so-mi songs and singing games with accurate pitch matching.</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Know the meaning of dynamics (loud/quiet) and tempo (fast/slow) and demonstrate these when singing and playing.</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Explore using the voice expressively and creatively.</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a:t>
                      </a:r>
                      <a:r>
                        <a:rPr lang="en-US" sz="900" kern="1200" dirty="0" err="1">
                          <a:solidFill>
                            <a:schemeClr val="tx1"/>
                          </a:solidFill>
                          <a:effectLst/>
                          <a:latin typeface="+mn-lt"/>
                          <a:ea typeface="+mn-ea"/>
                          <a:cs typeface="+mn-cs"/>
                        </a:rPr>
                        <a:t>Internalise</a:t>
                      </a:r>
                      <a:r>
                        <a:rPr lang="en-US" sz="900" kern="1200" dirty="0">
                          <a:solidFill>
                            <a:schemeClr val="tx1"/>
                          </a:solidFill>
                          <a:effectLst/>
                          <a:latin typeface="+mn-lt"/>
                          <a:ea typeface="+mn-ea"/>
                          <a:cs typeface="+mn-cs"/>
                        </a:rPr>
                        <a:t> a steady pulse e.g. use the ‘thinking voice’ to ‘sing’ short extracts in own head.</a:t>
                      </a:r>
                      <a:endParaRPr lang="en-GB" sz="900" kern="1200" dirty="0">
                        <a:solidFill>
                          <a:schemeClr val="tx1"/>
                        </a:solidFill>
                        <a:effectLst/>
                        <a:latin typeface="+mn-lt"/>
                        <a:ea typeface="+mn-ea"/>
                        <a:cs typeface="+mn-cs"/>
                      </a:endParaRPr>
                    </a:p>
                    <a:p>
                      <a:r>
                        <a:rPr lang="en-US" sz="900" kern="1200" dirty="0">
                          <a:solidFill>
                            <a:schemeClr val="tx1"/>
                          </a:solidFill>
                          <a:effectLst/>
                          <a:latin typeface="+mn-lt"/>
                          <a:ea typeface="+mn-ea"/>
                          <a:cs typeface="+mn-cs"/>
                        </a:rPr>
                        <a:t>• Sing short phrases independently within a singing game or short song.</a:t>
                      </a:r>
                      <a:r>
                        <a:rPr lang="en-GB" sz="900" dirty="0">
                          <a:effectLst/>
                        </a:rPr>
                        <a:t> </a:t>
                      </a:r>
                      <a:endParaRPr lang="en-GB" sz="900" dirty="0"/>
                    </a:p>
                    <a:p>
                      <a:endParaRPr lang="en-GB" sz="9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2441852"/>
                  </a:ext>
                </a:extLst>
              </a:tr>
            </a:tbl>
          </a:graphicData>
        </a:graphic>
      </p:graphicFrame>
      <p:sp>
        <p:nvSpPr>
          <p:cNvPr id="8" name="Title 1">
            <a:extLst>
              <a:ext uri="{FF2B5EF4-FFF2-40B4-BE49-F238E27FC236}">
                <a16:creationId xmlns:a16="http://schemas.microsoft.com/office/drawing/2014/main" id="{AA889202-A46C-B563-F3F0-6D3E3F4BBD8E}"/>
              </a:ext>
            </a:extLst>
          </p:cNvPr>
          <p:cNvSpPr>
            <a:spLocks noGrp="1"/>
          </p:cNvSpPr>
          <p:nvPr>
            <p:ph type="title"/>
          </p:nvPr>
        </p:nvSpPr>
        <p:spPr>
          <a:xfrm>
            <a:off x="258715" y="171450"/>
            <a:ext cx="8626569" cy="624720"/>
          </a:xfrm>
          <a:solidFill>
            <a:schemeClr val="accent6">
              <a:lumMod val="20000"/>
              <a:lumOff val="8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3840348279"/>
              </p:ext>
            </p:extLst>
          </p:nvPr>
        </p:nvGraphicFramePr>
        <p:xfrm>
          <a:off x="259395" y="976295"/>
          <a:ext cx="8363099" cy="4499742"/>
        </p:xfrm>
        <a:graphic>
          <a:graphicData uri="http://schemas.openxmlformats.org/drawingml/2006/table">
            <a:tbl>
              <a:tblPr/>
              <a:tblGrid>
                <a:gridCol w="3922461">
                  <a:extLst>
                    <a:ext uri="{9D8B030D-6E8A-4147-A177-3AD203B41FA5}">
                      <a16:colId xmlns:a16="http://schemas.microsoft.com/office/drawing/2014/main" val="1003302530"/>
                    </a:ext>
                  </a:extLst>
                </a:gridCol>
                <a:gridCol w="2389632">
                  <a:extLst>
                    <a:ext uri="{9D8B030D-6E8A-4147-A177-3AD203B41FA5}">
                      <a16:colId xmlns:a16="http://schemas.microsoft.com/office/drawing/2014/main" val="478540876"/>
                    </a:ext>
                  </a:extLst>
                </a:gridCol>
                <a:gridCol w="2051006">
                  <a:extLst>
                    <a:ext uri="{9D8B030D-6E8A-4147-A177-3AD203B41FA5}">
                      <a16:colId xmlns:a16="http://schemas.microsoft.com/office/drawing/2014/main" val="1426055967"/>
                    </a:ext>
                  </a:extLst>
                </a:gridCol>
              </a:tblGrid>
              <a:tr h="372233">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Design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2635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Practical Skills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Designing, Making and Evaluating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Taking Inspiration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extLst>
                  <a:ext uri="{0D108BD9-81ED-4DB2-BD59-A6C34878D82A}">
                    <a16:rowId xmlns:a16="http://schemas.microsoft.com/office/drawing/2014/main" val="3496808766"/>
                  </a:ext>
                </a:extLst>
              </a:tr>
              <a:tr h="3626170">
                <a:tc>
                  <a:txBody>
                    <a:bodyPr/>
                    <a:lstStyle/>
                    <a:p>
                      <a:r>
                        <a:rPr lang="en-GB" sz="1400" b="1" kern="1200" dirty="0">
                          <a:solidFill>
                            <a:schemeClr val="tx1"/>
                          </a:solidFill>
                          <a:effectLst/>
                          <a:latin typeface="+mn-lt"/>
                          <a:ea typeface="+mn-ea"/>
                          <a:cs typeface="+mn-cs"/>
                        </a:rPr>
                        <a:t>Food</a:t>
                      </a: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Select foods to complement one another</a:t>
                      </a:r>
                    </a:p>
                    <a:p>
                      <a:r>
                        <a:rPr lang="en-GB" sz="1400" kern="1200" dirty="0">
                          <a:solidFill>
                            <a:schemeClr val="tx1"/>
                          </a:solidFill>
                          <a:effectLst/>
                          <a:latin typeface="+mn-lt"/>
                          <a:ea typeface="+mn-ea"/>
                          <a:cs typeface="+mn-cs"/>
                        </a:rPr>
                        <a:t>• Understand how different food groups work together</a:t>
                      </a:r>
                    </a:p>
                    <a:p>
                      <a:endParaRPr lang="en-GB" sz="1400" kern="1200" dirty="0">
                        <a:solidFill>
                          <a:schemeClr val="tx1"/>
                        </a:solidFill>
                        <a:effectLst/>
                        <a:latin typeface="+mn-lt"/>
                        <a:ea typeface="+mn-ea"/>
                        <a:cs typeface="+mn-cs"/>
                      </a:endParaRPr>
                    </a:p>
                    <a:p>
                      <a:r>
                        <a:rPr lang="en-GB" sz="1400" b="1" kern="1200" dirty="0">
                          <a:solidFill>
                            <a:schemeClr val="tx1"/>
                          </a:solidFill>
                          <a:effectLst/>
                          <a:latin typeface="+mn-lt"/>
                          <a:ea typeface="+mn-ea"/>
                          <a:cs typeface="+mn-cs"/>
                        </a:rPr>
                        <a:t>Materials/Textiles</a:t>
                      </a:r>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Measure and mark out to the nearest centimetre.</a:t>
                      </a:r>
                    </a:p>
                    <a:p>
                      <a:r>
                        <a:rPr lang="en-GB" sz="1400" kern="1200" dirty="0">
                          <a:solidFill>
                            <a:schemeClr val="tx1"/>
                          </a:solidFill>
                          <a:effectLst/>
                          <a:latin typeface="+mn-lt"/>
                          <a:ea typeface="+mn-ea"/>
                          <a:cs typeface="+mn-cs"/>
                        </a:rPr>
                        <a:t>• Shape textiles using templates.</a:t>
                      </a:r>
                    </a:p>
                    <a:p>
                      <a:r>
                        <a:rPr lang="en-GB" sz="1400" kern="1200" dirty="0">
                          <a:solidFill>
                            <a:schemeClr val="tx1"/>
                          </a:solidFill>
                          <a:effectLst/>
                          <a:latin typeface="+mn-lt"/>
                          <a:ea typeface="+mn-ea"/>
                          <a:cs typeface="+mn-cs"/>
                        </a:rPr>
                        <a:t>• Join textiles using running stitch.</a:t>
                      </a:r>
                    </a:p>
                    <a:p>
                      <a:r>
                        <a:rPr lang="en-GB" sz="1400" kern="1200" dirty="0">
                          <a:solidFill>
                            <a:schemeClr val="tx1"/>
                          </a:solidFill>
                          <a:effectLst/>
                          <a:latin typeface="+mn-lt"/>
                          <a:ea typeface="+mn-ea"/>
                          <a:cs typeface="+mn-cs"/>
                        </a:rPr>
                        <a:t>• Decorate textiles using pom poms, sequins, stickers</a:t>
                      </a:r>
                      <a:r>
                        <a:rPr lang="en-GB" sz="1400" kern="1200" baseline="0" dirty="0">
                          <a:solidFill>
                            <a:schemeClr val="tx1"/>
                          </a:solidFill>
                          <a:effectLst/>
                          <a:latin typeface="+mn-lt"/>
                          <a:ea typeface="+mn-ea"/>
                          <a:cs typeface="+mn-cs"/>
                        </a:rPr>
                        <a:t> and felt.</a:t>
                      </a:r>
                    </a:p>
                    <a:p>
                      <a:endParaRPr lang="en-GB" sz="1400" kern="1200" baseline="0" dirty="0">
                        <a:solidFill>
                          <a:schemeClr val="tx1"/>
                        </a:solidFill>
                        <a:effectLst/>
                        <a:latin typeface="+mn-lt"/>
                        <a:ea typeface="+mn-ea"/>
                        <a:cs typeface="+mn-cs"/>
                      </a:endParaRPr>
                    </a:p>
                    <a:p>
                      <a:r>
                        <a:rPr lang="en-GB" sz="1400" b="1" kern="1200" baseline="0" dirty="0">
                          <a:solidFill>
                            <a:schemeClr val="tx1"/>
                          </a:solidFill>
                          <a:effectLst/>
                          <a:latin typeface="+mn-lt"/>
                          <a:ea typeface="+mn-ea"/>
                          <a:cs typeface="+mn-cs"/>
                        </a:rPr>
                        <a:t>Mechanics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 Create products using levers, wheels and winding mechanisms.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400" kern="1200" dirty="0">
                          <a:solidFill>
                            <a:schemeClr val="tx1"/>
                          </a:solidFill>
                          <a:effectLst/>
                          <a:latin typeface="+mn-lt"/>
                          <a:ea typeface="+mn-ea"/>
                          <a:cs typeface="+mn-cs"/>
                        </a:rPr>
                        <a:t>• Design products that have a clear purpose and an intended user.</a:t>
                      </a:r>
                    </a:p>
                    <a:p>
                      <a:endParaRPr lang="en-GB" sz="1400" kern="1200" dirty="0">
                        <a:solidFill>
                          <a:schemeClr val="tx1"/>
                        </a:solidFill>
                        <a:effectLst/>
                        <a:latin typeface="+mn-lt"/>
                        <a:ea typeface="+mn-ea"/>
                        <a:cs typeface="+mn-cs"/>
                      </a:endParaRPr>
                    </a:p>
                    <a:p>
                      <a:r>
                        <a:rPr lang="en-GB" sz="1400" kern="1200" dirty="0">
                          <a:solidFill>
                            <a:schemeClr val="tx1"/>
                          </a:solidFill>
                          <a:effectLst/>
                          <a:latin typeface="+mn-lt"/>
                          <a:ea typeface="+mn-ea"/>
                          <a:cs typeface="+mn-cs"/>
                        </a:rPr>
                        <a:t>• Make products, refining the design as work progresses</a:t>
                      </a:r>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 Suggest improvements to existing designs.</a:t>
                      </a:r>
                      <a:r>
                        <a:rPr lang="en-GB" sz="14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tx1"/>
                          </a:solidFill>
                          <a:effectLst/>
                          <a:latin typeface="+mn-lt"/>
                          <a:ea typeface="+mn-ea"/>
                          <a:cs typeface="+mn-cs"/>
                        </a:rPr>
                        <a:t>• Explore how products have been created.</a:t>
                      </a:r>
                    </a:p>
                    <a:p>
                      <a:endParaRPr lang="en-GB" sz="14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4">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294569"/>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34946">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Sentence Structure and Grammar</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31927">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527696">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Use well-chosen adjectives to add detail. </a:t>
                      </a:r>
                      <a:endParaRPr lang="en-GB" sz="1200" dirty="0">
                        <a:solidFill>
                          <a:srgbClr val="000000"/>
                        </a:solidFill>
                        <a:effectLst/>
                        <a:latin typeface="Neuzeit S LT Std Book"/>
                        <a:ea typeface="Calibri" panose="020F0502020204030204" pitchFamily="34" charset="0"/>
                        <a:cs typeface="Neuzeit S LT Std Book"/>
                      </a:endParaRPr>
                    </a:p>
                    <a:p>
                      <a:pPr lvl="0"/>
                      <a:endParaRPr lang="en-GB" sz="1200" kern="1200" dirty="0">
                        <a:solidFill>
                          <a:schemeClr val="tx1"/>
                        </a:solidFill>
                        <a:effectLst/>
                        <a:latin typeface="Calibri" panose="020F0502020204030204" pitchFamily="34" charset="0"/>
                        <a:ea typeface="MS PGothic" panose="020B0600070205080204" pitchFamily="34" charset="-128"/>
                        <a:cs typeface="+mn-cs"/>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Use the correct tenses.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Calibri" panose="020F0502020204030204" pitchFamily="34" charset="0"/>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Use and understand grammatical terminology in discussing writing: verb, tense (past, present), adjective, noun, suffix, apostrophe, comma.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Neuzeit S LT Std Book"/>
                        <a:ea typeface="Calibri" panose="020F0502020204030204" pitchFamily="34" charset="0"/>
                        <a:cs typeface="Neuzeit S LT Std Book"/>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Use extended noun phrases to describe and specify (e.g. the blue butterfly).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Begin to punctuate using a capital letter for the name of people, places.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Use coordination (or, and, but).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a:t>
                      </a:r>
                      <a:endParaRPr lang="en-GB" sz="1200" dirty="0">
                        <a:solidFill>
                          <a:srgbClr val="000000"/>
                        </a:solidFill>
                        <a:effectLst/>
                        <a:latin typeface="Neuzeit S LT Std Book"/>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2</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8505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259395" y="194037"/>
            <a:ext cx="8626569" cy="624720"/>
          </a:xfrm>
          <a:solidFill>
            <a:schemeClr val="accent5">
              <a:lumMod val="40000"/>
              <a:lumOff val="60000"/>
            </a:schemeClr>
          </a:solidFill>
        </p:spPr>
        <p:txBody>
          <a:bodyPr>
            <a:normAutofit/>
          </a:bodyPr>
          <a:lstStyle/>
          <a:p>
            <a:pPr>
              <a:defRPr/>
            </a:pPr>
            <a:r>
              <a:rPr lang="en-GB" sz="3019" b="1" dirty="0">
                <a:latin typeface="Century Gothic" panose="020B0502020202020204" pitchFamily="34" charset="0"/>
              </a:rPr>
              <a:t>English Disciplinary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517432" y="1033335"/>
          <a:ext cx="8109138" cy="4533395"/>
        </p:xfrm>
        <a:graphic>
          <a:graphicData uri="http://schemas.openxmlformats.org/drawingml/2006/table">
            <a:tbl>
              <a:tblPr/>
              <a:tblGrid>
                <a:gridCol w="2379517">
                  <a:extLst>
                    <a:ext uri="{9D8B030D-6E8A-4147-A177-3AD203B41FA5}">
                      <a16:colId xmlns:a16="http://schemas.microsoft.com/office/drawing/2014/main" val="210943694"/>
                    </a:ext>
                  </a:extLst>
                </a:gridCol>
                <a:gridCol w="2840970">
                  <a:extLst>
                    <a:ext uri="{9D8B030D-6E8A-4147-A177-3AD203B41FA5}">
                      <a16:colId xmlns:a16="http://schemas.microsoft.com/office/drawing/2014/main" val="864309712"/>
                    </a:ext>
                  </a:extLst>
                </a:gridCol>
                <a:gridCol w="2888651">
                  <a:extLst>
                    <a:ext uri="{9D8B030D-6E8A-4147-A177-3AD203B41FA5}">
                      <a16:colId xmlns:a16="http://schemas.microsoft.com/office/drawing/2014/main" val="3913203569"/>
                    </a:ext>
                  </a:extLst>
                </a:gridCol>
              </a:tblGrid>
              <a:tr h="459134">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Spelling</a:t>
                      </a: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0386">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Autumn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Spring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Summer</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2170195882"/>
                  </a:ext>
                </a:extLst>
              </a:tr>
              <a:tr h="3723875">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Use spelling rules.</a:t>
                      </a:r>
                      <a:endParaRPr lang="en-GB" sz="1200" dirty="0">
                        <a:solidFill>
                          <a:srgbClr val="000000"/>
                        </a:solidFill>
                        <a:effectLst/>
                        <a:latin typeface="Neuzeit S LT Std Book"/>
                        <a:ea typeface="Calibri" panose="020F0502020204030204" pitchFamily="34" charset="0"/>
                        <a:cs typeface="Neuzeit S LT Std Book"/>
                      </a:endParaRPr>
                    </a:p>
                    <a:p>
                      <a:pPr marL="171450" marR="0" lvl="0" indent="-171450" algn="l" defTabSz="5207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GB" altLang="en-US" sz="1200" b="0"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Spell contraction words correctly (can’t, don’t).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Use suffixes where no change to the spelling of the root word is needed: helping, helped, helper, eating, quicker, quickest.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Neuzeit S LT Std Book"/>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Spell common exception words (the, said, one, two and the days of the week).</a:t>
                      </a:r>
                      <a:endParaRPr lang="en-GB" sz="1200" dirty="0">
                        <a:solidFill>
                          <a:srgbClr val="000000"/>
                        </a:solidFill>
                        <a:effectLst/>
                        <a:latin typeface="Neuzeit S LT Std Book"/>
                        <a:ea typeface="Calibri" panose="020F0502020204030204" pitchFamily="34" charset="0"/>
                        <a:cs typeface="Neuzeit S LT Std Book"/>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Spell common exception words correctly.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Neuzeit S LT Std Book"/>
                        </a:rPr>
                        <a:t>- Add prefixes and suffixes, learning the rule for adding s and </a:t>
                      </a:r>
                      <a:r>
                        <a:rPr lang="en-GB" sz="1200" dirty="0" err="1">
                          <a:solidFill>
                            <a:srgbClr val="000000"/>
                          </a:solidFill>
                          <a:effectLst/>
                          <a:latin typeface="Calibri" panose="020F0502020204030204" pitchFamily="34" charset="0"/>
                          <a:ea typeface="Calibri" panose="020F0502020204030204" pitchFamily="34" charset="0"/>
                          <a:cs typeface="Neuzeit S LT Std Book"/>
                        </a:rPr>
                        <a:t>es</a:t>
                      </a:r>
                      <a:r>
                        <a:rPr lang="en-GB" sz="1200" dirty="0">
                          <a:solidFill>
                            <a:srgbClr val="000000"/>
                          </a:solidFill>
                          <a:effectLst/>
                          <a:latin typeface="Calibri" panose="020F0502020204030204" pitchFamily="34" charset="0"/>
                          <a:ea typeface="Calibri" panose="020F0502020204030204" pitchFamily="34" charset="0"/>
                          <a:cs typeface="Neuzeit S LT Std Book"/>
                        </a:rPr>
                        <a:t> as a plural marker for nouns, and the third person singular marker for verbs (I drink - he drinks).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solidFill>
                          <a:srgbClr val="000000"/>
                        </a:solidFill>
                        <a:effectLst/>
                        <a:latin typeface="Neuzeit S LT Std Book"/>
                        <a:ea typeface="Calibri" panose="020F0502020204030204" pitchFamily="34" charset="0"/>
                        <a:cs typeface="Neuzeit S LT Std Book"/>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Add suffixes to spell longer words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ment</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-ness, -</a:t>
                      </a:r>
                      <a:r>
                        <a:rPr lang="en-GB" sz="12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ful</a:t>
                      </a:r>
                      <a:r>
                        <a:rPr lang="en-GB"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-less).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3</a:t>
            </a:fld>
            <a:endParaRPr lang="en-GB" altLang="en-US" dirty="0"/>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340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92720" y="1620987"/>
          <a:ext cx="8581858" cy="3599400"/>
        </p:xfrm>
        <a:graphic>
          <a:graphicData uri="http://schemas.openxmlformats.org/drawingml/2006/table">
            <a:tbl>
              <a:tblPr/>
              <a:tblGrid>
                <a:gridCol w="2216304">
                  <a:extLst>
                    <a:ext uri="{9D8B030D-6E8A-4147-A177-3AD203B41FA5}">
                      <a16:colId xmlns:a16="http://schemas.microsoft.com/office/drawing/2014/main" val="210943694"/>
                    </a:ext>
                  </a:extLst>
                </a:gridCol>
                <a:gridCol w="3571178">
                  <a:extLst>
                    <a:ext uri="{9D8B030D-6E8A-4147-A177-3AD203B41FA5}">
                      <a16:colId xmlns:a16="http://schemas.microsoft.com/office/drawing/2014/main" val="864309712"/>
                    </a:ext>
                  </a:extLst>
                </a:gridCol>
                <a:gridCol w="2794376">
                  <a:extLst>
                    <a:ext uri="{9D8B030D-6E8A-4147-A177-3AD203B41FA5}">
                      <a16:colId xmlns:a16="http://schemas.microsoft.com/office/drawing/2014/main" val="3913203569"/>
                    </a:ext>
                  </a:extLst>
                </a:gridCol>
              </a:tblGrid>
              <a:tr h="302945">
                <a:tc gridSpan="3">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Autumn</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Place Value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Addition and Subtraction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Shape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9450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Numbers to 20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Count objects to 100 by making 10s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Recognise tens and ones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Use a place value chart</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Partition numbers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Write numbers to 100 in words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dirty="0">
                          <a:solidFill>
                            <a:schemeClr val="tx1"/>
                          </a:solidFill>
                          <a:effectLst/>
                          <a:latin typeface="Calibri" panose="020F0502020204030204" pitchFamily="34" charset="0"/>
                          <a:ea typeface="MS PGothic" panose="020B0600070205080204" pitchFamily="34" charset="-128"/>
                          <a:cs typeface="+mn-cs"/>
                        </a:rPr>
                        <a:t>Flexibly</a:t>
                      </a:r>
                      <a:r>
                        <a:rPr lang="en-GB" sz="900" kern="1200" baseline="0" dirty="0">
                          <a:solidFill>
                            <a:schemeClr val="tx1"/>
                          </a:solidFill>
                          <a:effectLst/>
                          <a:latin typeface="Calibri" panose="020F0502020204030204" pitchFamily="34" charset="0"/>
                          <a:ea typeface="MS PGothic" panose="020B0600070205080204" pitchFamily="34" charset="-128"/>
                          <a:cs typeface="+mn-cs"/>
                        </a:rPr>
                        <a:t> partition numbers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Write numbers to 100 in expanded form</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10s on the number line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10s and 1s on the number line to 100</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Estimate numbers on a number line</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objects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Compare numbers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Order objects and numbers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2s, 5s and 10s</a:t>
                      </a:r>
                    </a:p>
                    <a:p>
                      <a:pPr marL="171450" marR="0" lvl="0" indent="-171450" algn="l" defTabSz="520700" rtl="0" eaLnBrk="1" fontAlgn="base" latinLnBrk="0" hangingPunct="1">
                        <a:lnSpc>
                          <a:spcPct val="100000"/>
                        </a:lnSpc>
                        <a:spcBef>
                          <a:spcPct val="0"/>
                        </a:spcBef>
                        <a:spcAft>
                          <a:spcPct val="0"/>
                        </a:spcAft>
                        <a:buClrTx/>
                        <a:buSzTx/>
                        <a:buFontTx/>
                        <a:buChar char="-"/>
                        <a:tabLst/>
                        <a:defRPr/>
                      </a:pPr>
                      <a:r>
                        <a:rPr lang="en-GB" sz="900" kern="1200" baseline="0" dirty="0">
                          <a:solidFill>
                            <a:schemeClr val="tx1"/>
                          </a:solidFill>
                          <a:effectLst/>
                          <a:latin typeface="Calibri" panose="020F0502020204030204" pitchFamily="34" charset="0"/>
                          <a:ea typeface="MS PGothic" panose="020B0600070205080204" pitchFamily="34" charset="-128"/>
                          <a:cs typeface="+mn-cs"/>
                        </a:rPr>
                        <a:t>Count in 3s</a:t>
                      </a:r>
                      <a:endParaRPr lang="en-GB" sz="9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Bonds to 10</a:t>
                      </a:r>
                    </a:p>
                    <a:p>
                      <a:pPr marL="285750" indent="-285750">
                        <a:buFontTx/>
                        <a:buChar char="-"/>
                      </a:pPr>
                      <a:r>
                        <a:rPr lang="en-GB" sz="900" dirty="0"/>
                        <a:t>Fact</a:t>
                      </a:r>
                      <a:r>
                        <a:rPr lang="en-GB" sz="900" baseline="0" dirty="0"/>
                        <a:t> families-addition and subtraction bonds within 20</a:t>
                      </a:r>
                    </a:p>
                    <a:p>
                      <a:pPr marL="285750" indent="-285750">
                        <a:buFontTx/>
                        <a:buChar char="-"/>
                      </a:pPr>
                      <a:r>
                        <a:rPr lang="en-GB" sz="900" baseline="0" dirty="0"/>
                        <a:t>Related facts</a:t>
                      </a:r>
                    </a:p>
                    <a:p>
                      <a:pPr marL="285750" indent="-285750">
                        <a:buFontTx/>
                        <a:buChar char="-"/>
                      </a:pPr>
                      <a:r>
                        <a:rPr lang="en-GB" sz="900" baseline="0" dirty="0"/>
                        <a:t>Bonds to 100 (tens)</a:t>
                      </a:r>
                    </a:p>
                    <a:p>
                      <a:pPr marL="285750" indent="-285750">
                        <a:buFontTx/>
                        <a:buChar char="-"/>
                      </a:pPr>
                      <a:r>
                        <a:rPr lang="en-GB" sz="900" baseline="0" dirty="0"/>
                        <a:t>Add and subtract 1s</a:t>
                      </a:r>
                    </a:p>
                    <a:p>
                      <a:pPr marL="285750" indent="-285750">
                        <a:buFontTx/>
                        <a:buChar char="-"/>
                      </a:pPr>
                      <a:r>
                        <a:rPr lang="en-GB" sz="900" baseline="0" dirty="0"/>
                        <a:t>Add by making 10</a:t>
                      </a:r>
                    </a:p>
                    <a:p>
                      <a:pPr marL="285750" indent="-285750">
                        <a:buFontTx/>
                        <a:buChar char="-"/>
                      </a:pPr>
                      <a:r>
                        <a:rPr lang="en-GB" sz="900" baseline="0" dirty="0"/>
                        <a:t>Add three 1-digit numbers</a:t>
                      </a:r>
                    </a:p>
                    <a:p>
                      <a:pPr marL="285750" indent="-285750">
                        <a:buFontTx/>
                        <a:buChar char="-"/>
                      </a:pPr>
                      <a:r>
                        <a:rPr lang="en-GB" sz="900" baseline="0" dirty="0"/>
                        <a:t>Add to the next 10</a:t>
                      </a:r>
                    </a:p>
                    <a:p>
                      <a:pPr marL="285750" indent="-285750">
                        <a:buFontTx/>
                        <a:buChar char="-"/>
                      </a:pPr>
                      <a:r>
                        <a:rPr lang="en-GB" sz="900" baseline="0" dirty="0"/>
                        <a:t>Add across a 10</a:t>
                      </a:r>
                    </a:p>
                    <a:p>
                      <a:pPr marL="285750" indent="-285750">
                        <a:buFontTx/>
                        <a:buChar char="-"/>
                      </a:pPr>
                      <a:r>
                        <a:rPr lang="en-GB" sz="900" baseline="0" dirty="0"/>
                        <a:t>Subtract across 10</a:t>
                      </a:r>
                    </a:p>
                    <a:p>
                      <a:pPr marL="285750" indent="-285750">
                        <a:buFontTx/>
                        <a:buChar char="-"/>
                      </a:pPr>
                      <a:r>
                        <a:rPr lang="en-GB" sz="900" baseline="0" dirty="0"/>
                        <a:t>Subtract from a 10</a:t>
                      </a:r>
                    </a:p>
                    <a:p>
                      <a:pPr marL="285750" indent="-285750">
                        <a:buFontTx/>
                        <a:buChar char="-"/>
                      </a:pPr>
                      <a:r>
                        <a:rPr lang="en-GB" sz="900" baseline="0" dirty="0"/>
                        <a:t>Subtract a 1-digit number from a 2-digit number (across a 10)</a:t>
                      </a:r>
                    </a:p>
                    <a:p>
                      <a:pPr marL="285750" indent="-285750">
                        <a:buFontTx/>
                        <a:buChar char="-"/>
                      </a:pPr>
                      <a:r>
                        <a:rPr lang="en-GB" sz="900" baseline="0" dirty="0"/>
                        <a:t>10 more, 10 less</a:t>
                      </a:r>
                    </a:p>
                    <a:p>
                      <a:pPr marL="285750" indent="-285750">
                        <a:buFontTx/>
                        <a:buChar char="-"/>
                      </a:pPr>
                      <a:r>
                        <a:rPr lang="en-GB" sz="900" baseline="0" dirty="0"/>
                        <a:t>Add and subtract 10s</a:t>
                      </a:r>
                    </a:p>
                    <a:p>
                      <a:pPr marL="285750" indent="-285750">
                        <a:buFontTx/>
                        <a:buChar char="-"/>
                      </a:pPr>
                      <a:r>
                        <a:rPr lang="en-GB" sz="900" baseline="0" dirty="0"/>
                        <a:t>Add two 2-digit numbers (not across a 10)</a:t>
                      </a:r>
                    </a:p>
                    <a:p>
                      <a:pPr marL="285750" indent="-285750">
                        <a:buFontTx/>
                        <a:buChar char="-"/>
                      </a:pPr>
                      <a:r>
                        <a:rPr lang="en-GB" sz="900" baseline="0" dirty="0"/>
                        <a:t>Add two 2 digit numbers (across a 10)</a:t>
                      </a:r>
                    </a:p>
                    <a:p>
                      <a:pPr marL="285750" indent="-285750">
                        <a:buFontTx/>
                        <a:buChar char="-"/>
                      </a:pPr>
                      <a:r>
                        <a:rPr lang="en-GB" sz="900" baseline="0" dirty="0"/>
                        <a:t>Subtract two 2-digit numbers (not across a 10)</a:t>
                      </a:r>
                    </a:p>
                    <a:p>
                      <a:pPr marL="285750" indent="-285750">
                        <a:buFontTx/>
                        <a:buChar char="-"/>
                      </a:pPr>
                      <a:r>
                        <a:rPr lang="en-GB" sz="900" baseline="0" dirty="0"/>
                        <a:t>Subtract two 2-digit numbers (across a 10)</a:t>
                      </a:r>
                    </a:p>
                    <a:p>
                      <a:pPr marL="285750" indent="-285750">
                        <a:buFontTx/>
                        <a:buChar char="-"/>
                      </a:pPr>
                      <a:r>
                        <a:rPr lang="en-GB" sz="900" baseline="0" dirty="0"/>
                        <a:t>Mixed addition and subtraction</a:t>
                      </a:r>
                    </a:p>
                    <a:p>
                      <a:pPr marL="285750" indent="-285750">
                        <a:buFontTx/>
                        <a:buChar char="-"/>
                      </a:pPr>
                      <a:r>
                        <a:rPr lang="en-GB" sz="900" baseline="0" dirty="0"/>
                        <a:t>Compare number sentences</a:t>
                      </a:r>
                    </a:p>
                    <a:p>
                      <a:pPr marL="285750" indent="-285750">
                        <a:buFontTx/>
                        <a:buChar char="-"/>
                      </a:pPr>
                      <a:r>
                        <a:rPr lang="en-GB" sz="900" baseline="0" dirty="0"/>
                        <a:t>Missing number problems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900" dirty="0"/>
                        <a:t>Recognise 2-D and 3-D shapes</a:t>
                      </a:r>
                    </a:p>
                    <a:p>
                      <a:pPr marL="285750" indent="-285750">
                        <a:buFontTx/>
                        <a:buChar char="-"/>
                      </a:pPr>
                      <a:r>
                        <a:rPr lang="en-GB" sz="900" dirty="0"/>
                        <a:t>Count sides on</a:t>
                      </a:r>
                      <a:r>
                        <a:rPr lang="en-GB" sz="900" baseline="0" dirty="0"/>
                        <a:t> 2-D shapes</a:t>
                      </a:r>
                    </a:p>
                    <a:p>
                      <a:pPr marL="285750" indent="-285750">
                        <a:buFontTx/>
                        <a:buChar char="-"/>
                      </a:pPr>
                      <a:r>
                        <a:rPr lang="en-GB" sz="900" baseline="0" dirty="0"/>
                        <a:t>Count vertices on 2-D shapes</a:t>
                      </a:r>
                    </a:p>
                    <a:p>
                      <a:pPr marL="285750" indent="-285750">
                        <a:buFontTx/>
                        <a:buChar char="-"/>
                      </a:pPr>
                      <a:r>
                        <a:rPr lang="en-GB" sz="900" baseline="0" dirty="0"/>
                        <a:t>Draw 2-D shapes</a:t>
                      </a:r>
                    </a:p>
                    <a:p>
                      <a:pPr marL="285750" indent="-285750">
                        <a:buFontTx/>
                        <a:buChar char="-"/>
                      </a:pPr>
                      <a:r>
                        <a:rPr lang="en-GB" sz="900" baseline="0" dirty="0"/>
                        <a:t>Lines of symmetry on shapes</a:t>
                      </a:r>
                    </a:p>
                    <a:p>
                      <a:pPr marL="285750" indent="-285750">
                        <a:buFontTx/>
                        <a:buChar char="-"/>
                      </a:pPr>
                      <a:r>
                        <a:rPr lang="en-GB" sz="900" baseline="0" dirty="0"/>
                        <a:t>Use lines of symmetry to complete shapes</a:t>
                      </a:r>
                    </a:p>
                    <a:p>
                      <a:pPr marL="285750" indent="-285750">
                        <a:buFontTx/>
                        <a:buChar char="-"/>
                      </a:pPr>
                      <a:r>
                        <a:rPr lang="en-GB" sz="900" baseline="0" dirty="0"/>
                        <a:t>Sort 2-D shapes</a:t>
                      </a:r>
                    </a:p>
                    <a:p>
                      <a:pPr marL="285750" indent="-285750">
                        <a:buFontTx/>
                        <a:buChar char="-"/>
                      </a:pPr>
                      <a:r>
                        <a:rPr lang="en-GB" sz="900" baseline="0" dirty="0"/>
                        <a:t>Count faces on 3-D shapes</a:t>
                      </a:r>
                    </a:p>
                    <a:p>
                      <a:pPr marL="285750" indent="-285750">
                        <a:buFontTx/>
                        <a:buChar char="-"/>
                      </a:pPr>
                      <a:r>
                        <a:rPr lang="en-GB" sz="900" baseline="0" dirty="0"/>
                        <a:t>Count edges on 3-D shapes</a:t>
                      </a:r>
                    </a:p>
                    <a:p>
                      <a:pPr marL="285750" indent="-285750">
                        <a:buFontTx/>
                        <a:buChar char="-"/>
                      </a:pPr>
                      <a:r>
                        <a:rPr lang="en-GB" sz="900" baseline="0" dirty="0"/>
                        <a:t>Count vertices on 3-D shapes</a:t>
                      </a:r>
                    </a:p>
                    <a:p>
                      <a:pPr marL="285750" indent="-285750">
                        <a:buFontTx/>
                        <a:buChar char="-"/>
                      </a:pPr>
                      <a:r>
                        <a:rPr lang="en-GB" sz="900" baseline="0" dirty="0"/>
                        <a:t>Sort 3-D shapes</a:t>
                      </a:r>
                    </a:p>
                    <a:p>
                      <a:pPr marL="285750" indent="-285750">
                        <a:buFontTx/>
                        <a:buChar char="-"/>
                      </a:pPr>
                      <a:r>
                        <a:rPr lang="en-GB" sz="900" baseline="0" dirty="0"/>
                        <a:t>Make patterns with 2-D and 3-D shapes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4</a:t>
            </a:fld>
            <a:endParaRPr lang="en-GB" altLang="en-US" dirty="0"/>
          </a:p>
        </p:txBody>
      </p:sp>
      <p:pic>
        <p:nvPicPr>
          <p:cNvPr id="6" name="Picture 2" descr="Image previ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New Recognition Partner Announcement - White Rose Maths - Tempo Time Credits">
            <a:extLst>
              <a:ext uri="{FF2B5EF4-FFF2-40B4-BE49-F238E27FC236}">
                <a16:creationId xmlns:a16="http://schemas.microsoft.com/office/drawing/2014/main" id="{E9DAAD58-4854-9345-9726-B320F85069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4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17449" y="1620987"/>
          <a:ext cx="8697953" cy="3736560"/>
        </p:xfrm>
        <a:graphic>
          <a:graphicData uri="http://schemas.openxmlformats.org/drawingml/2006/table">
            <a:tbl>
              <a:tblPr/>
              <a:tblGrid>
                <a:gridCol w="1749607">
                  <a:extLst>
                    <a:ext uri="{9D8B030D-6E8A-4147-A177-3AD203B41FA5}">
                      <a16:colId xmlns:a16="http://schemas.microsoft.com/office/drawing/2014/main" val="210943694"/>
                    </a:ext>
                  </a:extLst>
                </a:gridCol>
                <a:gridCol w="2122354">
                  <a:extLst>
                    <a:ext uri="{9D8B030D-6E8A-4147-A177-3AD203B41FA5}">
                      <a16:colId xmlns:a16="http://schemas.microsoft.com/office/drawing/2014/main" val="864309712"/>
                    </a:ext>
                  </a:extLst>
                </a:gridCol>
                <a:gridCol w="2108836">
                  <a:extLst>
                    <a:ext uri="{9D8B030D-6E8A-4147-A177-3AD203B41FA5}">
                      <a16:colId xmlns:a16="http://schemas.microsoft.com/office/drawing/2014/main" val="3913203569"/>
                    </a:ext>
                  </a:extLst>
                </a:gridCol>
                <a:gridCol w="2717156">
                  <a:extLst>
                    <a:ext uri="{9D8B030D-6E8A-4147-A177-3AD203B41FA5}">
                      <a16:colId xmlns:a16="http://schemas.microsoft.com/office/drawing/2014/main" val="2261204431"/>
                    </a:ext>
                  </a:extLst>
                </a:gridCol>
              </a:tblGrid>
              <a:tr h="30294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Spring</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Money</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Multiplication and Division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Length and Height</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Mass, Capacity and Temperature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945060">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 money-pence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Calibri" panose="020F0502020204030204" pitchFamily="34" charset="0"/>
                          <a:ea typeface="MS PGothic" panose="020B0600070205080204" pitchFamily="34" charset="-128"/>
                          <a:cs typeface="+mn-cs"/>
                        </a:rPr>
                        <a:t>Count</a:t>
                      </a:r>
                      <a:r>
                        <a:rPr lang="en-GB" sz="1100" kern="1200" baseline="0" dirty="0">
                          <a:solidFill>
                            <a:schemeClr val="tx1"/>
                          </a:solidFill>
                          <a:effectLst/>
                          <a:latin typeface="Calibri" panose="020F0502020204030204" pitchFamily="34" charset="0"/>
                          <a:ea typeface="MS PGothic" panose="020B0600070205080204" pitchFamily="34" charset="-128"/>
                          <a:cs typeface="+mn-cs"/>
                        </a:rPr>
                        <a:t> money-pounds (notes and coins)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Count money-pounds and pence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Choose notes and coins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Make the same amount</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Compare amounts of money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Calculate with money</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Make a pound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Find change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Calibri" panose="020F0502020204030204" pitchFamily="34" charset="0"/>
                          <a:ea typeface="MS PGothic" panose="020B0600070205080204" pitchFamily="34" charset="-128"/>
                          <a:cs typeface="+mn-cs"/>
                        </a:rPr>
                        <a:t>Two-step problems</a:t>
                      </a:r>
                      <a:endParaRPr lang="en-GB" sz="1100" kern="1200" dirty="0">
                        <a:solidFill>
                          <a:schemeClr val="tx1"/>
                        </a:solidFill>
                        <a:effectLst/>
                        <a:latin typeface="Calibri" panose="020F0502020204030204" pitchFamily="34" charset="0"/>
                        <a:ea typeface="MS PGothic" panose="020B0600070205080204" pitchFamily="34" charset="-128"/>
                        <a:cs typeface="+mn-cs"/>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Recognise equal groups</a:t>
                      </a:r>
                    </a:p>
                    <a:p>
                      <a:pPr marL="285750" indent="-285750">
                        <a:buFontTx/>
                        <a:buChar char="-"/>
                      </a:pPr>
                      <a:r>
                        <a:rPr lang="en-GB" sz="1100" dirty="0"/>
                        <a:t>Make equal groups</a:t>
                      </a:r>
                    </a:p>
                    <a:p>
                      <a:pPr marL="285750" indent="-285750">
                        <a:buFontTx/>
                        <a:buChar char="-"/>
                      </a:pPr>
                      <a:r>
                        <a:rPr lang="en-GB" sz="1100" dirty="0"/>
                        <a:t>Add equal groups</a:t>
                      </a:r>
                    </a:p>
                    <a:p>
                      <a:pPr marL="285750" indent="-285750">
                        <a:buFontTx/>
                        <a:buChar char="-"/>
                      </a:pPr>
                      <a:r>
                        <a:rPr lang="en-GB" sz="1100" dirty="0"/>
                        <a:t>Introduce the multiplication symbol</a:t>
                      </a:r>
                    </a:p>
                    <a:p>
                      <a:pPr marL="285750" indent="-285750">
                        <a:buFontTx/>
                        <a:buChar char="-"/>
                      </a:pPr>
                      <a:r>
                        <a:rPr lang="en-GB" sz="1100" dirty="0"/>
                        <a:t>Multiplication sentences</a:t>
                      </a:r>
                    </a:p>
                    <a:p>
                      <a:pPr marL="285750" indent="-285750">
                        <a:buFontTx/>
                        <a:buChar char="-"/>
                      </a:pPr>
                      <a:r>
                        <a:rPr lang="en-GB" sz="1100" dirty="0"/>
                        <a:t>Use arrays</a:t>
                      </a:r>
                    </a:p>
                    <a:p>
                      <a:pPr marL="285750" indent="-285750">
                        <a:buFontTx/>
                        <a:buChar char="-"/>
                      </a:pPr>
                      <a:r>
                        <a:rPr lang="en-GB" sz="1100" dirty="0"/>
                        <a:t>Make equal groups-grouping</a:t>
                      </a:r>
                    </a:p>
                    <a:p>
                      <a:pPr marL="285750" indent="-285750">
                        <a:buFontTx/>
                        <a:buChar char="-"/>
                      </a:pPr>
                      <a:r>
                        <a:rPr lang="en-GB" sz="1100" dirty="0"/>
                        <a:t>Make equal groups-sharing</a:t>
                      </a:r>
                    </a:p>
                    <a:p>
                      <a:pPr marL="285750" indent="-285750">
                        <a:buFontTx/>
                        <a:buChar char="-"/>
                      </a:pPr>
                      <a:r>
                        <a:rPr lang="en-GB" sz="1100" dirty="0"/>
                        <a:t>The 2 times-table</a:t>
                      </a:r>
                    </a:p>
                    <a:p>
                      <a:pPr marL="285750" indent="-285750">
                        <a:buFontTx/>
                        <a:buChar char="-"/>
                      </a:pPr>
                      <a:r>
                        <a:rPr lang="en-GB" sz="1100" dirty="0"/>
                        <a:t>Divide by</a:t>
                      </a:r>
                      <a:r>
                        <a:rPr lang="en-GB" sz="1100" baseline="0" dirty="0"/>
                        <a:t> 2</a:t>
                      </a:r>
                    </a:p>
                    <a:p>
                      <a:pPr marL="285750" indent="-285750">
                        <a:buFontTx/>
                        <a:buChar char="-"/>
                      </a:pPr>
                      <a:r>
                        <a:rPr lang="en-GB" sz="1100" baseline="0" dirty="0"/>
                        <a:t>Doubling and halving</a:t>
                      </a:r>
                    </a:p>
                    <a:p>
                      <a:pPr marL="285750" indent="-285750">
                        <a:buFontTx/>
                        <a:buChar char="-"/>
                      </a:pPr>
                      <a:r>
                        <a:rPr lang="en-GB" sz="1100" baseline="0" dirty="0"/>
                        <a:t>Odd and even numbers</a:t>
                      </a:r>
                    </a:p>
                    <a:p>
                      <a:pPr marL="285750" indent="-285750">
                        <a:buFontTx/>
                        <a:buChar char="-"/>
                      </a:pPr>
                      <a:r>
                        <a:rPr lang="en-GB" sz="1100" baseline="0" dirty="0"/>
                        <a:t>The 1- times table</a:t>
                      </a:r>
                    </a:p>
                    <a:p>
                      <a:pPr marL="285750" indent="-285750">
                        <a:buFontTx/>
                        <a:buChar char="-"/>
                      </a:pPr>
                      <a:r>
                        <a:rPr lang="en-GB" sz="1100" baseline="0" dirty="0"/>
                        <a:t>Divide by 10</a:t>
                      </a:r>
                    </a:p>
                    <a:p>
                      <a:pPr marL="285750" indent="-285750">
                        <a:buFontTx/>
                        <a:buChar char="-"/>
                      </a:pPr>
                      <a:r>
                        <a:rPr lang="en-GB" sz="1100" baseline="0" dirty="0"/>
                        <a:t>The 5 times-table</a:t>
                      </a:r>
                    </a:p>
                    <a:p>
                      <a:pPr marL="285750" indent="-285750">
                        <a:buFontTx/>
                        <a:buChar char="-"/>
                      </a:pPr>
                      <a:r>
                        <a:rPr lang="en-GB" sz="1100" baseline="0" dirty="0"/>
                        <a:t>Divide by 5</a:t>
                      </a:r>
                    </a:p>
                    <a:p>
                      <a:pPr marL="285750" indent="-285750">
                        <a:buFontTx/>
                        <a:buChar char="-"/>
                      </a:pPr>
                      <a:r>
                        <a:rPr lang="en-GB" sz="1100" baseline="0" dirty="0"/>
                        <a:t>The 5 and 10 times-tables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Measure</a:t>
                      </a:r>
                      <a:r>
                        <a:rPr lang="en-GB" sz="1100" baseline="0" dirty="0"/>
                        <a:t> in centimetres</a:t>
                      </a:r>
                    </a:p>
                    <a:p>
                      <a:pPr marL="285750" indent="-285750">
                        <a:buFontTx/>
                        <a:buChar char="-"/>
                      </a:pPr>
                      <a:r>
                        <a:rPr lang="en-GB" sz="1100" baseline="0" dirty="0"/>
                        <a:t>Measure in metres</a:t>
                      </a:r>
                    </a:p>
                    <a:p>
                      <a:pPr marL="285750" indent="-285750">
                        <a:buFontTx/>
                        <a:buChar char="-"/>
                      </a:pPr>
                      <a:r>
                        <a:rPr lang="en-GB" sz="1100" baseline="0" dirty="0"/>
                        <a:t>Compare lengths and heights</a:t>
                      </a:r>
                    </a:p>
                    <a:p>
                      <a:pPr marL="285750" indent="-285750">
                        <a:buFontTx/>
                        <a:buChar char="-"/>
                      </a:pPr>
                      <a:r>
                        <a:rPr lang="en-GB" sz="1100" baseline="0" dirty="0"/>
                        <a:t>Order lengths and heights</a:t>
                      </a:r>
                    </a:p>
                    <a:p>
                      <a:pPr marL="285750" indent="-285750">
                        <a:buFontTx/>
                        <a:buChar char="-"/>
                      </a:pPr>
                      <a:r>
                        <a:rPr lang="en-GB" sz="1100" baseline="0" dirty="0"/>
                        <a:t>Four operations with lengths and heights</a:t>
                      </a:r>
                      <a:endParaRPr lang="en-GB" sz="1100" dirty="0"/>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t>Compare mass</a:t>
                      </a:r>
                    </a:p>
                    <a:p>
                      <a:pPr marL="285750" indent="-285750">
                        <a:buFontTx/>
                        <a:buChar char="-"/>
                      </a:pPr>
                      <a:r>
                        <a:rPr lang="en-GB" sz="1100" dirty="0"/>
                        <a:t>Measure</a:t>
                      </a:r>
                      <a:r>
                        <a:rPr lang="en-GB" sz="1100" baseline="0" dirty="0"/>
                        <a:t> in grams</a:t>
                      </a:r>
                    </a:p>
                    <a:p>
                      <a:pPr marL="285750" indent="-285750">
                        <a:buFontTx/>
                        <a:buChar char="-"/>
                      </a:pPr>
                      <a:r>
                        <a:rPr lang="en-GB" sz="1100" baseline="0" dirty="0"/>
                        <a:t>Measure in kilograms</a:t>
                      </a:r>
                    </a:p>
                    <a:p>
                      <a:pPr marL="285750" indent="-285750">
                        <a:buFontTx/>
                        <a:buChar char="-"/>
                      </a:pPr>
                      <a:r>
                        <a:rPr lang="en-GB" sz="1100" baseline="0" dirty="0"/>
                        <a:t>Four operations with mass</a:t>
                      </a:r>
                    </a:p>
                    <a:p>
                      <a:pPr marL="285750" indent="-285750">
                        <a:buFontTx/>
                        <a:buChar char="-"/>
                      </a:pPr>
                      <a:r>
                        <a:rPr lang="en-GB" sz="1100" baseline="0" dirty="0"/>
                        <a:t>Compare volume and capacity</a:t>
                      </a:r>
                    </a:p>
                    <a:p>
                      <a:pPr marL="285750" indent="-285750">
                        <a:buFontTx/>
                        <a:buChar char="-"/>
                      </a:pPr>
                      <a:r>
                        <a:rPr lang="en-GB" sz="1100" baseline="0" dirty="0"/>
                        <a:t>Measure in millilitres</a:t>
                      </a:r>
                    </a:p>
                    <a:p>
                      <a:pPr marL="285750" indent="-285750">
                        <a:buFontTx/>
                        <a:buChar char="-"/>
                      </a:pPr>
                      <a:r>
                        <a:rPr lang="en-GB" sz="1100" baseline="0" dirty="0"/>
                        <a:t>Measure in litres</a:t>
                      </a:r>
                    </a:p>
                    <a:p>
                      <a:pPr marL="285750" indent="-285750">
                        <a:buFontTx/>
                        <a:buChar char="-"/>
                      </a:pPr>
                      <a:r>
                        <a:rPr lang="en-GB" sz="1100" baseline="0" dirty="0"/>
                        <a:t>Four operations with volume and capacity</a:t>
                      </a:r>
                    </a:p>
                    <a:p>
                      <a:pPr marL="285750" indent="-285750">
                        <a:buFontTx/>
                        <a:buChar char="-"/>
                      </a:pPr>
                      <a:r>
                        <a:rPr lang="en-GB" sz="1100" baseline="0" dirty="0"/>
                        <a:t>Temperature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5</a:t>
            </a:fld>
            <a:endParaRPr lang="en-GB" altLang="en-US" dirty="0"/>
          </a:p>
        </p:txBody>
      </p:sp>
      <p:pic>
        <p:nvPicPr>
          <p:cNvPr id="7" name="Picture 2" descr="Image preview">
            <a:extLst>
              <a:ext uri="{FF2B5EF4-FFF2-40B4-BE49-F238E27FC236}">
                <a16:creationId xmlns:a16="http://schemas.microsoft.com/office/drawing/2014/main" id="{9507A951-D530-B54C-BC38-9CF6C34F3FE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7A296953-D56F-1747-A2D7-A0F20CAA15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33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3D242-FFAE-A60D-F3E0-43DB53C03072}"/>
              </a:ext>
            </a:extLst>
          </p:cNvPr>
          <p:cNvSpPr>
            <a:spLocks noGrp="1"/>
          </p:cNvSpPr>
          <p:nvPr>
            <p:ph type="title"/>
          </p:nvPr>
        </p:nvSpPr>
        <p:spPr>
          <a:xfrm>
            <a:off x="1337547" y="1002778"/>
            <a:ext cx="6469927" cy="468540"/>
          </a:xfrm>
          <a:solidFill>
            <a:schemeClr val="accent4">
              <a:lumMod val="60000"/>
              <a:lumOff val="40000"/>
            </a:schemeClr>
          </a:solidFill>
        </p:spPr>
        <p:txBody>
          <a:bodyPr>
            <a:normAutofit/>
          </a:bodyPr>
          <a:lstStyle/>
          <a:p>
            <a:pPr>
              <a:defRPr/>
            </a:pPr>
            <a:r>
              <a:rPr lang="en-GB" sz="2264" b="1" dirty="0">
                <a:latin typeface="Century Gothic" panose="020B0502020202020204" pitchFamily="34" charset="0"/>
              </a:rPr>
              <a:t>Maths Substantive Knowledge Year 2</a:t>
            </a:r>
          </a:p>
        </p:txBody>
      </p:sp>
      <p:graphicFrame>
        <p:nvGraphicFramePr>
          <p:cNvPr id="4" name="Table 4">
            <a:extLst>
              <a:ext uri="{FF2B5EF4-FFF2-40B4-BE49-F238E27FC236}">
                <a16:creationId xmlns:a16="http://schemas.microsoft.com/office/drawing/2014/main" id="{1575F120-5F96-6DC0-C1EF-548EEE0206AF}"/>
              </a:ext>
            </a:extLst>
          </p:cNvPr>
          <p:cNvGraphicFramePr>
            <a:graphicFrameLocks noGrp="1"/>
          </p:cNvGraphicFramePr>
          <p:nvPr>
            <p:ph idx="1"/>
            <p:extLst/>
          </p:nvPr>
        </p:nvGraphicFramePr>
        <p:xfrm>
          <a:off x="241950" y="1620986"/>
          <a:ext cx="8673450" cy="3401280"/>
        </p:xfrm>
        <a:graphic>
          <a:graphicData uri="http://schemas.openxmlformats.org/drawingml/2006/table">
            <a:tbl>
              <a:tblPr/>
              <a:tblGrid>
                <a:gridCol w="2409253">
                  <a:extLst>
                    <a:ext uri="{9D8B030D-6E8A-4147-A177-3AD203B41FA5}">
                      <a16:colId xmlns:a16="http://schemas.microsoft.com/office/drawing/2014/main" val="210943694"/>
                    </a:ext>
                  </a:extLst>
                </a:gridCol>
                <a:gridCol w="2023946">
                  <a:extLst>
                    <a:ext uri="{9D8B030D-6E8A-4147-A177-3AD203B41FA5}">
                      <a16:colId xmlns:a16="http://schemas.microsoft.com/office/drawing/2014/main" val="864309712"/>
                    </a:ext>
                  </a:extLst>
                </a:gridCol>
                <a:gridCol w="2149397">
                  <a:extLst>
                    <a:ext uri="{9D8B030D-6E8A-4147-A177-3AD203B41FA5}">
                      <a16:colId xmlns:a16="http://schemas.microsoft.com/office/drawing/2014/main" val="3913203569"/>
                    </a:ext>
                  </a:extLst>
                </a:gridCol>
                <a:gridCol w="2090854">
                  <a:extLst>
                    <a:ext uri="{9D8B030D-6E8A-4147-A177-3AD203B41FA5}">
                      <a16:colId xmlns:a16="http://schemas.microsoft.com/office/drawing/2014/main" val="2261204431"/>
                    </a:ext>
                  </a:extLst>
                </a:gridCol>
              </a:tblGrid>
              <a:tr h="302945">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Summer</a:t>
                      </a:r>
                    </a:p>
                  </a:txBody>
                  <a:tcPr marL="64700" marR="64700" marT="32350" marB="32350"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accent4">
                        <a:lumMod val="40000"/>
                        <a:lumOff val="60000"/>
                      </a:schemeClr>
                    </a:solidFill>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extLst>
                  <a:ext uri="{0D108BD9-81ED-4DB2-BD59-A6C34878D82A}">
                    <a16:rowId xmlns:a16="http://schemas.microsoft.com/office/drawing/2014/main" val="3931202660"/>
                  </a:ext>
                </a:extLst>
              </a:tr>
              <a:tr h="351395">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8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Fractions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Time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Statistics</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0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Position and Direction</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4">
                        <a:lumMod val="60000"/>
                        <a:lumOff val="40000"/>
                      </a:schemeClr>
                    </a:solidFill>
                  </a:tcPr>
                </a:tc>
                <a:extLst>
                  <a:ext uri="{0D108BD9-81ED-4DB2-BD59-A6C34878D82A}">
                    <a16:rowId xmlns:a16="http://schemas.microsoft.com/office/drawing/2014/main" val="2170195882"/>
                  </a:ext>
                </a:extLst>
              </a:tr>
              <a:tr h="272654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dirty="0">
                          <a:solidFill>
                            <a:schemeClr val="tx1"/>
                          </a:solidFill>
                          <a:effectLst/>
                          <a:latin typeface="+mn-lt"/>
                          <a:ea typeface="MS PGothic" panose="020B0600070205080204" pitchFamily="34" charset="-128"/>
                          <a:cs typeface="+mn-cs"/>
                        </a:rPr>
                        <a:t>Introductions</a:t>
                      </a:r>
                      <a:r>
                        <a:rPr lang="en-GB" sz="1100" kern="1200" baseline="0" dirty="0">
                          <a:solidFill>
                            <a:schemeClr val="tx1"/>
                          </a:solidFill>
                          <a:effectLst/>
                          <a:latin typeface="+mn-lt"/>
                          <a:ea typeface="MS PGothic" panose="020B0600070205080204" pitchFamily="34" charset="-128"/>
                          <a:cs typeface="+mn-cs"/>
                        </a:rPr>
                        <a:t> to parts and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Equal and unequal parts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half</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half</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quarter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quarter</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a third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a third</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the whole</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Unit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Non-unit fractions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the equivalence of a half and two 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Recognise three-quarters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Find three-quarters</a:t>
                      </a:r>
                    </a:p>
                    <a:p>
                      <a:pPr marL="285750" marR="0" lvl="0" indent="-285750" algn="l" defTabSz="520700" rtl="0" eaLnBrk="1" fontAlgn="base" latinLnBrk="0" hangingPunct="1">
                        <a:lnSpc>
                          <a:spcPct val="100000"/>
                        </a:lnSpc>
                        <a:spcBef>
                          <a:spcPct val="0"/>
                        </a:spcBef>
                        <a:spcAft>
                          <a:spcPct val="0"/>
                        </a:spcAft>
                        <a:buClrTx/>
                        <a:buSzTx/>
                        <a:buFontTx/>
                        <a:buChar char="-"/>
                        <a:tabLst/>
                        <a:defRPr/>
                      </a:pPr>
                      <a:r>
                        <a:rPr lang="en-GB" sz="1100" kern="1200" baseline="0" dirty="0">
                          <a:solidFill>
                            <a:schemeClr val="tx1"/>
                          </a:solidFill>
                          <a:effectLst/>
                          <a:latin typeface="+mn-lt"/>
                          <a:ea typeface="MS PGothic" panose="020B0600070205080204" pitchFamily="34" charset="-128"/>
                          <a:cs typeface="+mn-cs"/>
                        </a:rPr>
                        <a:t>Count in fractions up to a whole</a:t>
                      </a: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O’clock</a:t>
                      </a:r>
                      <a:r>
                        <a:rPr lang="en-GB" sz="1100" baseline="0" dirty="0">
                          <a:latin typeface="+mn-lt"/>
                        </a:rPr>
                        <a:t> and half past</a:t>
                      </a:r>
                    </a:p>
                    <a:p>
                      <a:pPr marL="285750" indent="-285750">
                        <a:buFontTx/>
                        <a:buChar char="-"/>
                      </a:pPr>
                      <a:r>
                        <a:rPr lang="en-GB" sz="1100" baseline="0" dirty="0">
                          <a:latin typeface="+mn-lt"/>
                        </a:rPr>
                        <a:t>Quarter past and quarter to</a:t>
                      </a:r>
                    </a:p>
                    <a:p>
                      <a:pPr marL="285750" indent="-285750">
                        <a:buFontTx/>
                        <a:buChar char="-"/>
                      </a:pPr>
                      <a:r>
                        <a:rPr lang="en-GB" sz="1100" baseline="0" dirty="0">
                          <a:latin typeface="+mn-lt"/>
                        </a:rPr>
                        <a:t>Tell time past the hour</a:t>
                      </a:r>
                    </a:p>
                    <a:p>
                      <a:pPr marL="285750" indent="-285750">
                        <a:buFontTx/>
                        <a:buChar char="-"/>
                      </a:pPr>
                      <a:r>
                        <a:rPr lang="en-GB" sz="1100" baseline="0" dirty="0">
                          <a:latin typeface="+mn-lt"/>
                        </a:rPr>
                        <a:t>Tell time to the hour</a:t>
                      </a:r>
                    </a:p>
                    <a:p>
                      <a:pPr marL="285750" indent="-285750">
                        <a:buFontTx/>
                        <a:buChar char="-"/>
                      </a:pPr>
                      <a:r>
                        <a:rPr lang="en-GB" sz="1100" baseline="0" dirty="0">
                          <a:latin typeface="+mn-lt"/>
                        </a:rPr>
                        <a:t>Tell time to 5 minutes</a:t>
                      </a:r>
                    </a:p>
                    <a:p>
                      <a:pPr marL="285750" indent="-285750">
                        <a:buFontTx/>
                        <a:buChar char="-"/>
                      </a:pPr>
                      <a:r>
                        <a:rPr lang="en-GB" sz="1100" baseline="0" dirty="0">
                          <a:latin typeface="+mn-lt"/>
                        </a:rPr>
                        <a:t>Minutes in an hour</a:t>
                      </a:r>
                    </a:p>
                    <a:p>
                      <a:pPr marL="285750" indent="-285750">
                        <a:buFontTx/>
                        <a:buChar char="-"/>
                      </a:pPr>
                      <a:r>
                        <a:rPr lang="en-GB" sz="1100" baseline="0" dirty="0">
                          <a:latin typeface="+mn-lt"/>
                        </a:rPr>
                        <a:t>Hours in a day</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Make tally charts</a:t>
                      </a:r>
                    </a:p>
                    <a:p>
                      <a:pPr marL="285750" indent="-285750">
                        <a:buFontTx/>
                        <a:buChar char="-"/>
                      </a:pPr>
                      <a:r>
                        <a:rPr lang="en-GB" sz="1100" dirty="0">
                          <a:latin typeface="+mn-lt"/>
                        </a:rPr>
                        <a:t>Tables</a:t>
                      </a:r>
                    </a:p>
                    <a:p>
                      <a:pPr marL="285750" indent="-285750">
                        <a:buFontTx/>
                        <a:buChar char="-"/>
                      </a:pPr>
                      <a:r>
                        <a:rPr lang="en-GB" sz="1100" dirty="0">
                          <a:latin typeface="+mn-lt"/>
                        </a:rPr>
                        <a:t>Block diagrams</a:t>
                      </a:r>
                    </a:p>
                    <a:p>
                      <a:pPr marL="285750" indent="-285750">
                        <a:buFontTx/>
                        <a:buChar char="-"/>
                      </a:pPr>
                      <a:r>
                        <a:rPr lang="en-GB" sz="1100" dirty="0">
                          <a:latin typeface="+mn-lt"/>
                        </a:rPr>
                        <a:t>Draw pictograms (1-1)</a:t>
                      </a:r>
                    </a:p>
                    <a:p>
                      <a:pPr marL="285750" indent="-285750">
                        <a:buFontTx/>
                        <a:buChar char="-"/>
                      </a:pPr>
                      <a:r>
                        <a:rPr lang="en-GB" sz="1100" dirty="0">
                          <a:latin typeface="+mn-lt"/>
                        </a:rPr>
                        <a:t>Interpret pictograms (1-1)</a:t>
                      </a:r>
                    </a:p>
                    <a:p>
                      <a:pPr marL="285750" indent="-285750">
                        <a:buFontTx/>
                        <a:buChar char="-"/>
                      </a:pPr>
                      <a:r>
                        <a:rPr lang="en-GB" sz="1100" dirty="0">
                          <a:latin typeface="+mn-lt"/>
                        </a:rPr>
                        <a:t>Draw pictograms</a:t>
                      </a:r>
                      <a:r>
                        <a:rPr lang="en-GB" sz="1100" baseline="0" dirty="0">
                          <a:latin typeface="+mn-lt"/>
                        </a:rPr>
                        <a:t> (2,5 and 10)</a:t>
                      </a:r>
                    </a:p>
                    <a:p>
                      <a:pPr marL="285750" indent="-285750">
                        <a:buFontTx/>
                        <a:buChar char="-"/>
                      </a:pPr>
                      <a:r>
                        <a:rPr lang="en-GB" sz="1100" baseline="0" dirty="0">
                          <a:latin typeface="+mn-lt"/>
                        </a:rPr>
                        <a:t>Interpret pictograms (2, 5 and 10)</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285750" indent="-285750">
                        <a:buFontTx/>
                        <a:buChar char="-"/>
                      </a:pPr>
                      <a:r>
                        <a:rPr lang="en-GB" sz="1100" dirty="0">
                          <a:latin typeface="+mn-lt"/>
                        </a:rPr>
                        <a:t>Language of</a:t>
                      </a:r>
                      <a:r>
                        <a:rPr lang="en-GB" sz="1100" baseline="0" dirty="0">
                          <a:latin typeface="+mn-lt"/>
                        </a:rPr>
                        <a:t> position</a:t>
                      </a:r>
                    </a:p>
                    <a:p>
                      <a:pPr marL="285750" indent="-285750">
                        <a:buFontTx/>
                        <a:buChar char="-"/>
                      </a:pPr>
                      <a:r>
                        <a:rPr lang="en-GB" sz="1100" baseline="0" dirty="0">
                          <a:latin typeface="+mn-lt"/>
                        </a:rPr>
                        <a:t>Describe movement</a:t>
                      </a:r>
                    </a:p>
                    <a:p>
                      <a:pPr marL="285750" indent="-285750">
                        <a:buFontTx/>
                        <a:buChar char="-"/>
                      </a:pPr>
                      <a:r>
                        <a:rPr lang="en-GB" sz="1100" baseline="0" dirty="0">
                          <a:latin typeface="+mn-lt"/>
                        </a:rPr>
                        <a:t>Describe turns</a:t>
                      </a:r>
                    </a:p>
                    <a:p>
                      <a:pPr marL="285750" indent="-285750">
                        <a:buFontTx/>
                        <a:buChar char="-"/>
                      </a:pPr>
                      <a:r>
                        <a:rPr lang="en-GB" sz="1100" baseline="0" dirty="0">
                          <a:latin typeface="+mn-lt"/>
                        </a:rPr>
                        <a:t>Describe movements and turns</a:t>
                      </a:r>
                    </a:p>
                    <a:p>
                      <a:pPr marL="285750" indent="-285750">
                        <a:buFontTx/>
                        <a:buChar char="-"/>
                      </a:pPr>
                      <a:r>
                        <a:rPr lang="en-GB" sz="1100" baseline="0" dirty="0">
                          <a:latin typeface="+mn-lt"/>
                        </a:rPr>
                        <a:t>Shape patterns with turns </a:t>
                      </a:r>
                      <a:endParaRPr lang="en-GB" sz="1100" dirty="0">
                        <a:latin typeface="+mn-lt"/>
                      </a:endParaRPr>
                    </a:p>
                  </a:txBody>
                  <a:tcPr marL="64700" marR="64700" marT="32350" marB="3235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996117"/>
                  </a:ext>
                </a:extLst>
              </a:tr>
            </a:tbl>
          </a:graphicData>
        </a:graphic>
      </p:graphicFrame>
      <p:sp>
        <p:nvSpPr>
          <p:cNvPr id="75797" name="Slide Number Placeholder 2">
            <a:extLst>
              <a:ext uri="{FF2B5EF4-FFF2-40B4-BE49-F238E27FC236}">
                <a16:creationId xmlns:a16="http://schemas.microsoft.com/office/drawing/2014/main" id="{7EBB8205-43DC-561B-A194-FFB793B03D5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661F961-0633-4E65-844E-DDE76B547A80}" type="slidenum">
              <a:rPr lang="en-GB" altLang="en-US" smtClean="0"/>
              <a:pPr/>
              <a:t>6</a:t>
            </a:fld>
            <a:endParaRPr lang="en-GB" altLang="en-US" dirty="0"/>
          </a:p>
        </p:txBody>
      </p:sp>
      <p:pic>
        <p:nvPicPr>
          <p:cNvPr id="7" name="Picture 2" descr="Image preview">
            <a:extLst>
              <a:ext uri="{FF2B5EF4-FFF2-40B4-BE49-F238E27FC236}">
                <a16:creationId xmlns:a16="http://schemas.microsoft.com/office/drawing/2014/main" id="{D14C9BF3-B307-2A4A-9031-B6293531BA3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950" y="5379244"/>
            <a:ext cx="386700" cy="51911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New Recognition Partner Announcement - White Rose Maths - Tempo Time Credits">
            <a:extLst>
              <a:ext uri="{FF2B5EF4-FFF2-40B4-BE49-F238E27FC236}">
                <a16:creationId xmlns:a16="http://schemas.microsoft.com/office/drawing/2014/main" id="{6E7AE34E-A5E5-7C43-852B-75A1BBFD75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5350" y="5396086"/>
            <a:ext cx="519114" cy="51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319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E5E46A9-B0DC-2F9F-B043-1337CB3036F7}"/>
              </a:ext>
            </a:extLst>
          </p:cNvPr>
          <p:cNvGraphicFramePr>
            <a:graphicFrameLocks noGrp="1"/>
          </p:cNvGraphicFramePr>
          <p:nvPr>
            <p:ph idx="1"/>
            <p:extLst>
              <p:ext uri="{D42A27DB-BD31-4B8C-83A1-F6EECF244321}">
                <p14:modId xmlns:p14="http://schemas.microsoft.com/office/powerpoint/2010/main" val="2256793908"/>
              </p:ext>
            </p:extLst>
          </p:nvPr>
        </p:nvGraphicFramePr>
        <p:xfrm>
          <a:off x="159133" y="1127721"/>
          <a:ext cx="8825734" cy="4667498"/>
        </p:xfrm>
        <a:graphic>
          <a:graphicData uri="http://schemas.openxmlformats.org/drawingml/2006/table">
            <a:tbl>
              <a:tblPr/>
              <a:tblGrid>
                <a:gridCol w="2985693">
                  <a:extLst>
                    <a:ext uri="{9D8B030D-6E8A-4147-A177-3AD203B41FA5}">
                      <a16:colId xmlns:a16="http://schemas.microsoft.com/office/drawing/2014/main" val="488170885"/>
                    </a:ext>
                  </a:extLst>
                </a:gridCol>
                <a:gridCol w="5840041">
                  <a:extLst>
                    <a:ext uri="{9D8B030D-6E8A-4147-A177-3AD203B41FA5}">
                      <a16:colId xmlns:a16="http://schemas.microsoft.com/office/drawing/2014/main" val="3928805418"/>
                    </a:ext>
                  </a:extLst>
                </a:gridCol>
              </a:tblGrid>
              <a:tr h="242903">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Science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hMerge="1">
                  <a:txBody>
                    <a:bodyPr/>
                    <a:lstStyle/>
                    <a:p>
                      <a:endParaRPr lang="en-GB"/>
                    </a:p>
                  </a:txBody>
                  <a:tcPr/>
                </a:tc>
                <a:extLst>
                  <a:ext uri="{0D108BD9-81ED-4DB2-BD59-A6C34878D82A}">
                    <a16:rowId xmlns:a16="http://schemas.microsoft.com/office/drawing/2014/main" val="4032983145"/>
                  </a:ext>
                </a:extLst>
              </a:tr>
              <a:tr h="208315">
                <a:tc gridSpan="2">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Working Scientifically Progression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c hMerge="1">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Wingdings" panose="05000000000000000000" pitchFamily="2" charset="2"/>
                        <a:buNone/>
                        <a:tabLst/>
                      </a:pPr>
                      <a:endPar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extLst>
                  <a:ext uri="{0D108BD9-81ED-4DB2-BD59-A6C34878D82A}">
                    <a16:rowId xmlns:a16="http://schemas.microsoft.com/office/drawing/2014/main" val="3028587128"/>
                  </a:ext>
                </a:extLst>
              </a:tr>
              <a:tr h="425762">
                <a:tc>
                  <a:txBody>
                    <a:bodyPr/>
                    <a:lstStyle>
                      <a:lvl1pPr marL="171450" indent="-171450">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Asking and Answering Questions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Suggest ideas, ask simple questions and know that they can be answered/investigated in different ways.</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455328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Begin to make predictions.</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8608290"/>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Making Observations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Observe something closely and describe changes over time.</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526467"/>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Equipment and Measurements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Use simple equipment, such as hand lenses or egg timers to take measurements, make observations and carry out simple tests.</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2452499"/>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Identifying and Classifying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Decide, with help, how to group materials, living things and objects noticing changes over time and beginning to see patterns.</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6479341"/>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Engaging in Practical Enquiry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Do things in the correct order when performing a simple test and begin to recognise when something is unfair.</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62176923"/>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Recording and Reporting Findings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Gather data, record and talk about their findings, in a range of ways using simple scientific vocabulary. </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68153316"/>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Drawing Conclusions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Use simple scientific language to explain what they have found out.</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8906374"/>
                  </a:ext>
                </a:extLst>
              </a:tr>
              <a:tr h="425762">
                <a:tc>
                  <a:txBody>
                    <a:bodyPr/>
                    <a:lstStyle/>
                    <a:p>
                      <a:pPr marL="0" marR="0" lvl="0" indent="0" algn="l" defTabSz="520700" rtl="0" eaLnBrk="1" fontAlgn="base" latinLnBrk="0" hangingPunct="1">
                        <a:lnSpc>
                          <a:spcPct val="115000"/>
                        </a:lnSpc>
                        <a:spcBef>
                          <a:spcPct val="0"/>
                        </a:spcBef>
                        <a:spcAft>
                          <a:spcPct val="0"/>
                        </a:spcAft>
                        <a:buClrTx/>
                        <a:buSzTx/>
                        <a:buFont typeface="Arial" panose="020B0604020202020204" pitchFamily="34" charset="0"/>
                        <a:buNone/>
                        <a:tabLst/>
                      </a:pPr>
                      <a:r>
                        <a:rPr kumimoji="0" lang="en-GB" altLang="en-US" sz="1100" b="0" i="0" u="none" strike="noStrike" cap="none" normalizeH="0" baseline="0" dirty="0">
                          <a:ln>
                            <a:noFill/>
                          </a:ln>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Analysing Data: Evaluating and raising further questions and predictions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kern="1200" dirty="0">
                          <a:solidFill>
                            <a:schemeClr val="tx1"/>
                          </a:solidFill>
                          <a:effectLst/>
                          <a:latin typeface="+mn-lt"/>
                          <a:ea typeface="+mn-ea"/>
                          <a:cs typeface="+mn-cs"/>
                        </a:rPr>
                        <a:t>Identify simple patterns and/or relationships using comparative language.</a:t>
                      </a:r>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80196380"/>
                  </a:ext>
                </a:extLst>
              </a:tr>
            </a:tbl>
          </a:graphicData>
        </a:graphic>
      </p:graphicFrame>
      <p:sp>
        <p:nvSpPr>
          <p:cNvPr id="8" name="Title 1">
            <a:extLst>
              <a:ext uri="{FF2B5EF4-FFF2-40B4-BE49-F238E27FC236}">
                <a16:creationId xmlns:a16="http://schemas.microsoft.com/office/drawing/2014/main" id="{ABD6D7A3-83D5-9B23-B327-AF1512B473B7}"/>
              </a:ext>
            </a:extLst>
          </p:cNvPr>
          <p:cNvSpPr>
            <a:spLocks noGrp="1"/>
          </p:cNvSpPr>
          <p:nvPr>
            <p:ph type="title"/>
          </p:nvPr>
        </p:nvSpPr>
        <p:spPr>
          <a:xfrm>
            <a:off x="258715" y="171450"/>
            <a:ext cx="8626569" cy="624720"/>
          </a:xfrm>
          <a:solidFill>
            <a:schemeClr val="accent6">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4156496998"/>
              </p:ext>
            </p:extLst>
          </p:nvPr>
        </p:nvGraphicFramePr>
        <p:xfrm>
          <a:off x="521505" y="976295"/>
          <a:ext cx="8100989" cy="4734305"/>
        </p:xfrm>
        <a:graphic>
          <a:graphicData uri="http://schemas.openxmlformats.org/drawingml/2006/table">
            <a:tbl>
              <a:tblPr/>
              <a:tblGrid>
                <a:gridCol w="1867370">
                  <a:extLst>
                    <a:ext uri="{9D8B030D-6E8A-4147-A177-3AD203B41FA5}">
                      <a16:colId xmlns:a16="http://schemas.microsoft.com/office/drawing/2014/main" val="1003302530"/>
                    </a:ext>
                  </a:extLst>
                </a:gridCol>
                <a:gridCol w="1943422">
                  <a:extLst>
                    <a:ext uri="{9D8B030D-6E8A-4147-A177-3AD203B41FA5}">
                      <a16:colId xmlns:a16="http://schemas.microsoft.com/office/drawing/2014/main" val="478540876"/>
                    </a:ext>
                  </a:extLst>
                </a:gridCol>
                <a:gridCol w="2077873">
                  <a:extLst>
                    <a:ext uri="{9D8B030D-6E8A-4147-A177-3AD203B41FA5}">
                      <a16:colId xmlns:a16="http://schemas.microsoft.com/office/drawing/2014/main" val="1426055967"/>
                    </a:ext>
                  </a:extLst>
                </a:gridCol>
                <a:gridCol w="2212324">
                  <a:extLst>
                    <a:ext uri="{9D8B030D-6E8A-4147-A177-3AD203B41FA5}">
                      <a16:colId xmlns:a16="http://schemas.microsoft.com/office/drawing/2014/main" val="779650668"/>
                    </a:ext>
                  </a:extLst>
                </a:gridCol>
              </a:tblGrid>
              <a:tr h="395823">
                <a:tc gridSpan="4">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Century Gothic" panose="020B0502020202020204" pitchFamily="34" charset="0"/>
                          <a:ea typeface="MS PGothic" panose="020B0600070205080204" pitchFamily="34" charset="-128"/>
                        </a:rPr>
                        <a:t>Computing</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68985955"/>
                  </a:ext>
                </a:extLst>
              </a:tr>
              <a:tr h="45337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Computer Science </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Information Technology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Digital Literacy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300" b="1" i="0" u="none" strike="noStrike" cap="none" normalizeH="0" baseline="0" dirty="0">
                          <a:ln>
                            <a:noFill/>
                          </a:ln>
                          <a:solidFill>
                            <a:srgbClr val="000000"/>
                          </a:solidFill>
                          <a:effectLst/>
                          <a:latin typeface="Century Gothic" panose="020B0502020202020204" pitchFamily="34" charset="0"/>
                          <a:ea typeface="MS PGothic" panose="020B0600070205080204" pitchFamily="34" charset="-128"/>
                        </a:rPr>
                        <a:t>E-Safety</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5">
                        <a:lumMod val="60000"/>
                        <a:lumOff val="40000"/>
                      </a:schemeClr>
                    </a:solidFill>
                  </a:tcPr>
                </a:tc>
                <a:extLst>
                  <a:ext uri="{0D108BD9-81ED-4DB2-BD59-A6C34878D82A}">
                    <a16:rowId xmlns:a16="http://schemas.microsoft.com/office/drawing/2014/main" val="3496808766"/>
                  </a:ext>
                </a:extLst>
              </a:tr>
              <a:tr h="38559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effectLst/>
                          <a:latin typeface="+mn-lt"/>
                          <a:ea typeface="+mn-ea"/>
                          <a:cs typeface="+mn-cs"/>
                        </a:rPr>
                        <a:t>Coding</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Show an awareness of the need to be precise with their algorithms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Know how to create a simple program that achieves a specific purpose.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Be able to identify and correct some errors, e.g. Debug Challenges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Understand programs execute by following </a:t>
                      </a:r>
                    </a:p>
                    <a:p>
                      <a:r>
                        <a:rPr lang="en-GB" sz="1200" kern="1200" dirty="0">
                          <a:solidFill>
                            <a:schemeClr val="tx1"/>
                          </a:solidFill>
                          <a:effectLst/>
                          <a:latin typeface="+mn-lt"/>
                          <a:ea typeface="+mn-ea"/>
                          <a:cs typeface="+mn-cs"/>
                        </a:rPr>
                        <a:t>precise and unambiguous instructions </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dirty="0"/>
                        <a:t>Questioning</a:t>
                      </a:r>
                      <a:endParaRPr lang="en-GB" sz="1200" dirty="0"/>
                    </a:p>
                    <a:p>
                      <a:r>
                        <a:rPr lang="en-GB" sz="1200" dirty="0"/>
                        <a:t>Know the different type of questions</a:t>
                      </a:r>
                    </a:p>
                    <a:p>
                      <a:endParaRPr lang="en-GB" sz="1200" dirty="0"/>
                    </a:p>
                    <a:p>
                      <a:r>
                        <a:rPr lang="en-GB" sz="1200" dirty="0"/>
                        <a:t>Can use a binary tree to find an answer</a:t>
                      </a:r>
                    </a:p>
                    <a:p>
                      <a:endParaRPr lang="en-GB" sz="1200" dirty="0"/>
                    </a:p>
                    <a:p>
                      <a:r>
                        <a:rPr lang="en-GB" sz="1200" b="1" dirty="0"/>
                        <a:t>Paint</a:t>
                      </a:r>
                      <a:endParaRPr lang="en-GB" sz="1200" dirty="0"/>
                    </a:p>
                    <a:p>
                      <a:r>
                        <a:rPr lang="en-GB" sz="1200" dirty="0"/>
                        <a:t>Can create a picture using Paint</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b="1" dirty="0">
                          <a:latin typeface="+mn-lt"/>
                        </a:rPr>
                        <a:t>Word</a:t>
                      </a:r>
                    </a:p>
                    <a:p>
                      <a:r>
                        <a:rPr lang="en-GB" sz="1200" dirty="0">
                          <a:latin typeface="+mn-lt"/>
                        </a:rPr>
                        <a:t>Can use symbols </a:t>
                      </a:r>
                    </a:p>
                    <a:p>
                      <a:endParaRPr lang="en-GB" sz="1200" dirty="0">
                        <a:latin typeface="+mn-lt"/>
                      </a:endParaRPr>
                    </a:p>
                    <a:p>
                      <a:r>
                        <a:rPr lang="en-GB" sz="1200" dirty="0">
                          <a:latin typeface="+mn-lt"/>
                        </a:rPr>
                        <a:t>Know what WordArt is and use it</a:t>
                      </a:r>
                    </a:p>
                    <a:p>
                      <a:endParaRPr lang="en-GB" sz="1200" dirty="0">
                        <a:latin typeface="+mn-lt"/>
                      </a:endParaRPr>
                    </a:p>
                    <a:p>
                      <a:r>
                        <a:rPr lang="en-GB" sz="1200" dirty="0">
                          <a:latin typeface="+mn-lt"/>
                        </a:rPr>
                        <a:t>Highlight words and make lists</a:t>
                      </a:r>
                    </a:p>
                    <a:p>
                      <a:endParaRPr lang="en-GB" sz="1200" dirty="0">
                        <a:latin typeface="+mn-lt"/>
                      </a:endParaRPr>
                    </a:p>
                    <a:p>
                      <a:r>
                        <a:rPr lang="en-GB" sz="1200" b="1" dirty="0">
                          <a:latin typeface="+mn-lt"/>
                        </a:rPr>
                        <a:t>PowerPoint</a:t>
                      </a:r>
                    </a:p>
                    <a:p>
                      <a:r>
                        <a:rPr lang="en-GB" sz="1200" dirty="0">
                          <a:latin typeface="+mn-lt"/>
                        </a:rPr>
                        <a:t>Understand what a presentation is</a:t>
                      </a:r>
                    </a:p>
                    <a:p>
                      <a:endParaRPr lang="en-GB" sz="1200" dirty="0">
                        <a:latin typeface="+mn-lt"/>
                      </a:endParaRPr>
                    </a:p>
                    <a:p>
                      <a:r>
                        <a:rPr lang="en-GB" sz="1200" dirty="0">
                          <a:latin typeface="+mn-lt"/>
                        </a:rPr>
                        <a:t>Can add text to a new slide, move slides</a:t>
                      </a:r>
                    </a:p>
                    <a:p>
                      <a:endParaRPr lang="en-GB" sz="1200" dirty="0">
                        <a:latin typeface="+mn-lt"/>
                      </a:endParaRPr>
                    </a:p>
                    <a:p>
                      <a:r>
                        <a:rPr lang="en-GB" sz="1200" dirty="0">
                          <a:latin typeface="+mn-lt"/>
                        </a:rPr>
                        <a:t>Add an image to a presentation</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r>
                        <a:rPr lang="en-GB" sz="1200" dirty="0"/>
                        <a:t>What the internet is and how it can be safely used</a:t>
                      </a:r>
                    </a:p>
                    <a:p>
                      <a:endParaRPr lang="en-GB" sz="1200" dirty="0"/>
                    </a:p>
                    <a:p>
                      <a:r>
                        <a:rPr lang="en-GB" sz="1200" dirty="0"/>
                        <a:t>How to keep ourselves safe on the internet and what to do if we are unsure.</a:t>
                      </a:r>
                    </a:p>
                    <a:p>
                      <a:endParaRPr lang="en-GB" sz="120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chemeClr val="accent1">
              <a:lumMod val="40000"/>
              <a:lumOff val="60000"/>
            </a:schemeClr>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59133" y="5994399"/>
            <a:ext cx="515600" cy="692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495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1B38A01C-956F-3ABC-9029-B1BD347B822D}"/>
              </a:ext>
            </a:extLst>
          </p:cNvPr>
          <p:cNvGraphicFramePr>
            <a:graphicFrameLocks noGrp="1"/>
          </p:cNvGraphicFramePr>
          <p:nvPr>
            <p:ph idx="1"/>
            <p:extLst>
              <p:ext uri="{D42A27DB-BD31-4B8C-83A1-F6EECF244321}">
                <p14:modId xmlns:p14="http://schemas.microsoft.com/office/powerpoint/2010/main" val="1226616072"/>
              </p:ext>
            </p:extLst>
          </p:nvPr>
        </p:nvGraphicFramePr>
        <p:xfrm>
          <a:off x="159134" y="976295"/>
          <a:ext cx="8726831" cy="4946801"/>
        </p:xfrm>
        <a:graphic>
          <a:graphicData uri="http://schemas.openxmlformats.org/drawingml/2006/table">
            <a:tbl>
              <a:tblPr/>
              <a:tblGrid>
                <a:gridCol w="1108834">
                  <a:extLst>
                    <a:ext uri="{9D8B030D-6E8A-4147-A177-3AD203B41FA5}">
                      <a16:colId xmlns:a16="http://schemas.microsoft.com/office/drawing/2014/main" val="1003302530"/>
                    </a:ext>
                  </a:extLst>
                </a:gridCol>
                <a:gridCol w="1170432">
                  <a:extLst>
                    <a:ext uri="{9D8B030D-6E8A-4147-A177-3AD203B41FA5}">
                      <a16:colId xmlns:a16="http://schemas.microsoft.com/office/drawing/2014/main" val="478540876"/>
                    </a:ext>
                  </a:extLst>
                </a:gridCol>
                <a:gridCol w="3023616">
                  <a:extLst>
                    <a:ext uri="{9D8B030D-6E8A-4147-A177-3AD203B41FA5}">
                      <a16:colId xmlns:a16="http://schemas.microsoft.com/office/drawing/2014/main" val="1426055967"/>
                    </a:ext>
                  </a:extLst>
                </a:gridCol>
                <a:gridCol w="1780032">
                  <a:extLst>
                    <a:ext uri="{9D8B030D-6E8A-4147-A177-3AD203B41FA5}">
                      <a16:colId xmlns:a16="http://schemas.microsoft.com/office/drawing/2014/main" val="779650668"/>
                    </a:ext>
                  </a:extLst>
                </a:gridCol>
                <a:gridCol w="1643917">
                  <a:extLst>
                    <a:ext uri="{9D8B030D-6E8A-4147-A177-3AD203B41FA5}">
                      <a16:colId xmlns:a16="http://schemas.microsoft.com/office/drawing/2014/main" val="42508591"/>
                    </a:ext>
                  </a:extLst>
                </a:gridCol>
              </a:tblGrid>
              <a:tr h="218521">
                <a:tc gridSpan="5">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Tx/>
                        <a:buNone/>
                        <a:tabLst/>
                      </a:pPr>
                      <a:r>
                        <a:rPr kumimoji="0" lang="en-GB" altLang="en-US" sz="2000" b="1" i="0" u="none" strike="noStrike" cap="none" normalizeH="0" baseline="0" dirty="0">
                          <a:ln>
                            <a:noFill/>
                          </a:ln>
                          <a:solidFill>
                            <a:schemeClr val="tx1"/>
                          </a:solidFill>
                          <a:effectLst/>
                          <a:latin typeface="+mn-lt"/>
                          <a:ea typeface="MS PGothic" panose="020B0600070205080204" pitchFamily="34" charset="-128"/>
                        </a:rPr>
                        <a:t>Physical Education</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C00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pPr marL="0" marR="0" lvl="0" indent="0" algn="ctr" defTabSz="520700" rtl="0" eaLnBrk="1" fontAlgn="base" latinLnBrk="0" hangingPunct="1">
                        <a:lnSpc>
                          <a:spcPct val="100000"/>
                        </a:lnSpc>
                        <a:spcBef>
                          <a:spcPct val="0"/>
                        </a:spcBef>
                        <a:spcAft>
                          <a:spcPct val="0"/>
                        </a:spcAft>
                        <a:buClrTx/>
                        <a:buSzTx/>
                        <a:buFontTx/>
                        <a:buNone/>
                        <a:tabLst/>
                      </a:pPr>
                      <a:endParaRPr kumimoji="0" lang="en-GB" altLang="en-US" sz="1600" b="1" i="0" u="none" strike="noStrike" cap="none" normalizeH="0" baseline="0" dirty="0">
                        <a:ln>
                          <a:noFill/>
                        </a:ln>
                        <a:solidFill>
                          <a:schemeClr val="tx1"/>
                        </a:solidFill>
                        <a:effectLst/>
                        <a:latin typeface="+mn-lt"/>
                        <a:ea typeface="MS PGothic" panose="020B0600070205080204" pitchFamily="34" charset="-128"/>
                      </a:endParaRP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extLst>
                  <a:ext uri="{0D108BD9-81ED-4DB2-BD59-A6C34878D82A}">
                    <a16:rowId xmlns:a16="http://schemas.microsoft.com/office/drawing/2014/main" val="2168985955"/>
                  </a:ext>
                </a:extLst>
              </a:tr>
              <a:tr h="318518">
                <a:tc>
                  <a:txBody>
                    <a:bodyPr/>
                    <a:lstStyle>
                      <a:lvl1pPr>
                        <a:spcBef>
                          <a:spcPct val="20000"/>
                        </a:spcBef>
                        <a:buFont typeface="Arial" panose="020B0604020202020204" pitchFamily="34" charset="0"/>
                        <a:defRPr sz="3200">
                          <a:solidFill>
                            <a:schemeClr val="tx1"/>
                          </a:solidFill>
                          <a:latin typeface="Calibri" panose="020F0502020204030204" pitchFamily="34" charset="0"/>
                          <a:ea typeface="MS PGothic" panose="020B0600070205080204" pitchFamily="34" charset="-128"/>
                        </a:defRPr>
                      </a:lvl1pPr>
                      <a:lvl2pPr>
                        <a:spcBef>
                          <a:spcPct val="20000"/>
                        </a:spcBef>
                        <a:buFont typeface="Arial" panose="020B0604020202020204" pitchFamily="34" charset="0"/>
                        <a:defRPr sz="2800">
                          <a:solidFill>
                            <a:schemeClr val="tx1"/>
                          </a:solidFill>
                          <a:latin typeface="Calibri" panose="020F0502020204030204" pitchFamily="34" charset="0"/>
                          <a:ea typeface="MS PGothic" panose="020B0600070205080204" pitchFamily="34" charset="-128"/>
                        </a:defRPr>
                      </a:lvl2pPr>
                      <a:lvl3pPr>
                        <a:spcBef>
                          <a:spcPct val="20000"/>
                        </a:spcBef>
                        <a:buFont typeface="Arial" panose="020B0604020202020204" pitchFamily="34" charset="0"/>
                        <a:defRPr sz="2300">
                          <a:solidFill>
                            <a:schemeClr val="tx1"/>
                          </a:solidFill>
                          <a:latin typeface="Calibri" panose="020F0502020204030204" pitchFamily="34" charset="0"/>
                          <a:ea typeface="MS PGothic" panose="020B0600070205080204" pitchFamily="34" charset="-128"/>
                        </a:defRPr>
                      </a:lvl3pPr>
                      <a:lvl4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4pPr>
                      <a:lvl5pPr>
                        <a:spcBef>
                          <a:spcPct val="20000"/>
                        </a:spcBef>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5pPr>
                      <a:lvl6pPr marL="25415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6pPr>
                      <a:lvl7pPr marL="29987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7pPr>
                      <a:lvl8pPr marL="34559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8pPr>
                      <a:lvl9pPr marL="3913188" indent="-255588" defTabSz="520700" eaLnBrk="0" fontAlgn="base" hangingPunct="0">
                        <a:spcBef>
                          <a:spcPct val="20000"/>
                        </a:spcBef>
                        <a:spcAft>
                          <a:spcPct val="0"/>
                        </a:spcAft>
                        <a:buFont typeface="Arial" panose="020B0604020202020204" pitchFamily="34" charset="0"/>
                        <a:defRPr sz="2100">
                          <a:solidFill>
                            <a:schemeClr val="tx1"/>
                          </a:solidFill>
                          <a:latin typeface="Calibri" panose="020F0502020204030204" pitchFamily="34" charset="0"/>
                          <a:ea typeface="MS PGothic" panose="020B0600070205080204" pitchFamily="34" charset="-128"/>
                        </a:defRPr>
                      </a:lvl9pPr>
                    </a:lstStyle>
                    <a:p>
                      <a:pPr marL="0" marR="0" lvl="0" indent="0" algn="ctr" defTabSz="520700" rtl="0" eaLnBrk="1" fontAlgn="base" latinLnBrk="0" hangingPunct="1">
                        <a:lnSpc>
                          <a:spcPct val="100000"/>
                        </a:lnSpc>
                        <a:spcBef>
                          <a:spcPct val="0"/>
                        </a:spcBef>
                        <a:spcAft>
                          <a:spcPct val="0"/>
                        </a:spcAft>
                        <a:buClrTx/>
                        <a:buSzTx/>
                        <a:buFont typeface="Wingdings" panose="05000000000000000000" pitchFamily="2" charset="2"/>
                        <a:buNone/>
                        <a:tabLst/>
                      </a:pPr>
                      <a:r>
                        <a:rPr kumimoji="0" lang="en-GB" altLang="en-US" sz="1200" b="1" i="0" u="none" strike="noStrike" cap="none" normalizeH="0" baseline="0" dirty="0">
                          <a:ln>
                            <a:noFill/>
                          </a:ln>
                          <a:solidFill>
                            <a:srgbClr val="000000"/>
                          </a:solidFill>
                          <a:effectLst/>
                          <a:latin typeface="+mn-lt"/>
                          <a:ea typeface="MS PGothic" panose="020B0600070205080204" pitchFamily="34" charset="-128"/>
                        </a:rPr>
                        <a:t>Games and 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Dance</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Gymnastics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Athletics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tc>
                  <a:txBody>
                    <a:bodyPr/>
                    <a:lstStyle/>
                    <a:p>
                      <a:pPr algn="ctr"/>
                      <a:r>
                        <a:rPr lang="en-GB" sz="1200" b="1" dirty="0">
                          <a:latin typeface="+mn-lt"/>
                        </a:rPr>
                        <a:t>Outdoor and Adventurous Activities</a:t>
                      </a:r>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rgbClr val="FF7C80"/>
                    </a:solidFill>
                  </a:tcPr>
                </a:tc>
                <a:extLst>
                  <a:ext uri="{0D108BD9-81ED-4DB2-BD59-A6C34878D82A}">
                    <a16:rowId xmlns:a16="http://schemas.microsoft.com/office/drawing/2014/main" val="3496808766"/>
                  </a:ext>
                </a:extLst>
              </a:tr>
              <a:tr h="4103709">
                <a:tc>
                  <a:txBody>
                    <a:bodyPr/>
                    <a:lstStyle/>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Use the terms ‘opponent’ and ‘team-mate’.</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Use rolling, running, jumping, catching and kicking skills in combination.</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Develop tactics.</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Lead others when appropriate.</a:t>
                      </a:r>
                      <a:endParaRPr lang="en-GB" sz="1050" dirty="0">
                        <a:effectLst/>
                        <a:latin typeface="Times New Roman" panose="02020603050405020304" pitchFamily="18" charset="0"/>
                        <a:ea typeface="Times New Roman" panose="02020603050405020304" pitchFamily="18" charset="0"/>
                      </a:endParaRPr>
                    </a:p>
                    <a:p>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Copy and remember moves and positions.</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Move with careful control and coordination.</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Link two or more actions to perform a sequence.</a:t>
                      </a:r>
                      <a:endParaRPr lang="en-GB" sz="105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rgbClr val="222222"/>
                          </a:solidFill>
                          <a:effectLst/>
                          <a:latin typeface="Calibri" panose="020F0502020204030204" pitchFamily="34" charset="0"/>
                          <a:ea typeface="Times New Roman" panose="02020603050405020304" pitchFamily="18" charset="0"/>
                        </a:rPr>
                        <a:t>• Choose movements to communicate a mood, feeling or idea. </a:t>
                      </a: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Select appropriate movements and body shapes to communicate ideas in relation to texture and shapes.</a:t>
                      </a:r>
                      <a:endParaRPr lang="en-GB" sz="1050" dirty="0">
                        <a:effectLst/>
                        <a:latin typeface="Times New Roman" panose="02020603050405020304" pitchFamily="18" charset="0"/>
                        <a:ea typeface="Times New Roman" panose="02020603050405020304" pitchFamily="18" charset="0"/>
                      </a:endParaRPr>
                    </a:p>
                    <a:p>
                      <a:endParaRPr lang="en-GB" sz="1050" b="1"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Copy and remember actions.</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Move with some control and awareness of space.</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Link two or more actions to make a sequence.</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Show contrasts (such as small/tall, straight/curved and wide/narrow).</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Travel by rolling forwards, backwards and sideways. </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Hold a position whilst balancing on different points of the body.</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Climb safely on equipment.</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Stretch and curl to develop flexibility.</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Jump in a variety of ways and land with increasing control and balance.</a:t>
                      </a:r>
                      <a:endParaRPr lang="en-GB" sz="1050" dirty="0">
                        <a:effectLst/>
                        <a:latin typeface="Times New Roman" panose="02020603050405020304" pitchFamily="18" charset="0"/>
                        <a:ea typeface="Times New Roman" panose="02020603050405020304" pitchFamily="18" charset="0"/>
                      </a:endParaRPr>
                    </a:p>
                    <a:p>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Copy and remember actions.</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Move with some control and awareness of space.</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Link two or more actions to make a sequence.</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Show contrasts (such as small/tall, straight/curved and wide/narrow).</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Travel by rolling forwards, backwards and sideways. </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Hold a position whilst balancing on different points of the body.</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Climb safely on equipment.</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Stretch and curl to develop flexibility.</a:t>
                      </a:r>
                      <a:endParaRPr lang="en-GB" sz="1050" dirty="0">
                        <a:effectLst/>
                        <a:latin typeface="Times New Roman" panose="02020603050405020304" pitchFamily="18" charset="0"/>
                        <a:ea typeface="Times New Roman" panose="02020603050405020304" pitchFamily="18" charset="0"/>
                      </a:endParaRPr>
                    </a:p>
                    <a:p>
                      <a:pPr>
                        <a:spcAft>
                          <a:spcPts val="0"/>
                        </a:spcAft>
                      </a:pPr>
                      <a:r>
                        <a:rPr lang="en-GB" sz="1050" dirty="0">
                          <a:solidFill>
                            <a:srgbClr val="222222"/>
                          </a:solidFill>
                          <a:effectLst/>
                          <a:latin typeface="Calibri" panose="020F0502020204030204" pitchFamily="34" charset="0"/>
                          <a:ea typeface="Times New Roman" panose="02020603050405020304" pitchFamily="18" charset="0"/>
                        </a:rPr>
                        <a:t>• Jump in a variety of ways and land with increasing control and balance.</a:t>
                      </a:r>
                      <a:endParaRPr lang="en-GB" sz="1050" dirty="0">
                        <a:effectLst/>
                        <a:latin typeface="Times New Roman" panose="02020603050405020304" pitchFamily="18" charset="0"/>
                        <a:ea typeface="Times New Roman" panose="02020603050405020304" pitchFamily="18" charset="0"/>
                      </a:endParaRPr>
                    </a:p>
                    <a:p>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rgbClr val="222222"/>
                          </a:solidFill>
                          <a:effectLst/>
                          <a:latin typeface="Calibri" panose="020F0502020204030204" pitchFamily="34" charset="0"/>
                          <a:ea typeface="Times New Roman" panose="02020603050405020304" pitchFamily="18" charset="0"/>
                        </a:rPr>
                        <a:t>• To cooperate and work together as a team.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rgbClr val="222222"/>
                          </a:solidFill>
                          <a:effectLst/>
                          <a:latin typeface="Calibri" panose="020F0502020204030204" pitchFamily="34" charset="0"/>
                          <a:ea typeface="Times New Roman" panose="02020603050405020304" pitchFamily="18" charset="0"/>
                        </a:rPr>
                        <a:t>• Can work with others to complete a journey within the school grounds.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rgbClr val="222222"/>
                          </a:solidFill>
                          <a:effectLst/>
                          <a:latin typeface="Calibri" panose="020F0502020204030204" pitchFamily="34" charset="0"/>
                          <a:ea typeface="Times New Roman" panose="02020603050405020304" pitchFamily="18" charset="0"/>
                        </a:rPr>
                        <a:t>• To be able to respect, trust and care for each other.</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dirty="0">
                          <a:solidFill>
                            <a:srgbClr val="222222"/>
                          </a:solidFill>
                          <a:effectLst/>
                          <a:latin typeface="Calibri" panose="020F0502020204030204" pitchFamily="34" charset="0"/>
                          <a:ea typeface="Times New Roman" panose="02020603050405020304" pitchFamily="18" charset="0"/>
                        </a:rPr>
                        <a:t>• Can work with a partner to undertake an adventurous journey.</a:t>
                      </a:r>
                    </a:p>
                    <a:p>
                      <a:endParaRPr lang="en-GB" sz="1050" dirty="0"/>
                    </a:p>
                  </a:txBody>
                  <a:tcPr marL="86266" marR="86266" marT="43133" marB="43133"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17668984"/>
                  </a:ext>
                </a:extLst>
              </a:tr>
            </a:tbl>
          </a:graphicData>
        </a:graphic>
      </p:graphicFrame>
      <p:sp>
        <p:nvSpPr>
          <p:cNvPr id="8" name="Title 1">
            <a:extLst>
              <a:ext uri="{FF2B5EF4-FFF2-40B4-BE49-F238E27FC236}">
                <a16:creationId xmlns:a16="http://schemas.microsoft.com/office/drawing/2014/main" id="{C7871A0F-4D88-2B7B-5EB1-D90088DB769D}"/>
              </a:ext>
            </a:extLst>
          </p:cNvPr>
          <p:cNvSpPr>
            <a:spLocks noGrp="1"/>
          </p:cNvSpPr>
          <p:nvPr>
            <p:ph type="title"/>
          </p:nvPr>
        </p:nvSpPr>
        <p:spPr>
          <a:xfrm>
            <a:off x="259395" y="194037"/>
            <a:ext cx="8626569" cy="624720"/>
          </a:xfrm>
          <a:solidFill>
            <a:srgbClr val="FF7C80"/>
          </a:solidFill>
        </p:spPr>
        <p:txBody>
          <a:bodyPr>
            <a:normAutofit/>
          </a:bodyPr>
          <a:lstStyle/>
          <a:p>
            <a:pPr>
              <a:defRPr/>
            </a:pPr>
            <a:r>
              <a:rPr lang="en-GB" sz="3019" b="1" dirty="0">
                <a:latin typeface="Century Gothic" panose="020B0502020202020204" pitchFamily="34" charset="0"/>
              </a:rPr>
              <a:t>Year </a:t>
            </a:r>
            <a:r>
              <a:rPr lang="en-GB" sz="3200" b="1" dirty="0">
                <a:latin typeface="Century Gothic" panose="020B0502020202020204" pitchFamily="34" charset="0"/>
              </a:rPr>
              <a:t>2</a:t>
            </a:r>
            <a:r>
              <a:rPr lang="en-GB" sz="3019" b="1" dirty="0">
                <a:latin typeface="Century Gothic" panose="020B0502020202020204" pitchFamily="34" charset="0"/>
              </a:rPr>
              <a:t> Progression in Domains of Knowledge</a:t>
            </a:r>
            <a:endParaRPr lang="en-GB" sz="3019" b="1" dirty="0">
              <a:solidFill>
                <a:srgbClr val="FFFDFF"/>
              </a:solidFill>
              <a:latin typeface="Century Gothic" panose="020B0502020202020204" pitchFamily="34" charset="0"/>
            </a:endParaRPr>
          </a:p>
        </p:txBody>
      </p:sp>
      <p:pic>
        <p:nvPicPr>
          <p:cNvPr id="6" name="Picture 2" descr="Image preview"/>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64325" y="6193231"/>
            <a:ext cx="464325" cy="623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14133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785</TotalTime>
  <Words>2804</Words>
  <Application>Microsoft Office PowerPoint</Application>
  <PresentationFormat>On-screen Show (4:3)</PresentationFormat>
  <Paragraphs>404</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MS PGothic</vt:lpstr>
      <vt:lpstr>Arial</vt:lpstr>
      <vt:lpstr>Calibri</vt:lpstr>
      <vt:lpstr>Calibri Light</vt:lpstr>
      <vt:lpstr>Century Gothic</vt:lpstr>
      <vt:lpstr>Neuzeit S LT Std Book</vt:lpstr>
      <vt:lpstr>Times New Roman</vt:lpstr>
      <vt:lpstr>Wingdings</vt:lpstr>
      <vt:lpstr>Office Theme</vt:lpstr>
      <vt:lpstr>English Disciplinary Knowledge Year 2</vt:lpstr>
      <vt:lpstr>English Disciplinary Knowledge Year 2</vt:lpstr>
      <vt:lpstr>English Disciplinary Knowledge Year 2</vt:lpstr>
      <vt:lpstr>Maths Substantive Knowledge Year 2</vt:lpstr>
      <vt:lpstr>Maths Substantive Knowledge Year 2</vt:lpstr>
      <vt:lpstr>Maths Substantive Knowledge Year 2</vt:lpstr>
      <vt:lpstr>Year 2 Progression in Domains of Knowledge</vt:lpstr>
      <vt:lpstr>Year 2 Progression in Domains of Knowledge</vt:lpstr>
      <vt:lpstr>Year 2 Progression in Domains of Knowledge</vt:lpstr>
      <vt:lpstr>Year 2 Progression in Domains of Knowledge</vt:lpstr>
      <vt:lpstr>Year 2 Progression in Domains of Knowledge</vt:lpstr>
      <vt:lpstr>Year 2 Progression in Domains of Knowledge</vt:lpstr>
      <vt:lpstr>Year 2 Progression in Domains of Knowledge</vt:lpstr>
      <vt:lpstr>Year 2 Progression in Domains of Knowledge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Sam Smallridge</cp:lastModifiedBy>
  <cp:revision>27</cp:revision>
  <dcterms:created xsi:type="dcterms:W3CDTF">2022-05-19T06:53:53Z</dcterms:created>
  <dcterms:modified xsi:type="dcterms:W3CDTF">2024-02-28T09:49:26Z</dcterms:modified>
</cp:coreProperties>
</file>