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5.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4.xml" ContentType="application/vnd.openxmlformats-officedocument.presentationml.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3621" r:id="rId2"/>
    <p:sldId id="3622" r:id="rId3"/>
    <p:sldId id="3623" r:id="rId4"/>
    <p:sldId id="256" r:id="rId5"/>
    <p:sldId id="257" r:id="rId6"/>
    <p:sldId id="258" r:id="rId7"/>
    <p:sldId id="3441" r:id="rId8"/>
    <p:sldId id="3620" r:id="rId9"/>
    <p:sldId id="3619" r:id="rId10"/>
    <p:sldId id="3239" r:id="rId11"/>
    <p:sldId id="3240" r:id="rId12"/>
    <p:sldId id="3617" r:id="rId13"/>
    <p:sldId id="3443" r:id="rId14"/>
    <p:sldId id="3444" r:id="rId15"/>
    <p:sldId id="3618"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66CC"/>
    <a:srgbClr val="FF9999"/>
    <a:srgbClr val="FF6699"/>
    <a:srgbClr val="FFCCFF"/>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89" autoAdjust="0"/>
    <p:restoredTop sz="94660"/>
  </p:normalViewPr>
  <p:slideViewPr>
    <p:cSldViewPr snapToGrid="0" showGuides="1">
      <p:cViewPr varScale="1">
        <p:scale>
          <a:sx n="79" d="100"/>
          <a:sy n="79" d="100"/>
        </p:scale>
        <p:origin x="102" y="87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1E99E9-14FD-4E85-8C64-72F2BF5D0FED}" type="datetimeFigureOut">
              <a:rPr lang="en-GB" smtClean="0"/>
              <a:t>28/02/2024</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31EB6A-CD69-4D14-800B-C8A5F959F4DF}" type="slidenum">
              <a:rPr lang="en-GB" smtClean="0"/>
              <a:t>‹#›</a:t>
            </a:fld>
            <a:endParaRPr lang="en-GB" dirty="0"/>
          </a:p>
        </p:txBody>
      </p:sp>
    </p:spTree>
    <p:extLst>
      <p:ext uri="{BB962C8B-B14F-4D97-AF65-F5344CB8AC3E}">
        <p14:creationId xmlns:p14="http://schemas.microsoft.com/office/powerpoint/2010/main" val="1457822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D94E9F7-9A97-48D9-A1D1-2F6045F785D1}" type="datetime1">
              <a:rPr lang="en-GB" smtClean="0"/>
              <a:t>28/02/2024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1399645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96198D-BD73-44BA-9DEB-96676F2E1817}" type="datetime1">
              <a:rPr lang="en-GB" smtClean="0"/>
              <a:t>28/02/2024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4055608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973ED3-20E7-4959-A1C2-EEB3E2BEFBD8}" type="datetime1">
              <a:rPr lang="en-GB" smtClean="0"/>
              <a:t>28/02/2024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1939393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201343-4E6B-4F0E-BC11-DAA84833E769}" type="datetime1">
              <a:rPr lang="en-GB" smtClean="0"/>
              <a:t>28/02/2024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3944588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CF3701-5A6B-4AFD-B153-C50374F98C04}" type="datetime1">
              <a:rPr lang="en-GB" smtClean="0"/>
              <a:t>28/02/2024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1597363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7736FCB-9FF0-4640-B99D-B2A296BF223A}" type="datetime1">
              <a:rPr lang="en-GB" smtClean="0"/>
              <a:t>28/02/2024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4263910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2694B6E-B47E-4D33-BBB4-25C7C292353B}" type="datetime1">
              <a:rPr lang="en-GB" smtClean="0"/>
              <a:t>28/02/2024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3776645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836D88D-0E35-4640-A867-37910C5636CC}" type="datetime1">
              <a:rPr lang="en-GB" smtClean="0"/>
              <a:t>28/02/2024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1554140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5557E9-6FBD-49F7-BC98-2264730E7FA4}" type="datetime1">
              <a:rPr lang="en-GB" smtClean="0"/>
              <a:t>28/02/2024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892989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86387A1-9EF9-4E91-9E9C-65E048184B95}" type="datetime1">
              <a:rPr lang="en-GB" smtClean="0"/>
              <a:t>28/02/2024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275384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8933CC-BB9F-418B-96C3-F1C1311129CE}" type="datetime1">
              <a:rPr lang="en-GB" smtClean="0"/>
              <a:t>28/02/2024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4082548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34B04A-E8B4-4F1D-B4C4-15C3465410B6}" type="datetime1">
              <a:rPr lang="en-GB" smtClean="0"/>
              <a:t>28/02/2024</a:t>
            </a:fld>
            <a:endParaRPr lang="en-GB"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2999C0-7C77-415F-9EE3-AB2373BE7FA1}" type="slidenum">
              <a:rPr lang="en-GB" smtClean="0"/>
              <a:t>‹#›</a:t>
            </a:fld>
            <a:endParaRPr lang="en-GB" dirty="0"/>
          </a:p>
        </p:txBody>
      </p:sp>
    </p:spTree>
    <p:extLst>
      <p:ext uri="{BB962C8B-B14F-4D97-AF65-F5344CB8AC3E}">
        <p14:creationId xmlns:p14="http://schemas.microsoft.com/office/powerpoint/2010/main" val="10166233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259395" y="194037"/>
            <a:ext cx="8626569" cy="624720"/>
          </a:xfrm>
          <a:solidFill>
            <a:schemeClr val="accent5">
              <a:lumMod val="40000"/>
              <a:lumOff val="60000"/>
            </a:schemeClr>
          </a:solidFill>
        </p:spPr>
        <p:txBody>
          <a:bodyPr>
            <a:normAutofit/>
          </a:bodyPr>
          <a:lstStyle/>
          <a:p>
            <a:pPr>
              <a:defRPr/>
            </a:pPr>
            <a:r>
              <a:rPr lang="en-GB" sz="3019" b="1" dirty="0">
                <a:latin typeface="Century Gothic" panose="020B0502020202020204" pitchFamily="34" charset="0"/>
              </a:rPr>
              <a:t>English Disciplinary Knowledge Year 3</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extLst/>
          </p:nvPr>
        </p:nvGraphicFramePr>
        <p:xfrm>
          <a:off x="517432" y="1018314"/>
          <a:ext cx="8109138" cy="4602198"/>
        </p:xfrm>
        <a:graphic>
          <a:graphicData uri="http://schemas.openxmlformats.org/drawingml/2006/table">
            <a:tbl>
              <a:tblPr/>
              <a:tblGrid>
                <a:gridCol w="2379517">
                  <a:extLst>
                    <a:ext uri="{9D8B030D-6E8A-4147-A177-3AD203B41FA5}">
                      <a16:colId xmlns:a16="http://schemas.microsoft.com/office/drawing/2014/main" val="210943694"/>
                    </a:ext>
                  </a:extLst>
                </a:gridCol>
                <a:gridCol w="2840970">
                  <a:extLst>
                    <a:ext uri="{9D8B030D-6E8A-4147-A177-3AD203B41FA5}">
                      <a16:colId xmlns:a16="http://schemas.microsoft.com/office/drawing/2014/main" val="864309712"/>
                    </a:ext>
                  </a:extLst>
                </a:gridCol>
                <a:gridCol w="2888651">
                  <a:extLst>
                    <a:ext uri="{9D8B030D-6E8A-4147-A177-3AD203B41FA5}">
                      <a16:colId xmlns:a16="http://schemas.microsoft.com/office/drawing/2014/main" val="3913203569"/>
                    </a:ext>
                  </a:extLst>
                </a:gridCol>
              </a:tblGrid>
              <a:tr h="301147">
                <a:tc gridSpan="3">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Organisational</a:t>
                      </a: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931202660"/>
                  </a:ext>
                </a:extLst>
              </a:tr>
              <a:tr h="218997">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Autumn</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Spring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Summer</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val="2170195882"/>
                  </a:ext>
                </a:extLst>
              </a:tr>
              <a:tr h="2814445">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800" kern="1200" dirty="0">
                          <a:solidFill>
                            <a:schemeClr val="tx1"/>
                          </a:solidFill>
                          <a:effectLst/>
                          <a:latin typeface="Calibri" panose="020F0502020204030204" pitchFamily="34" charset="0"/>
                          <a:ea typeface="MS PGothic" panose="020B0600070205080204" pitchFamily="34" charset="-128"/>
                          <a:cs typeface="+mn-cs"/>
                        </a:rPr>
                        <a:t>Adapt writing depending on the genre. </a:t>
                      </a:r>
                    </a:p>
                    <a:p>
                      <a:pPr marL="285750" marR="0" lvl="0" indent="-285750" algn="l" defTabSz="520700" rtl="0" eaLnBrk="1" fontAlgn="base" latinLnBrk="0" hangingPunct="1">
                        <a:lnSpc>
                          <a:spcPct val="100000"/>
                        </a:lnSpc>
                        <a:spcBef>
                          <a:spcPct val="0"/>
                        </a:spcBef>
                        <a:spcAft>
                          <a:spcPct val="0"/>
                        </a:spcAft>
                        <a:buClrTx/>
                        <a:buSzTx/>
                        <a:buFontTx/>
                        <a:buChar char="-"/>
                        <a:tabLst/>
                        <a:defRPr/>
                      </a:pPr>
                      <a:endParaRPr lang="en-GB" sz="1800" kern="1200" dirty="0">
                        <a:solidFill>
                          <a:schemeClr val="tx1"/>
                        </a:solidFill>
                        <a:effectLst/>
                        <a:latin typeface="Calibri" panose="020F0502020204030204" pitchFamily="34" charset="0"/>
                        <a:ea typeface="MS PGothic" panose="020B0600070205080204" pitchFamily="34" charset="-128"/>
                        <a:cs typeface="+mn-cs"/>
                      </a:endParaRP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800" kern="1200" dirty="0">
                          <a:solidFill>
                            <a:schemeClr val="tx1"/>
                          </a:solidFill>
                          <a:effectLst/>
                          <a:latin typeface="Calibri" panose="020F0502020204030204" pitchFamily="34" charset="0"/>
                          <a:ea typeface="MS PGothic" panose="020B0600070205080204" pitchFamily="34" charset="-128"/>
                          <a:cs typeface="+mn-cs"/>
                        </a:rPr>
                        <a:t>Show an awareness of the different features of different text types.</a:t>
                      </a:r>
                    </a:p>
                    <a:p>
                      <a:pPr marL="285750" marR="0" lvl="0" indent="-285750" algn="l" defTabSz="520700" rtl="0" eaLnBrk="1" fontAlgn="base" latinLnBrk="0" hangingPunct="1">
                        <a:lnSpc>
                          <a:spcPct val="100000"/>
                        </a:lnSpc>
                        <a:spcBef>
                          <a:spcPct val="0"/>
                        </a:spcBef>
                        <a:spcAft>
                          <a:spcPct val="0"/>
                        </a:spcAft>
                        <a:buClrTx/>
                        <a:buSzTx/>
                        <a:buFontTx/>
                        <a:buChar char="-"/>
                        <a:tabLst/>
                        <a:defRPr/>
                      </a:pPr>
                      <a:endParaRPr lang="en-GB" sz="1800" kern="1200" dirty="0">
                        <a:solidFill>
                          <a:schemeClr val="tx1"/>
                        </a:solidFill>
                        <a:effectLst/>
                        <a:latin typeface="Calibri" panose="020F0502020204030204" pitchFamily="34" charset="0"/>
                        <a:ea typeface="MS PGothic" panose="020B0600070205080204" pitchFamily="34" charset="-128"/>
                        <a:cs typeface="+mn-cs"/>
                      </a:endParaRP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800" kern="1200" dirty="0">
                          <a:solidFill>
                            <a:schemeClr val="tx1"/>
                          </a:solidFill>
                          <a:effectLst/>
                          <a:latin typeface="Calibri" panose="020F0502020204030204" pitchFamily="34" charset="0"/>
                          <a:ea typeface="MS PGothic" panose="020B0600070205080204" pitchFamily="34" charset="-128"/>
                          <a:cs typeface="+mn-cs"/>
                        </a:rPr>
                        <a:t>Compose and rehearse sentences orally.</a:t>
                      </a:r>
                    </a:p>
                    <a:p>
                      <a:pPr marL="285750" marR="0" lvl="0" indent="-285750" algn="l" defTabSz="520700" rtl="0" eaLnBrk="1" fontAlgn="base" latinLnBrk="0" hangingPunct="1">
                        <a:lnSpc>
                          <a:spcPct val="100000"/>
                        </a:lnSpc>
                        <a:spcBef>
                          <a:spcPct val="0"/>
                        </a:spcBef>
                        <a:spcAft>
                          <a:spcPct val="0"/>
                        </a:spcAft>
                        <a:buClrTx/>
                        <a:buSzTx/>
                        <a:buFontTx/>
                        <a:buChar char="-"/>
                        <a:tabLst/>
                        <a:defRPr/>
                      </a:pPr>
                      <a:endParaRPr lang="en-GB" sz="1800" kern="1200" dirty="0">
                        <a:solidFill>
                          <a:schemeClr val="tx1"/>
                        </a:solidFill>
                        <a:effectLst/>
                        <a:latin typeface="Calibri" panose="020F0502020204030204" pitchFamily="34" charset="0"/>
                        <a:ea typeface="MS PGothic" panose="020B0600070205080204" pitchFamily="34" charset="-128"/>
                        <a:cs typeface="+mn-cs"/>
                      </a:endParaRPr>
                    </a:p>
                    <a:p>
                      <a:pPr marL="285750" marR="0" lvl="0" indent="-285750" algn="l" defTabSz="520700" rtl="0" eaLnBrk="1" fontAlgn="base" latinLnBrk="0" hangingPunct="1">
                        <a:lnSpc>
                          <a:spcPct val="100000"/>
                        </a:lnSpc>
                        <a:spcBef>
                          <a:spcPct val="0"/>
                        </a:spcBef>
                        <a:spcAft>
                          <a:spcPct val="0"/>
                        </a:spcAft>
                        <a:buClrTx/>
                        <a:buSzTx/>
                        <a:buFontTx/>
                        <a:buChar char="-"/>
                        <a:tabLst/>
                        <a:defRPr/>
                      </a:pPr>
                      <a:endParaRPr lang="en-GB" sz="1800" kern="1200" dirty="0">
                        <a:solidFill>
                          <a:schemeClr val="tx1"/>
                        </a:solidFill>
                        <a:effectLst/>
                        <a:latin typeface="Calibri" panose="020F0502020204030204" pitchFamily="34" charset="0"/>
                        <a:ea typeface="MS PGothic" panose="020B0600070205080204" pitchFamily="34" charset="-128"/>
                        <a:cs typeface="+mn-cs"/>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800" dirty="0"/>
                        <a:t>Use techniques adopted by authors. </a:t>
                      </a:r>
                    </a:p>
                    <a:p>
                      <a:pPr marL="285750" indent="-285750">
                        <a:buFontTx/>
                        <a:buChar char="-"/>
                      </a:pPr>
                      <a:endParaRPr lang="en-GB" sz="1800" dirty="0"/>
                    </a:p>
                    <a:p>
                      <a:pPr marL="285750" indent="-285750">
                        <a:buFontTx/>
                        <a:buChar char="-"/>
                      </a:pPr>
                      <a:r>
                        <a:rPr lang="en-GB" sz="1800" dirty="0"/>
                        <a:t>Sequence paragraphs.</a:t>
                      </a:r>
                    </a:p>
                    <a:p>
                      <a:pPr marL="285750" indent="-285750">
                        <a:buFontTx/>
                        <a:buChar char="-"/>
                      </a:pPr>
                      <a:endParaRPr lang="en-GB" sz="1800" dirty="0"/>
                    </a:p>
                    <a:p>
                      <a:pPr marL="285750" indent="-285750">
                        <a:buFontTx/>
                        <a:buChar char="-"/>
                      </a:pPr>
                      <a:endParaRPr lang="en-GB" sz="18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800" dirty="0"/>
                        <a:t>Start to organise paragraphs by theme.</a:t>
                      </a:r>
                    </a:p>
                    <a:p>
                      <a:pPr marL="285750" indent="-285750">
                        <a:buFontTx/>
                        <a:buChar char="-"/>
                      </a:pPr>
                      <a:endParaRPr lang="en-GB" sz="1800" dirty="0"/>
                    </a:p>
                    <a:p>
                      <a:pPr marL="285750" indent="-285750">
                        <a:buFontTx/>
                        <a:buChar char="-"/>
                      </a:pPr>
                      <a:r>
                        <a:rPr lang="en-GB" sz="1800" dirty="0"/>
                        <a:t>Use organisational devices of a particular genre</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sp>
        <p:nvSpPr>
          <p:cNvPr id="75797" name="Slide Number Placeholder 2">
            <a:extLst>
              <a:ext uri="{FF2B5EF4-FFF2-40B4-BE49-F238E27FC236}">
                <a16:creationId xmlns:a16="http://schemas.microsoft.com/office/drawing/2014/main" id="{7EBB8205-43DC-561B-A194-FFB793B03D5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661F961-0633-4E65-844E-DDE76B547A80}" type="slidenum">
              <a:rPr lang="en-GB" altLang="en-US" smtClean="0"/>
              <a:pPr/>
              <a:t>1</a:t>
            </a:fld>
            <a:endParaRPr lang="en-GB" altLang="en-US" dirty="0"/>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259395" y="194037"/>
            <a:ext cx="8626569" cy="624720"/>
          </a:xfrm>
          <a:solidFill>
            <a:schemeClr val="accent6">
              <a:lumMod val="40000"/>
              <a:lumOff val="60000"/>
            </a:schemeClr>
          </a:solidFill>
        </p:spPr>
        <p:txBody>
          <a:bodyPr>
            <a:normAutofit/>
          </a:bodyPr>
          <a:lstStyle/>
          <a:p>
            <a:pPr>
              <a:defRPr/>
            </a:pPr>
            <a:r>
              <a:rPr lang="en-GB" sz="3019" b="1" dirty="0">
                <a:latin typeface="Century Gothic" panose="020B0502020202020204" pitchFamily="34" charset="0"/>
              </a:rPr>
              <a:t>Year </a:t>
            </a:r>
            <a:r>
              <a:rPr lang="en-GB" sz="3200" b="1" dirty="0">
                <a:latin typeface="Century Gothic" panose="020B0502020202020204" pitchFamily="34" charset="0"/>
              </a:rPr>
              <a:t>3</a:t>
            </a:r>
            <a:r>
              <a:rPr lang="en-GB" sz="3019" b="1" dirty="0">
                <a:latin typeface="Century Gothic" panose="020B0502020202020204" pitchFamily="34" charset="0"/>
              </a:rPr>
              <a:t> Progression in Domains of Knowledge</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extLst>
              <p:ext uri="{D42A27DB-BD31-4B8C-83A1-F6EECF244321}">
                <p14:modId xmlns:p14="http://schemas.microsoft.com/office/powerpoint/2010/main" val="1826724777"/>
              </p:ext>
            </p:extLst>
          </p:nvPr>
        </p:nvGraphicFramePr>
        <p:xfrm>
          <a:off x="517432" y="1033335"/>
          <a:ext cx="8109138" cy="4685506"/>
        </p:xfrm>
        <a:graphic>
          <a:graphicData uri="http://schemas.openxmlformats.org/drawingml/2006/table">
            <a:tbl>
              <a:tblPr/>
              <a:tblGrid>
                <a:gridCol w="3225512">
                  <a:extLst>
                    <a:ext uri="{9D8B030D-6E8A-4147-A177-3AD203B41FA5}">
                      <a16:colId xmlns:a16="http://schemas.microsoft.com/office/drawing/2014/main" val="210943694"/>
                    </a:ext>
                  </a:extLst>
                </a:gridCol>
                <a:gridCol w="2694432">
                  <a:extLst>
                    <a:ext uri="{9D8B030D-6E8A-4147-A177-3AD203B41FA5}">
                      <a16:colId xmlns:a16="http://schemas.microsoft.com/office/drawing/2014/main" val="864309712"/>
                    </a:ext>
                  </a:extLst>
                </a:gridCol>
                <a:gridCol w="2189194">
                  <a:extLst>
                    <a:ext uri="{9D8B030D-6E8A-4147-A177-3AD203B41FA5}">
                      <a16:colId xmlns:a16="http://schemas.microsoft.com/office/drawing/2014/main" val="3913203569"/>
                    </a:ext>
                  </a:extLst>
                </a:gridCol>
              </a:tblGrid>
              <a:tr h="459134">
                <a:tc gridSpan="3">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Geography</a:t>
                      </a: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6">
                        <a:lumMod val="60000"/>
                        <a:lumOff val="4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931202660"/>
                  </a:ext>
                </a:extLst>
              </a:tr>
              <a:tr h="350386">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Investigating Places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Investigating Patterns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Communicating Geographically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extLst>
                  <a:ext uri="{0D108BD9-81ED-4DB2-BD59-A6C34878D82A}">
                    <a16:rowId xmlns:a16="http://schemas.microsoft.com/office/drawing/2014/main" val="2170195882"/>
                  </a:ext>
                </a:extLst>
              </a:tr>
              <a:tr h="3723875">
                <a:tc>
                  <a:txBody>
                    <a:bodyPr/>
                    <a:lstStyle/>
                    <a:p>
                      <a:r>
                        <a:rPr lang="en-GB" sz="1600" kern="1200" dirty="0">
                          <a:solidFill>
                            <a:schemeClr val="tx1"/>
                          </a:solidFill>
                          <a:effectLst/>
                          <a:latin typeface="Calibri" panose="020F0502020204030204" pitchFamily="34" charset="0"/>
                          <a:ea typeface="MS PGothic" panose="020B0600070205080204" pitchFamily="34" charset="-128"/>
                          <a:cs typeface="+mn-cs"/>
                        </a:rPr>
                        <a:t>• Ask and answer geographical questions about the physical and human characteristics of a location.</a:t>
                      </a:r>
                    </a:p>
                    <a:p>
                      <a:r>
                        <a:rPr lang="en-GB" sz="1600" kern="1200" dirty="0">
                          <a:solidFill>
                            <a:schemeClr val="tx1"/>
                          </a:solidFill>
                          <a:effectLst/>
                          <a:latin typeface="Calibri" panose="020F0502020204030204" pitchFamily="34" charset="0"/>
                          <a:ea typeface="MS PGothic" panose="020B0600070205080204" pitchFamily="34" charset="-128"/>
                          <a:cs typeface="+mn-cs"/>
                        </a:rPr>
                        <a:t>• Use a range of resources to identify the key physical and human features of a location. </a:t>
                      </a:r>
                    </a:p>
                    <a:p>
                      <a:pPr>
                        <a:buFont typeface="Arial" panose="020B0604020202020204" pitchFamily="34" charset="0"/>
                        <a:buChar char="•"/>
                      </a:pPr>
                      <a:r>
                        <a:rPr lang="en-GB" sz="1600" kern="1200" dirty="0">
                          <a:solidFill>
                            <a:schemeClr val="tx1"/>
                          </a:solidFill>
                          <a:effectLst/>
                          <a:latin typeface="Calibri" panose="020F0502020204030204" pitchFamily="34" charset="0"/>
                          <a:ea typeface="MS PGothic" panose="020B0600070205080204" pitchFamily="34" charset="-128"/>
                          <a:cs typeface="+mn-cs"/>
                        </a:rPr>
                        <a:t>Use</a:t>
                      </a:r>
                      <a:r>
                        <a:rPr lang="en-GB" sz="1600" kern="1200" baseline="0" dirty="0">
                          <a:solidFill>
                            <a:schemeClr val="tx1"/>
                          </a:solidFill>
                          <a:effectLst/>
                          <a:latin typeface="Calibri" panose="020F0502020204030204" pitchFamily="34" charset="0"/>
                          <a:ea typeface="MS PGothic" panose="020B0600070205080204" pitchFamily="34" charset="-128"/>
                          <a:cs typeface="+mn-cs"/>
                        </a:rPr>
                        <a:t> fieldwork to explain the reasons for why a person lives in a particular place.</a:t>
                      </a:r>
                      <a:endParaRPr lang="en-GB" sz="1600" kern="1200" dirty="0">
                        <a:solidFill>
                          <a:schemeClr val="tx1"/>
                        </a:solidFill>
                        <a:effectLst/>
                        <a:latin typeface="Calibri" panose="020F0502020204030204" pitchFamily="34" charset="0"/>
                        <a:ea typeface="MS PGothic" panose="020B0600070205080204" pitchFamily="34" charset="-128"/>
                        <a:cs typeface="+mn-cs"/>
                      </a:endParaRPr>
                    </a:p>
                    <a:p>
                      <a:r>
                        <a:rPr lang="en-GB" sz="1600" kern="1200" dirty="0">
                          <a:solidFill>
                            <a:schemeClr val="tx1"/>
                          </a:solidFill>
                          <a:effectLst/>
                          <a:latin typeface="Calibri" panose="020F0502020204030204" pitchFamily="34" charset="0"/>
                          <a:ea typeface="MS PGothic" panose="020B0600070205080204" pitchFamily="34" charset="-128"/>
                          <a:cs typeface="+mn-cs"/>
                        </a:rPr>
                        <a:t>• Explain own views about locations, giving reasons.</a:t>
                      </a:r>
                    </a:p>
                    <a:p>
                      <a:r>
                        <a:rPr lang="en-GB" sz="1600" kern="1200" dirty="0">
                          <a:solidFill>
                            <a:schemeClr val="tx1"/>
                          </a:solidFill>
                          <a:effectLst/>
                          <a:latin typeface="Calibri" panose="020F0502020204030204" pitchFamily="34" charset="0"/>
                          <a:ea typeface="MS PGothic" panose="020B0600070205080204" pitchFamily="34" charset="-128"/>
                          <a:cs typeface="+mn-cs"/>
                        </a:rPr>
                        <a:t>• Name and identify their main physical and human characteristic of Europe</a:t>
                      </a:r>
                    </a:p>
                    <a:p>
                      <a:endParaRPr lang="en-GB" sz="16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600" kern="1200" dirty="0">
                          <a:solidFill>
                            <a:schemeClr val="tx1"/>
                          </a:solidFill>
                          <a:effectLst/>
                          <a:latin typeface="Calibri" panose="020F0502020204030204" pitchFamily="34" charset="0"/>
                          <a:ea typeface="MS PGothic" panose="020B0600070205080204" pitchFamily="34" charset="-128"/>
                          <a:cs typeface="+mn-cs"/>
                        </a:rPr>
                        <a:t>•. Describe some of the characteristics of these geographical areas.</a:t>
                      </a:r>
                    </a:p>
                    <a:p>
                      <a:endParaRPr lang="en-GB" sz="1600" kern="1200" dirty="0">
                        <a:solidFill>
                          <a:schemeClr val="tx1"/>
                        </a:solidFill>
                        <a:effectLst/>
                        <a:latin typeface="Calibri" panose="020F0502020204030204" pitchFamily="34" charset="0"/>
                        <a:ea typeface="MS PGothic" panose="020B0600070205080204" pitchFamily="34" charset="-128"/>
                        <a:cs typeface="+mn-cs"/>
                      </a:endParaRPr>
                    </a:p>
                    <a:p>
                      <a:r>
                        <a:rPr lang="en-GB" sz="1600" kern="1200" dirty="0">
                          <a:solidFill>
                            <a:schemeClr val="tx1"/>
                          </a:solidFill>
                          <a:effectLst/>
                          <a:latin typeface="Calibri" panose="020F0502020204030204" pitchFamily="34" charset="0"/>
                          <a:ea typeface="MS PGothic" panose="020B0600070205080204" pitchFamily="34" charset="-128"/>
                          <a:cs typeface="+mn-cs"/>
                        </a:rPr>
                        <a:t>• Describe geographical similarities and differences between villages,</a:t>
                      </a:r>
                      <a:r>
                        <a:rPr lang="en-GB" sz="1600" kern="1200" baseline="0" dirty="0">
                          <a:solidFill>
                            <a:schemeClr val="tx1"/>
                          </a:solidFill>
                          <a:effectLst/>
                          <a:latin typeface="Calibri" panose="020F0502020204030204" pitchFamily="34" charset="0"/>
                          <a:ea typeface="MS PGothic" panose="020B0600070205080204" pitchFamily="34" charset="-128"/>
                          <a:cs typeface="+mn-cs"/>
                        </a:rPr>
                        <a:t> towns and cities</a:t>
                      </a:r>
                      <a:r>
                        <a:rPr lang="en-GB" sz="1600" kern="1200" dirty="0">
                          <a:solidFill>
                            <a:schemeClr val="tx1"/>
                          </a:solidFill>
                          <a:effectLst/>
                          <a:latin typeface="Calibri" panose="020F0502020204030204" pitchFamily="34" charset="0"/>
                          <a:ea typeface="MS PGothic" panose="020B0600070205080204" pitchFamily="34" charset="-128"/>
                          <a:cs typeface="+mn-cs"/>
                        </a:rPr>
                        <a:t>.</a:t>
                      </a:r>
                    </a:p>
                    <a:p>
                      <a:endParaRPr lang="en-GB" sz="1600" kern="1200" dirty="0">
                        <a:solidFill>
                          <a:schemeClr val="tx1"/>
                        </a:solidFill>
                        <a:effectLst/>
                        <a:latin typeface="Calibri" panose="020F0502020204030204" pitchFamily="34" charset="0"/>
                        <a:ea typeface="MS PGothic" panose="020B0600070205080204" pitchFamily="34" charset="-128"/>
                        <a:cs typeface="+mn-cs"/>
                      </a:endParaRPr>
                    </a:p>
                    <a:p>
                      <a:pPr>
                        <a:buFont typeface="Arial" panose="020B0604020202020204" pitchFamily="34" charset="0"/>
                        <a:buChar char="•"/>
                      </a:pPr>
                      <a:r>
                        <a:rPr lang="en-GB" sz="1600" kern="1200" dirty="0">
                          <a:solidFill>
                            <a:schemeClr val="tx1"/>
                          </a:solidFill>
                          <a:effectLst/>
                          <a:latin typeface="Calibri" panose="020F0502020204030204" pitchFamily="34" charset="0"/>
                          <a:ea typeface="MS PGothic" panose="020B0600070205080204" pitchFamily="34" charset="-128"/>
                          <a:cs typeface="+mn-cs"/>
                        </a:rPr>
                        <a:t>Use fieldwork</a:t>
                      </a:r>
                      <a:r>
                        <a:rPr lang="en-GB" sz="1600" kern="1200" baseline="0" dirty="0">
                          <a:solidFill>
                            <a:schemeClr val="tx1"/>
                          </a:solidFill>
                          <a:effectLst/>
                          <a:latin typeface="Calibri" panose="020F0502020204030204" pitchFamily="34" charset="0"/>
                          <a:ea typeface="MS PGothic" panose="020B0600070205080204" pitchFamily="34" charset="-128"/>
                          <a:cs typeface="+mn-cs"/>
                        </a:rPr>
                        <a:t> to explain why people choose to live in particular places. </a:t>
                      </a:r>
                      <a:endParaRPr lang="en-GB" sz="1600" kern="1200" dirty="0">
                        <a:solidFill>
                          <a:schemeClr val="tx1"/>
                        </a:solidFill>
                        <a:effectLst/>
                        <a:latin typeface="Calibri" panose="020F0502020204030204" pitchFamily="34" charset="0"/>
                        <a:ea typeface="MS PGothic" panose="020B0600070205080204" pitchFamily="34" charset="-128"/>
                        <a:cs typeface="+mn-cs"/>
                      </a:endParaRPr>
                    </a:p>
                    <a:p>
                      <a:endParaRPr lang="en-GB" sz="16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200" kern="1200" dirty="0">
                          <a:solidFill>
                            <a:schemeClr val="tx1"/>
                          </a:solidFill>
                          <a:effectLst/>
                          <a:latin typeface="Calibri" panose="020F0502020204030204" pitchFamily="34" charset="0"/>
                          <a:ea typeface="MS PGothic" panose="020B0600070205080204" pitchFamily="34" charset="-128"/>
                          <a:cs typeface="+mn-cs"/>
                        </a:rPr>
                        <a:t>• Describe key aspects of: </a:t>
                      </a:r>
                    </a:p>
                    <a:p>
                      <a:r>
                        <a:rPr lang="en-GB" sz="1200" kern="1200" dirty="0">
                          <a:solidFill>
                            <a:schemeClr val="tx1"/>
                          </a:solidFill>
                          <a:effectLst/>
                          <a:latin typeface="Calibri" panose="020F0502020204030204" pitchFamily="34" charset="0"/>
                          <a:ea typeface="MS PGothic" panose="020B0600070205080204" pitchFamily="34" charset="-128"/>
                          <a:cs typeface="+mn-cs"/>
                        </a:rPr>
                        <a:t> </a:t>
                      </a:r>
                      <a:r>
                        <a:rPr lang="en-GB" sz="1200" b="1" kern="1200" dirty="0">
                          <a:solidFill>
                            <a:schemeClr val="tx1"/>
                          </a:solidFill>
                          <a:effectLst/>
                          <a:latin typeface="Calibri" panose="020F0502020204030204" pitchFamily="34" charset="0"/>
                          <a:ea typeface="MS PGothic" panose="020B0600070205080204" pitchFamily="34" charset="-128"/>
                          <a:cs typeface="+mn-cs"/>
                        </a:rPr>
                        <a:t>Physical geography</a:t>
                      </a:r>
                      <a:r>
                        <a:rPr lang="en-GB" sz="1200" kern="1200" dirty="0">
                          <a:solidFill>
                            <a:schemeClr val="tx1"/>
                          </a:solidFill>
                          <a:effectLst/>
                          <a:latin typeface="Calibri" panose="020F0502020204030204" pitchFamily="34" charset="0"/>
                          <a:ea typeface="MS PGothic" panose="020B0600070205080204" pitchFamily="34" charset="-128"/>
                          <a:cs typeface="+mn-cs"/>
                        </a:rPr>
                        <a:t>, volcanoes and earthquakes</a:t>
                      </a:r>
                    </a:p>
                    <a:p>
                      <a:endParaRPr lang="en-GB" sz="1200" kern="1200" dirty="0">
                        <a:solidFill>
                          <a:schemeClr val="tx1"/>
                        </a:solidFill>
                        <a:effectLst/>
                        <a:latin typeface="Calibri" panose="020F0502020204030204" pitchFamily="34" charset="0"/>
                        <a:ea typeface="MS PGothic" panose="020B0600070205080204" pitchFamily="34" charset="-128"/>
                        <a:cs typeface="+mn-cs"/>
                      </a:endParaRPr>
                    </a:p>
                    <a:p>
                      <a:r>
                        <a:rPr lang="en-GB" sz="1200" kern="1200" dirty="0">
                          <a:solidFill>
                            <a:schemeClr val="tx1"/>
                          </a:solidFill>
                          <a:effectLst/>
                          <a:latin typeface="Calibri" panose="020F0502020204030204" pitchFamily="34" charset="0"/>
                          <a:ea typeface="MS PGothic" panose="020B0600070205080204" pitchFamily="34" charset="-128"/>
                          <a:cs typeface="+mn-cs"/>
                        </a:rPr>
                        <a:t>• Use the eight points of a compass, four-figure grid references, symbols and key to communicate knowledge of the United Kingdom and the wider world.</a:t>
                      </a:r>
                    </a:p>
                    <a:p>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sp>
        <p:nvSpPr>
          <p:cNvPr id="3" name="Footer Placeholder 2"/>
          <p:cNvSpPr>
            <a:spLocks noGrp="1"/>
          </p:cNvSpPr>
          <p:nvPr>
            <p:ph type="ftr" sz="quarter" idx="11"/>
          </p:nvPr>
        </p:nvSpPr>
        <p:spPr/>
        <p:txBody>
          <a:bodyPr/>
          <a:lstStyle/>
          <a:p>
            <a:endParaRPr lang="en-GB" dirty="0"/>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144222F6-F35F-9A65-C229-9621D6B52B0F}"/>
              </a:ext>
            </a:extLst>
          </p:cNvPr>
          <p:cNvGraphicFramePr>
            <a:graphicFrameLocks noGrp="1"/>
          </p:cNvGraphicFramePr>
          <p:nvPr>
            <p:ph idx="1"/>
            <p:extLst>
              <p:ext uri="{D42A27DB-BD31-4B8C-83A1-F6EECF244321}">
                <p14:modId xmlns:p14="http://schemas.microsoft.com/office/powerpoint/2010/main" val="3657154507"/>
              </p:ext>
            </p:extLst>
          </p:nvPr>
        </p:nvGraphicFramePr>
        <p:xfrm>
          <a:off x="416933" y="869005"/>
          <a:ext cx="8301986" cy="4959301"/>
        </p:xfrm>
        <a:graphic>
          <a:graphicData uri="http://schemas.openxmlformats.org/drawingml/2006/table">
            <a:tbl>
              <a:tblPr/>
              <a:tblGrid>
                <a:gridCol w="2075157">
                  <a:extLst>
                    <a:ext uri="{9D8B030D-6E8A-4147-A177-3AD203B41FA5}">
                      <a16:colId xmlns:a16="http://schemas.microsoft.com/office/drawing/2014/main" val="1334577102"/>
                    </a:ext>
                  </a:extLst>
                </a:gridCol>
                <a:gridCol w="2076515">
                  <a:extLst>
                    <a:ext uri="{9D8B030D-6E8A-4147-A177-3AD203B41FA5}">
                      <a16:colId xmlns:a16="http://schemas.microsoft.com/office/drawing/2014/main" val="822642958"/>
                    </a:ext>
                  </a:extLst>
                </a:gridCol>
                <a:gridCol w="2075157">
                  <a:extLst>
                    <a:ext uri="{9D8B030D-6E8A-4147-A177-3AD203B41FA5}">
                      <a16:colId xmlns:a16="http://schemas.microsoft.com/office/drawing/2014/main" val="3806912539"/>
                    </a:ext>
                  </a:extLst>
                </a:gridCol>
                <a:gridCol w="2075157">
                  <a:extLst>
                    <a:ext uri="{9D8B030D-6E8A-4147-A177-3AD203B41FA5}">
                      <a16:colId xmlns:a16="http://schemas.microsoft.com/office/drawing/2014/main" val="3220653417"/>
                    </a:ext>
                  </a:extLst>
                </a:gridCol>
              </a:tblGrid>
              <a:tr h="603366">
                <a:tc gridSpan="4">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History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583309221"/>
                  </a:ext>
                </a:extLst>
              </a:tr>
              <a:tr h="512310">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Investigating and Interpreting the Past</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Building an Overview of World History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Understanding Chronology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Communicating Historically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extLst>
                  <a:ext uri="{0D108BD9-81ED-4DB2-BD59-A6C34878D82A}">
                    <a16:rowId xmlns:a16="http://schemas.microsoft.com/office/drawing/2014/main" val="401920483"/>
                  </a:ext>
                </a:extLst>
              </a:tr>
              <a:tr h="38436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mn-lt"/>
                          <a:ea typeface="+mn-ea"/>
                          <a:cs typeface="+mn-cs"/>
                        </a:rPr>
                        <a:t>• Use evidence to ask questions and find answers to questions about the past.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mn-lt"/>
                          <a:ea typeface="+mn-ea"/>
                          <a:cs typeface="+mn-cs"/>
                        </a:rPr>
                        <a:t>• Suggest suitable sources of evidence for historical enquiries.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mn-lt"/>
                          <a:ea typeface="+mn-ea"/>
                          <a:cs typeface="+mn-cs"/>
                        </a:rPr>
                        <a:t>• Suggest causes and consequences of some of the main events and changes in history.</a:t>
                      </a:r>
                    </a:p>
                    <a:p>
                      <a:endParaRPr lang="en-GB" sz="14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r>
                        <a:rPr lang="en-GB" sz="1400" kern="1200" dirty="0">
                          <a:solidFill>
                            <a:schemeClr val="tx1"/>
                          </a:solidFill>
                          <a:effectLst/>
                          <a:latin typeface="Calibri" panose="020F0502020204030204" pitchFamily="34" charset="0"/>
                          <a:ea typeface="MS PGothic" panose="020B0600070205080204" pitchFamily="34" charset="-128"/>
                          <a:cs typeface="+mn-cs"/>
                        </a:rPr>
                        <a:t>• Give a broad overview of prehistory.</a:t>
                      </a:r>
                    </a:p>
                    <a:p>
                      <a:endParaRPr lang="en-GB" sz="1400" kern="1200" dirty="0">
                        <a:solidFill>
                          <a:schemeClr val="tx1"/>
                        </a:solidFill>
                        <a:effectLst/>
                        <a:latin typeface="Calibri" panose="020F0502020204030204" pitchFamily="34" charset="0"/>
                        <a:ea typeface="MS PGothic" panose="020B0600070205080204" pitchFamily="34" charset="-128"/>
                        <a:cs typeface="+mn-cs"/>
                      </a:endParaRPr>
                    </a:p>
                    <a:p>
                      <a:r>
                        <a:rPr lang="en-GB" sz="1400" kern="1200" dirty="0">
                          <a:solidFill>
                            <a:schemeClr val="tx1"/>
                          </a:solidFill>
                          <a:effectLst/>
                          <a:latin typeface="Calibri" panose="020F0502020204030204" pitchFamily="34" charset="0"/>
                          <a:ea typeface="MS PGothic" panose="020B0600070205080204" pitchFamily="34" charset="-128"/>
                          <a:cs typeface="+mn-cs"/>
                        </a:rPr>
                        <a:t>• Describe the social, ethnic, cultural or religious diversity of past society. – Shang</a:t>
                      </a:r>
                      <a:r>
                        <a:rPr lang="en-GB" sz="1400" kern="1200" baseline="0" dirty="0">
                          <a:solidFill>
                            <a:schemeClr val="tx1"/>
                          </a:solidFill>
                          <a:effectLst/>
                          <a:latin typeface="Calibri" panose="020F0502020204030204" pitchFamily="34" charset="0"/>
                          <a:ea typeface="MS PGothic" panose="020B0600070205080204" pitchFamily="34" charset="-128"/>
                          <a:cs typeface="+mn-cs"/>
                        </a:rPr>
                        <a:t> Dynasty</a:t>
                      </a:r>
                      <a:endParaRPr lang="en-GB" sz="1400" kern="1200" dirty="0">
                        <a:solidFill>
                          <a:schemeClr val="tx1"/>
                        </a:solidFill>
                        <a:effectLst/>
                        <a:latin typeface="Calibri" panose="020F0502020204030204" pitchFamily="34" charset="0"/>
                        <a:ea typeface="MS PGothic" panose="020B0600070205080204" pitchFamily="34" charset="-128"/>
                        <a:cs typeface="+mn-cs"/>
                      </a:endParaRPr>
                    </a:p>
                    <a:p>
                      <a:endParaRPr lang="en-GB" sz="1400" kern="1200" dirty="0">
                        <a:solidFill>
                          <a:schemeClr val="tx1"/>
                        </a:solidFill>
                        <a:effectLst/>
                        <a:latin typeface="Calibri" panose="020F0502020204030204" pitchFamily="34" charset="0"/>
                        <a:ea typeface="MS PGothic" panose="020B0600070205080204" pitchFamily="34" charset="-128"/>
                        <a:cs typeface="+mn-cs"/>
                      </a:endParaRPr>
                    </a:p>
                    <a:p>
                      <a:r>
                        <a:rPr lang="en-GB" sz="1400" kern="1200" dirty="0">
                          <a:solidFill>
                            <a:schemeClr val="tx1"/>
                          </a:solidFill>
                          <a:effectLst/>
                          <a:latin typeface="Calibri" panose="020F0502020204030204" pitchFamily="34" charset="0"/>
                          <a:ea typeface="MS PGothic" panose="020B0600070205080204" pitchFamily="34" charset="-128"/>
                          <a:cs typeface="+mn-cs"/>
                        </a:rPr>
                        <a:t>• Describe the characteristic features of the past, including ideas, beliefs, attitudes and experiences of men, women and children.</a:t>
                      </a:r>
                    </a:p>
                    <a:p>
                      <a:endParaRPr lang="en-GB" sz="14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r>
                        <a:rPr lang="en-GB" sz="1400" kern="1200" dirty="0">
                          <a:solidFill>
                            <a:schemeClr val="tx1"/>
                          </a:solidFill>
                          <a:effectLst/>
                          <a:latin typeface="Calibri" panose="020F0502020204030204" pitchFamily="34" charset="0"/>
                          <a:ea typeface="MS PGothic" panose="020B0600070205080204" pitchFamily="34" charset="-128"/>
                          <a:cs typeface="+mn-cs"/>
                        </a:rPr>
                        <a:t>• Understand the concept of change over time, representing this, along with evidence, on a time line.</a:t>
                      </a:r>
                    </a:p>
                    <a:p>
                      <a:endParaRPr lang="en-GB" sz="1400" kern="1200" dirty="0">
                        <a:solidFill>
                          <a:schemeClr val="tx1"/>
                        </a:solidFill>
                        <a:effectLst/>
                        <a:latin typeface="Calibri" panose="020F0502020204030204" pitchFamily="34" charset="0"/>
                        <a:ea typeface="MS PGothic" panose="020B0600070205080204" pitchFamily="34" charset="-128"/>
                        <a:cs typeface="+mn-cs"/>
                      </a:endParaRPr>
                    </a:p>
                    <a:p>
                      <a:r>
                        <a:rPr lang="en-GB" sz="1400" kern="1200" dirty="0">
                          <a:solidFill>
                            <a:schemeClr val="tx1"/>
                          </a:solidFill>
                          <a:effectLst/>
                          <a:latin typeface="Calibri" panose="020F0502020204030204" pitchFamily="34" charset="0"/>
                          <a:ea typeface="MS PGothic" panose="020B0600070205080204" pitchFamily="34" charset="-128"/>
                          <a:cs typeface="+mn-cs"/>
                        </a:rPr>
                        <a:t>• Use dates and terms to describe events.</a:t>
                      </a:r>
                    </a:p>
                    <a:p>
                      <a:endParaRPr lang="en-GB" sz="14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r>
                        <a:rPr lang="en-GB" sz="1400" kern="1200" dirty="0">
                          <a:solidFill>
                            <a:schemeClr val="tx1"/>
                          </a:solidFill>
                          <a:effectLst/>
                          <a:latin typeface="Calibri" panose="020F0502020204030204" pitchFamily="34" charset="0"/>
                          <a:ea typeface="MS PGothic" panose="020B0600070205080204" pitchFamily="34" charset="-128"/>
                          <a:cs typeface="+mn-cs"/>
                        </a:rPr>
                        <a:t>• Use appropriate historical vocabulary to communicate, including: dates, time, period, era, change and chronology.</a:t>
                      </a:r>
                    </a:p>
                    <a:p>
                      <a:endParaRPr lang="en-GB" sz="1400" kern="1200" dirty="0">
                        <a:solidFill>
                          <a:schemeClr val="tx1"/>
                        </a:solidFill>
                        <a:effectLst/>
                        <a:latin typeface="Calibri" panose="020F0502020204030204" pitchFamily="34" charset="0"/>
                        <a:ea typeface="MS PGothic" panose="020B0600070205080204" pitchFamily="34" charset="-128"/>
                        <a:cs typeface="+mn-cs"/>
                      </a:endParaRP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400" kern="1200" dirty="0">
                          <a:solidFill>
                            <a:schemeClr val="tx1"/>
                          </a:solidFill>
                          <a:effectLst/>
                          <a:latin typeface="Calibri" panose="020F0502020204030204" pitchFamily="34" charset="0"/>
                          <a:ea typeface="MS PGothic" panose="020B0600070205080204" pitchFamily="34" charset="-128"/>
                          <a:cs typeface="+mn-cs"/>
                        </a:rPr>
                        <a:t>• Show an understanding of concepts such</a:t>
                      </a:r>
                      <a:r>
                        <a:rPr lang="en-GB" sz="1400" kern="1200" baseline="0" dirty="0">
                          <a:solidFill>
                            <a:schemeClr val="tx1"/>
                          </a:solidFill>
                          <a:effectLst/>
                          <a:latin typeface="Calibri" panose="020F0502020204030204" pitchFamily="34" charset="0"/>
                          <a:ea typeface="MS PGothic" panose="020B0600070205080204" pitchFamily="34" charset="-128"/>
                          <a:cs typeface="+mn-cs"/>
                        </a:rPr>
                        <a:t> as</a:t>
                      </a:r>
                      <a:r>
                        <a:rPr lang="en-GB" sz="1400" kern="1200" dirty="0">
                          <a:solidFill>
                            <a:schemeClr val="tx1"/>
                          </a:solidFill>
                          <a:effectLst/>
                          <a:latin typeface="Calibri" panose="020F0502020204030204" pitchFamily="34" charset="0"/>
                          <a:ea typeface="MS PGothic" panose="020B0600070205080204" pitchFamily="34" charset="-128"/>
                          <a:cs typeface="+mn-cs"/>
                        </a:rPr>
                        <a:t> democracy.</a:t>
                      </a:r>
                    </a:p>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endParaRPr kumimoji="0" lang="en-GB" altLang="en-US" sz="14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930189929"/>
                  </a:ext>
                </a:extLst>
              </a:tr>
            </a:tbl>
          </a:graphicData>
        </a:graphic>
      </p:graphicFrame>
      <p:sp>
        <p:nvSpPr>
          <p:cNvPr id="8" name="Title 1">
            <a:extLst>
              <a:ext uri="{FF2B5EF4-FFF2-40B4-BE49-F238E27FC236}">
                <a16:creationId xmlns:a16="http://schemas.microsoft.com/office/drawing/2014/main" id="{82860FE2-B993-1C4E-3310-F035FEBEC4A8}"/>
              </a:ext>
            </a:extLst>
          </p:cNvPr>
          <p:cNvSpPr>
            <a:spLocks noGrp="1"/>
          </p:cNvSpPr>
          <p:nvPr>
            <p:ph type="title"/>
          </p:nvPr>
        </p:nvSpPr>
        <p:spPr>
          <a:xfrm>
            <a:off x="259395" y="194037"/>
            <a:ext cx="8626569" cy="624720"/>
          </a:xfrm>
          <a:solidFill>
            <a:schemeClr val="accent2">
              <a:lumMod val="40000"/>
              <a:lumOff val="60000"/>
            </a:schemeClr>
          </a:solidFill>
        </p:spPr>
        <p:txBody>
          <a:bodyPr>
            <a:normAutofit/>
          </a:bodyPr>
          <a:lstStyle/>
          <a:p>
            <a:pPr>
              <a:defRPr/>
            </a:pPr>
            <a:r>
              <a:rPr lang="en-GB" sz="3019" b="1" dirty="0">
                <a:latin typeface="Century Gothic" panose="020B0502020202020204" pitchFamily="34" charset="0"/>
              </a:rPr>
              <a:t>Year </a:t>
            </a:r>
            <a:r>
              <a:rPr lang="en-GB" sz="3200" b="1" dirty="0">
                <a:latin typeface="Century Gothic" panose="020B0502020202020204" pitchFamily="34" charset="0"/>
              </a:rPr>
              <a:t>3</a:t>
            </a:r>
            <a:r>
              <a:rPr lang="en-GB" sz="3019" b="1" dirty="0">
                <a:latin typeface="Century Gothic" panose="020B0502020202020204" pitchFamily="34" charset="0"/>
              </a:rPr>
              <a:t> Progression in Domains of Knowledge</a:t>
            </a:r>
            <a:endParaRPr lang="en-GB" sz="3019" b="1" dirty="0">
              <a:solidFill>
                <a:srgbClr val="FFFDFF"/>
              </a:solidFill>
              <a:latin typeface="Century Gothic" panose="020B0502020202020204" pitchFamily="34" charset="0"/>
            </a:endParaRPr>
          </a:p>
        </p:txBody>
      </p:sp>
      <p:pic>
        <p:nvPicPr>
          <p:cNvPr id="9"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87209C8D-7356-87D9-E7C0-922D76561DFD}"/>
              </a:ext>
            </a:extLst>
          </p:cNvPr>
          <p:cNvGraphicFramePr>
            <a:graphicFrameLocks noGrp="1"/>
          </p:cNvGraphicFramePr>
          <p:nvPr>
            <p:ph idx="1"/>
            <p:extLst>
              <p:ext uri="{D42A27DB-BD31-4B8C-83A1-F6EECF244321}">
                <p14:modId xmlns:p14="http://schemas.microsoft.com/office/powerpoint/2010/main" val="985822842"/>
              </p:ext>
            </p:extLst>
          </p:nvPr>
        </p:nvGraphicFramePr>
        <p:xfrm>
          <a:off x="521505" y="1213961"/>
          <a:ext cx="8100989" cy="4626582"/>
        </p:xfrm>
        <a:graphic>
          <a:graphicData uri="http://schemas.openxmlformats.org/drawingml/2006/table">
            <a:tbl>
              <a:tblPr/>
              <a:tblGrid>
                <a:gridCol w="1368255">
                  <a:extLst>
                    <a:ext uri="{9D8B030D-6E8A-4147-A177-3AD203B41FA5}">
                      <a16:colId xmlns:a16="http://schemas.microsoft.com/office/drawing/2014/main" val="441704380"/>
                    </a:ext>
                  </a:extLst>
                </a:gridCol>
                <a:gridCol w="5498592">
                  <a:extLst>
                    <a:ext uri="{9D8B030D-6E8A-4147-A177-3AD203B41FA5}">
                      <a16:colId xmlns:a16="http://schemas.microsoft.com/office/drawing/2014/main" val="1307485077"/>
                    </a:ext>
                  </a:extLst>
                </a:gridCol>
                <a:gridCol w="1234142">
                  <a:extLst>
                    <a:ext uri="{9D8B030D-6E8A-4147-A177-3AD203B41FA5}">
                      <a16:colId xmlns:a16="http://schemas.microsoft.com/office/drawing/2014/main" val="4072427205"/>
                    </a:ext>
                  </a:extLst>
                </a:gridCol>
              </a:tblGrid>
              <a:tr h="362383">
                <a:tc gridSpan="3">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Art</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0000">
                        <a:alpha val="50196"/>
                      </a:srgb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737248599"/>
                  </a:ext>
                </a:extLst>
              </a:tr>
              <a:tr h="447117">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Theoretical Knowledge</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0000">
                        <a:alpha val="74118"/>
                      </a:srgb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Practical Knowledge</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0000">
                        <a:alpha val="74118"/>
                      </a:srgb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Disciplinary Knowledge</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0000">
                        <a:alpha val="74118"/>
                      </a:srgbClr>
                    </a:solidFill>
                  </a:tcPr>
                </a:tc>
                <a:extLst>
                  <a:ext uri="{0D108BD9-81ED-4DB2-BD59-A6C34878D82A}">
                    <a16:rowId xmlns:a16="http://schemas.microsoft.com/office/drawing/2014/main" val="3826453826"/>
                  </a:ext>
                </a:extLst>
              </a:tr>
              <a:tr h="3450747">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l" defTabSz="520700" rtl="0" eaLnBrk="1" fontAlgn="base" latinLnBrk="0" hangingPunct="1">
                        <a:lnSpc>
                          <a:spcPct val="100000"/>
                        </a:lnSpc>
                        <a:spcBef>
                          <a:spcPct val="0"/>
                        </a:spcBef>
                        <a:spcAft>
                          <a:spcPct val="0"/>
                        </a:spcAft>
                        <a:buClrTx/>
                        <a:buSzTx/>
                        <a:buFont typeface="Wingdings" panose="05000000000000000000" pitchFamily="2" charset="2"/>
                        <a:buNone/>
                        <a:tabLst/>
                        <a:defRPr/>
                      </a:pPr>
                      <a:r>
                        <a:rPr lang="en-GB" sz="1200" kern="1200" dirty="0">
                          <a:solidFill>
                            <a:schemeClr val="tx1"/>
                          </a:solidFill>
                          <a:effectLst/>
                          <a:latin typeface="Calibri" panose="020F0502020204030204" pitchFamily="34" charset="0"/>
                          <a:ea typeface="MS PGothic" panose="020B0600070205080204" pitchFamily="34" charset="-128"/>
                          <a:cs typeface="+mn-cs"/>
                        </a:rPr>
                        <a:t>• Develop their own ideas and thoughts about artists and their art work. </a:t>
                      </a:r>
                    </a:p>
                    <a:p>
                      <a:pPr marL="0" marR="0" lvl="0" indent="0" algn="l" defTabSz="520700" rtl="0" eaLnBrk="1" fontAlgn="base" latinLnBrk="0" hangingPunct="1">
                        <a:lnSpc>
                          <a:spcPct val="100000"/>
                        </a:lnSpc>
                        <a:spcBef>
                          <a:spcPct val="0"/>
                        </a:spcBef>
                        <a:spcAft>
                          <a:spcPct val="0"/>
                        </a:spcAft>
                        <a:buClrTx/>
                        <a:buSzTx/>
                        <a:buFont typeface="Wingdings" panose="05000000000000000000" pitchFamily="2" charset="2"/>
                        <a:buNone/>
                        <a:tabLst/>
                        <a:defRPr/>
                      </a:pPr>
                      <a:br>
                        <a:rPr lang="en-GB" sz="1200" kern="1200" dirty="0">
                          <a:solidFill>
                            <a:schemeClr val="tx1"/>
                          </a:solidFill>
                          <a:effectLst/>
                          <a:latin typeface="Calibri" panose="020F0502020204030204" pitchFamily="34" charset="0"/>
                          <a:ea typeface="MS PGothic" panose="020B0600070205080204" pitchFamily="34" charset="-128"/>
                          <a:cs typeface="+mn-cs"/>
                        </a:rPr>
                      </a:br>
                      <a:r>
                        <a:rPr lang="en-GB" sz="1200" kern="1200" dirty="0">
                          <a:solidFill>
                            <a:schemeClr val="tx1"/>
                          </a:solidFill>
                          <a:effectLst/>
                          <a:latin typeface="Calibri" panose="020F0502020204030204" pitchFamily="34" charset="0"/>
                          <a:ea typeface="MS PGothic" panose="020B0600070205080204" pitchFamily="34" charset="-128"/>
                          <a:cs typeface="+mn-cs"/>
                        </a:rPr>
                        <a:t>• Collect information, sketches and resources.</a:t>
                      </a:r>
                      <a:br>
                        <a:rPr lang="en-GB" sz="1200" kern="1200" dirty="0">
                          <a:solidFill>
                            <a:schemeClr val="tx1"/>
                          </a:solidFill>
                          <a:effectLst/>
                          <a:latin typeface="Calibri" panose="020F0502020204030204" pitchFamily="34" charset="0"/>
                          <a:ea typeface="MS PGothic" panose="020B0600070205080204" pitchFamily="34" charset="-128"/>
                          <a:cs typeface="+mn-cs"/>
                        </a:rPr>
                      </a:br>
                      <a:endParaRPr kumimoji="0" lang="en-GB" altLang="en-US" sz="1200" b="1" i="0" u="none" strike="noStrike" kern="1200" cap="none" normalizeH="0" baseline="0" dirty="0">
                        <a:ln>
                          <a:noFill/>
                        </a:ln>
                        <a:solidFill>
                          <a:srgbClr val="000000"/>
                        </a:solidFill>
                        <a:effectLst/>
                        <a:latin typeface="Calibri" panose="020F0502020204030204" pitchFamily="34" charset="0"/>
                        <a:ea typeface="MS PGothic" panose="020B0600070205080204" pitchFamily="34" charset="-128"/>
                        <a:cs typeface="+mn-cs"/>
                      </a:endParaRPr>
                    </a:p>
                    <a:p>
                      <a:pPr marL="0" marR="0" lvl="0" indent="0" algn="l" defTabSz="520700" rtl="0" eaLnBrk="1" fontAlgn="base" latinLnBrk="0" hangingPunct="1">
                        <a:lnSpc>
                          <a:spcPct val="115000"/>
                        </a:lnSpc>
                        <a:spcBef>
                          <a:spcPct val="0"/>
                        </a:spcBef>
                        <a:spcAft>
                          <a:spcPct val="0"/>
                        </a:spcAft>
                        <a:buClrTx/>
                        <a:buSzTx/>
                        <a:buFont typeface="Arial" panose="020B0604020202020204" pitchFamily="34" charset="0"/>
                        <a:buNone/>
                        <a:tabLst/>
                      </a:pPr>
                      <a:endParaRPr kumimoji="0" lang="en-GB" altLang="en-US" sz="1200" b="0"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520700" rtl="0" eaLnBrk="1" fontAlgn="base" latinLnBrk="0" hangingPunct="1">
                        <a:lnSpc>
                          <a:spcPct val="115000"/>
                        </a:lnSpc>
                        <a:spcBef>
                          <a:spcPct val="0"/>
                        </a:spcBef>
                        <a:spcAft>
                          <a:spcPct val="0"/>
                        </a:spcAft>
                        <a:buClrTx/>
                        <a:buSzTx/>
                        <a:buFont typeface="Arial" panose="020B0604020202020204" pitchFamily="34" charset="0"/>
                        <a:buNone/>
                        <a:tabLst/>
                        <a:defRPr/>
                      </a:pPr>
                      <a:r>
                        <a:rPr lang="en-GB" sz="1200" b="1" kern="1200" dirty="0">
                          <a:solidFill>
                            <a:schemeClr val="tx1"/>
                          </a:solidFill>
                          <a:effectLst/>
                          <a:latin typeface="+mn-lt"/>
                          <a:ea typeface="MS PGothic" panose="020B0600070205080204" pitchFamily="34" charset="-128"/>
                          <a:cs typeface="+mn-cs"/>
                        </a:rPr>
                        <a:t>Drawing</a:t>
                      </a:r>
                      <a:r>
                        <a:rPr lang="en-GB" sz="1200" kern="1200" dirty="0">
                          <a:solidFill>
                            <a:schemeClr val="tx1"/>
                          </a:solidFill>
                          <a:effectLst/>
                          <a:latin typeface="+mn-lt"/>
                          <a:ea typeface="MS PGothic" panose="020B0600070205080204" pitchFamily="34" charset="-128"/>
                          <a:cs typeface="+mn-cs"/>
                        </a:rPr>
                        <a:t> </a:t>
                      </a:r>
                    </a:p>
                    <a:p>
                      <a:pPr marL="171450" marR="0" lvl="0" indent="-171450" algn="l" defTabSz="520700" rtl="0" eaLnBrk="1" fontAlgn="base" latinLnBrk="0" hangingPunct="1">
                        <a:lnSpc>
                          <a:spcPct val="115000"/>
                        </a:lnSpc>
                        <a:spcBef>
                          <a:spcPct val="0"/>
                        </a:spcBef>
                        <a:spcAft>
                          <a:spcPct val="0"/>
                        </a:spcAft>
                        <a:buClrTx/>
                        <a:buSzTx/>
                        <a:buFont typeface="Arial" panose="020B0604020202020204" pitchFamily="34" charset="0"/>
                        <a:buChar char="•"/>
                        <a:tabLst/>
                      </a:pPr>
                      <a:r>
                        <a:rPr kumimoji="0" lang="en-GB" altLang="en-US" sz="1200"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To know how to use shape in drawing. </a:t>
                      </a:r>
                    </a:p>
                    <a:p>
                      <a:pPr marL="171450" marR="0" lvl="0" indent="-171450" algn="l" defTabSz="520700" rtl="0" eaLnBrk="1" fontAlgn="base" latinLnBrk="0" hangingPunct="1">
                        <a:lnSpc>
                          <a:spcPct val="115000"/>
                        </a:lnSpc>
                        <a:spcBef>
                          <a:spcPct val="0"/>
                        </a:spcBef>
                        <a:spcAft>
                          <a:spcPct val="0"/>
                        </a:spcAft>
                        <a:buClrTx/>
                        <a:buSzTx/>
                        <a:buFont typeface="Arial" panose="020B0604020202020204" pitchFamily="34" charset="0"/>
                        <a:buChar char="•"/>
                        <a:tabLst/>
                      </a:pPr>
                      <a:r>
                        <a:rPr kumimoji="0" lang="en-GB" altLang="en-US" sz="1200"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To know how to create tone in drawing by shading. </a:t>
                      </a:r>
                    </a:p>
                    <a:p>
                      <a:pPr marL="171450" marR="0" lvl="0" indent="-171450" algn="l" defTabSz="520700" rtl="0" eaLnBrk="1" fontAlgn="base" latinLnBrk="0" hangingPunct="1">
                        <a:lnSpc>
                          <a:spcPct val="115000"/>
                        </a:lnSpc>
                        <a:spcBef>
                          <a:spcPct val="0"/>
                        </a:spcBef>
                        <a:spcAft>
                          <a:spcPct val="0"/>
                        </a:spcAft>
                        <a:buClrTx/>
                        <a:buSzTx/>
                        <a:buFont typeface="Arial" panose="020B0604020202020204" pitchFamily="34" charset="0"/>
                        <a:buChar char="•"/>
                        <a:tabLst/>
                      </a:pPr>
                      <a:r>
                        <a:rPr kumimoji="0" lang="en-GB" altLang="en-US" sz="1200"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To use observational drawing skills to create detailed studies by shading and sketching. </a:t>
                      </a:r>
                    </a:p>
                    <a:p>
                      <a:pPr marL="0" marR="0" lvl="0" indent="0" algn="l" defTabSz="520700" rtl="0" eaLnBrk="1" fontAlgn="base" latinLnBrk="0" hangingPunct="1">
                        <a:lnSpc>
                          <a:spcPct val="115000"/>
                        </a:lnSpc>
                        <a:spcBef>
                          <a:spcPct val="0"/>
                        </a:spcBef>
                        <a:spcAft>
                          <a:spcPct val="0"/>
                        </a:spcAft>
                        <a:buClrTx/>
                        <a:buSzTx/>
                        <a:buFont typeface="Arial" panose="020B0604020202020204" pitchFamily="34" charset="0"/>
                        <a:buNone/>
                        <a:tabLst/>
                      </a:pPr>
                      <a:endParaRPr kumimoji="0" lang="en-GB" altLang="en-US" sz="1200"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endParaRPr>
                    </a:p>
                    <a:p>
                      <a:r>
                        <a:rPr lang="en-GB" sz="1200" b="1" kern="1200" dirty="0">
                          <a:solidFill>
                            <a:schemeClr val="tx1"/>
                          </a:solidFill>
                          <a:effectLst/>
                          <a:latin typeface="+mn-lt"/>
                          <a:ea typeface="MS PGothic" panose="020B0600070205080204" pitchFamily="34" charset="-128"/>
                          <a:cs typeface="+mn-cs"/>
                        </a:rPr>
                        <a:t>Painting</a:t>
                      </a:r>
                      <a:endParaRPr kumimoji="0" lang="en-GB" sz="1200" b="0" i="0" u="none" strike="noStrike" kern="1200" cap="none" normalizeH="0" baseline="0" dirty="0">
                        <a:ln>
                          <a:noFill/>
                        </a:ln>
                        <a:solidFill>
                          <a:schemeClr val="tx1"/>
                        </a:solidFill>
                        <a:effectLst/>
                        <a:latin typeface="+mn-lt"/>
                        <a:ea typeface="MS PGothic" panose="020B0600070205080204" pitchFamily="34" charset="-128"/>
                        <a:cs typeface="Times New Roman" panose="02020603050405020304" pitchFamily="18" charset="0"/>
                      </a:endParaRPr>
                    </a:p>
                    <a:p>
                      <a:r>
                        <a:rPr lang="en-GB" sz="1200" kern="1200" dirty="0">
                          <a:solidFill>
                            <a:schemeClr val="tx1"/>
                          </a:solidFill>
                          <a:effectLst/>
                          <a:latin typeface="+mn-lt"/>
                          <a:ea typeface="MS PGothic" panose="020B0600070205080204" pitchFamily="34" charset="-128"/>
                          <a:cs typeface="+mn-cs"/>
                        </a:rPr>
                        <a:t>• Mix colours effectively.</a:t>
                      </a:r>
                    </a:p>
                    <a:p>
                      <a:r>
                        <a:rPr lang="en-GB" sz="1200" kern="1200" dirty="0">
                          <a:solidFill>
                            <a:schemeClr val="tx1"/>
                          </a:solidFill>
                          <a:effectLst/>
                          <a:latin typeface="+mn-lt"/>
                          <a:ea typeface="MS PGothic" panose="020B0600070205080204" pitchFamily="34" charset="-128"/>
                          <a:cs typeface="+mn-cs"/>
                        </a:rPr>
                        <a:t>• Use watercolour paint to produce washes for backgrounds then add detail.</a:t>
                      </a:r>
                    </a:p>
                    <a:p>
                      <a:pPr marL="0" marR="0" lvl="0" indent="0" algn="l" defTabSz="520700" rtl="0" eaLnBrk="1" fontAlgn="base" latinLnBrk="0" hangingPunct="1">
                        <a:lnSpc>
                          <a:spcPct val="115000"/>
                        </a:lnSpc>
                        <a:spcBef>
                          <a:spcPct val="0"/>
                        </a:spcBef>
                        <a:spcAft>
                          <a:spcPct val="0"/>
                        </a:spcAft>
                        <a:buClrTx/>
                        <a:buSzTx/>
                        <a:buFont typeface="Arial" panose="020B0604020202020204" pitchFamily="34" charset="0"/>
                        <a:buNone/>
                        <a:tabLst/>
                      </a:pPr>
                      <a:endParaRPr kumimoji="0" lang="en-GB" altLang="en-US" sz="1200"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endParaRPr>
                    </a:p>
                    <a:p>
                      <a:r>
                        <a:rPr lang="en-GB" sz="1200" b="1" kern="1200" dirty="0">
                          <a:solidFill>
                            <a:schemeClr val="tx1"/>
                          </a:solidFill>
                          <a:effectLst/>
                          <a:latin typeface="+mn-lt"/>
                          <a:ea typeface="MS PGothic" panose="020B0600070205080204" pitchFamily="34" charset="-128"/>
                          <a:cs typeface="+mn-cs"/>
                        </a:rPr>
                        <a:t>Sculpture</a:t>
                      </a:r>
                      <a:br>
                        <a:rPr lang="en-GB" sz="1200" kern="1200" dirty="0">
                          <a:solidFill>
                            <a:schemeClr val="tx1"/>
                          </a:solidFill>
                          <a:effectLst/>
                          <a:latin typeface="+mn-lt"/>
                          <a:ea typeface="MS PGothic" panose="020B0600070205080204" pitchFamily="34" charset="-128"/>
                          <a:cs typeface="+mn-cs"/>
                        </a:rPr>
                      </a:br>
                      <a:r>
                        <a:rPr lang="en-GB" sz="1200" kern="1200" dirty="0">
                          <a:solidFill>
                            <a:schemeClr val="tx1"/>
                          </a:solidFill>
                          <a:effectLst/>
                          <a:latin typeface="+mn-lt"/>
                          <a:ea typeface="MS PGothic" panose="020B0600070205080204" pitchFamily="34" charset="-128"/>
                          <a:cs typeface="+mn-cs"/>
                        </a:rPr>
                        <a:t>• Use clay and other mouldable materials.</a:t>
                      </a:r>
                    </a:p>
                    <a:p>
                      <a:r>
                        <a:rPr lang="en-GB" sz="1200" kern="1200" dirty="0">
                          <a:solidFill>
                            <a:schemeClr val="tx1"/>
                          </a:solidFill>
                          <a:effectLst/>
                          <a:latin typeface="+mn-lt"/>
                          <a:ea typeface="MS PGothic" panose="020B0600070205080204" pitchFamily="34" charset="-128"/>
                          <a:cs typeface="+mn-cs"/>
                        </a:rPr>
                        <a:t>• Use different </a:t>
                      </a:r>
                      <a:r>
                        <a:rPr lang="en-GB" sz="1200" kern="1200" dirty="0" err="1">
                          <a:solidFill>
                            <a:schemeClr val="tx1"/>
                          </a:solidFill>
                          <a:effectLst/>
                          <a:latin typeface="+mn-lt"/>
                          <a:ea typeface="MS PGothic" panose="020B0600070205080204" pitchFamily="34" charset="-128"/>
                          <a:cs typeface="+mn-cs"/>
                        </a:rPr>
                        <a:t>hardnesses</a:t>
                      </a:r>
                      <a:r>
                        <a:rPr lang="en-GB" sz="1200" kern="1200" dirty="0">
                          <a:solidFill>
                            <a:schemeClr val="tx1"/>
                          </a:solidFill>
                          <a:effectLst/>
                          <a:latin typeface="+mn-lt"/>
                          <a:ea typeface="MS PGothic" panose="020B0600070205080204" pitchFamily="34" charset="-128"/>
                          <a:cs typeface="+mn-cs"/>
                        </a:rPr>
                        <a:t> of pencils to show line, tone and texture.</a:t>
                      </a:r>
                    </a:p>
                    <a:p>
                      <a:r>
                        <a:rPr lang="en-GB" sz="1200" kern="1200" dirty="0">
                          <a:solidFill>
                            <a:schemeClr val="tx1"/>
                          </a:solidFill>
                          <a:effectLst/>
                          <a:latin typeface="+mn-lt"/>
                          <a:ea typeface="MS PGothic" panose="020B0600070205080204" pitchFamily="34" charset="-128"/>
                          <a:cs typeface="+mn-cs"/>
                        </a:rPr>
                        <a:t>• Sketch lightly (no need to use a rubber to correct mistakes).</a:t>
                      </a:r>
                    </a:p>
                    <a:p>
                      <a:r>
                        <a:rPr lang="en-GB" sz="1200" kern="1200" dirty="0">
                          <a:solidFill>
                            <a:schemeClr val="tx1"/>
                          </a:solidFill>
                          <a:effectLst/>
                          <a:latin typeface="+mn-lt"/>
                          <a:ea typeface="MS PGothic" panose="020B0600070205080204" pitchFamily="34" charset="-128"/>
                          <a:cs typeface="+mn-cs"/>
                        </a:rPr>
                        <a:t>• Use shading to show light and shadow.</a:t>
                      </a: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 Include texture that conveys feelings,</a:t>
                      </a: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expression or movement.</a:t>
                      </a: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 Add materials to provide interesting detail.</a:t>
                      </a:r>
                    </a:p>
                    <a:p>
                      <a:r>
                        <a:rPr lang="en-GB" sz="1200" kern="1200" dirty="0">
                          <a:solidFill>
                            <a:schemeClr val="tx1"/>
                          </a:solidFill>
                          <a:effectLst/>
                          <a:latin typeface="+mn-lt"/>
                          <a:ea typeface="+mn-ea"/>
                          <a:cs typeface="+mn-cs"/>
                        </a:rPr>
                        <a:t>• Annotate sketches to explain and elaborate ideas.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200" kern="1200" dirty="0">
                          <a:solidFill>
                            <a:schemeClr val="tx1"/>
                          </a:solidFill>
                          <a:effectLst/>
                          <a:latin typeface="Calibri" panose="020F0502020204030204" pitchFamily="34" charset="0"/>
                          <a:ea typeface="MS PGothic" panose="020B0600070205080204" pitchFamily="34" charset="-128"/>
                          <a:cs typeface="+mn-cs"/>
                        </a:rPr>
                        <a:t>Replicate some of the techniques used by notable artists. </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GB" sz="1200" kern="1200" dirty="0">
                        <a:solidFill>
                          <a:schemeClr val="tx1"/>
                        </a:solidFill>
                        <a:effectLst/>
                        <a:latin typeface="Calibri" panose="020F0502020204030204" pitchFamily="34" charset="0"/>
                        <a:ea typeface="MS PGothic" panose="020B0600070205080204" pitchFamily="34" charset="-128"/>
                        <a:cs typeface="+mn-cs"/>
                      </a:endParaRP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GB" sz="1200" kern="1200" dirty="0">
                          <a:solidFill>
                            <a:schemeClr val="tx1"/>
                          </a:solidFill>
                          <a:effectLst/>
                          <a:latin typeface="Calibri" panose="020F0502020204030204" pitchFamily="34" charset="0"/>
                          <a:ea typeface="MS PGothic" panose="020B0600070205080204" pitchFamily="34" charset="-128"/>
                          <a:cs typeface="+mn-cs"/>
                        </a:rPr>
                        <a:t>Explore and begin to create original pieces that are influenced by studies of artists.</a:t>
                      </a:r>
                    </a:p>
                    <a:p>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19805240"/>
                  </a:ext>
                </a:extLst>
              </a:tr>
            </a:tbl>
          </a:graphicData>
        </a:graphic>
      </p:graphicFrame>
      <p:sp>
        <p:nvSpPr>
          <p:cNvPr id="8" name="Title 1">
            <a:extLst>
              <a:ext uri="{FF2B5EF4-FFF2-40B4-BE49-F238E27FC236}">
                <a16:creationId xmlns:a16="http://schemas.microsoft.com/office/drawing/2014/main" id="{4B06319F-2F14-5C98-FBED-560CDE615093}"/>
              </a:ext>
            </a:extLst>
          </p:cNvPr>
          <p:cNvSpPr>
            <a:spLocks noGrp="1"/>
          </p:cNvSpPr>
          <p:nvPr>
            <p:ph type="title"/>
          </p:nvPr>
        </p:nvSpPr>
        <p:spPr>
          <a:xfrm>
            <a:off x="259395" y="194037"/>
            <a:ext cx="8626569" cy="624720"/>
          </a:xfrm>
          <a:solidFill>
            <a:srgbClr val="FF0000">
              <a:alpha val="74118"/>
            </a:srgbClr>
          </a:solidFill>
        </p:spPr>
        <p:txBody>
          <a:bodyPr>
            <a:normAutofit/>
          </a:bodyPr>
          <a:lstStyle/>
          <a:p>
            <a:pPr>
              <a:defRPr/>
            </a:pPr>
            <a:r>
              <a:rPr lang="en-GB" sz="3019" b="1" dirty="0">
                <a:latin typeface="Century Gothic" panose="020B0502020202020204" pitchFamily="34" charset="0"/>
              </a:rPr>
              <a:t>Year </a:t>
            </a:r>
            <a:r>
              <a:rPr lang="en-GB" sz="3200" b="1" dirty="0">
                <a:latin typeface="Century Gothic" panose="020B0502020202020204" pitchFamily="34" charset="0"/>
              </a:rPr>
              <a:t>3</a:t>
            </a:r>
            <a:r>
              <a:rPr lang="en-GB" sz="3019" b="1" dirty="0">
                <a:latin typeface="Century Gothic" panose="020B0502020202020204" pitchFamily="34" charset="0"/>
              </a:rPr>
              <a:t> Progression in Domains of Knowledge</a:t>
            </a:r>
            <a:endParaRPr lang="en-GB" sz="3019" b="1" dirty="0">
              <a:solidFill>
                <a:srgbClr val="FFFDFF"/>
              </a:solidFill>
              <a:latin typeface="Century Gothic" panose="020B0502020202020204" pitchFamily="34" charset="0"/>
            </a:endParaRPr>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4BFF6CF5-4CF9-C2D4-C784-FFDB32BA6813}"/>
              </a:ext>
            </a:extLst>
          </p:cNvPr>
          <p:cNvGraphicFramePr>
            <a:graphicFrameLocks noGrp="1"/>
          </p:cNvGraphicFramePr>
          <p:nvPr>
            <p:ph idx="1"/>
            <p:extLst>
              <p:ext uri="{D42A27DB-BD31-4B8C-83A1-F6EECF244321}">
                <p14:modId xmlns:p14="http://schemas.microsoft.com/office/powerpoint/2010/main" val="1816998431"/>
              </p:ext>
            </p:extLst>
          </p:nvPr>
        </p:nvGraphicFramePr>
        <p:xfrm>
          <a:off x="159133" y="1157681"/>
          <a:ext cx="8825734" cy="4310521"/>
        </p:xfrm>
        <a:graphic>
          <a:graphicData uri="http://schemas.openxmlformats.org/drawingml/2006/table">
            <a:tbl>
              <a:tblPr/>
              <a:tblGrid>
                <a:gridCol w="3644771">
                  <a:extLst>
                    <a:ext uri="{9D8B030D-6E8A-4147-A177-3AD203B41FA5}">
                      <a16:colId xmlns:a16="http://schemas.microsoft.com/office/drawing/2014/main" val="1708824382"/>
                    </a:ext>
                  </a:extLst>
                </a:gridCol>
                <a:gridCol w="2511552">
                  <a:extLst>
                    <a:ext uri="{9D8B030D-6E8A-4147-A177-3AD203B41FA5}">
                      <a16:colId xmlns:a16="http://schemas.microsoft.com/office/drawing/2014/main" val="3245300809"/>
                    </a:ext>
                  </a:extLst>
                </a:gridCol>
                <a:gridCol w="1267968">
                  <a:extLst>
                    <a:ext uri="{9D8B030D-6E8A-4147-A177-3AD203B41FA5}">
                      <a16:colId xmlns:a16="http://schemas.microsoft.com/office/drawing/2014/main" val="1859629020"/>
                    </a:ext>
                  </a:extLst>
                </a:gridCol>
                <a:gridCol w="1401443">
                  <a:extLst>
                    <a:ext uri="{9D8B030D-6E8A-4147-A177-3AD203B41FA5}">
                      <a16:colId xmlns:a16="http://schemas.microsoft.com/office/drawing/2014/main" val="3123478278"/>
                    </a:ext>
                  </a:extLst>
                </a:gridCol>
              </a:tblGrid>
              <a:tr h="416027">
                <a:tc gridSpan="4">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Music</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tc hMerge="1">
                  <a:txBody>
                    <a:bodyPr/>
                    <a:lstStyle/>
                    <a:p>
                      <a:endParaRPr lang="en-GB"/>
                    </a:p>
                  </a:txBody>
                  <a:tcPr/>
                </a:tc>
                <a:tc hMerge="1">
                  <a:txBody>
                    <a:bodyPr/>
                    <a:lstStyle/>
                    <a:p>
                      <a:endParaRPr lang="en-GB"/>
                    </a:p>
                  </a:txBody>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extLst>
                  <a:ext uri="{0D108BD9-81ED-4DB2-BD59-A6C34878D82A}">
                    <a16:rowId xmlns:a16="http://schemas.microsoft.com/office/drawing/2014/main" val="713844407"/>
                  </a:ext>
                </a:extLst>
              </a:tr>
              <a:tr h="372751">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Musicianship and Performing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Composing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Appraising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Singing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3254026563"/>
                  </a:ext>
                </a:extLst>
              </a:tr>
              <a:tr h="3363429">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dirty="0">
                          <a:ln>
                            <a:noFill/>
                          </a:ln>
                          <a:solidFill>
                            <a:prstClr val="black"/>
                          </a:solidFill>
                          <a:effectLst/>
                          <a:uLnTx/>
                          <a:uFillTx/>
                          <a:latin typeface="Calibri" panose="020F0502020204030204"/>
                          <a:ea typeface="+mn-ea"/>
                          <a:cs typeface="+mn-cs"/>
                        </a:rPr>
                        <a:t>Pulse &amp;Rhythm </a:t>
                      </a:r>
                      <a:endPar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rPr>
                        <a:t>• Find and maintain the pulse of a piece of music using body percussion and instruments, responding to changes in tempo (speed.)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rPr>
                        <a:t>• Understand the difference between pulse and rhythm.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rPr>
                        <a:t>• Apply word chants to rhythms, understanding how to link each syllable to one musical note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rPr>
                        <a:t>• Identify patterns of one and two sounds per beat plus rests (i.e. </a:t>
                      </a:r>
                      <a:r>
                        <a:rPr kumimoji="0" lang="en-US" sz="900" b="0" i="0" u="none" strike="noStrike" kern="1200" cap="none" spc="0" normalizeH="0" baseline="0" noProof="0" dirty="0">
                          <a:ln>
                            <a:noFill/>
                          </a:ln>
                          <a:solidFill>
                            <a:prstClr val="black"/>
                          </a:solidFill>
                          <a:effectLst/>
                          <a:uLnTx/>
                          <a:uFillTx/>
                          <a:latin typeface="Calibri" panose="020F0502020204030204"/>
                          <a:ea typeface="+mn-ea"/>
                          <a:cs typeface="+mn-cs"/>
                        </a:rPr>
                        <a:t>crotchets/paired quavers/rests)</a:t>
                      </a: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rPr>
                        <a:t> and use rhythm names (walk/jogging/rest.)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rPr>
                        <a:t>• Play simple ostinato parts (repeating rhythms) on percussion instruments to accompany music and songs.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dirty="0">
                          <a:ln>
                            <a:noFill/>
                          </a:ln>
                          <a:solidFill>
                            <a:prstClr val="black"/>
                          </a:solidFill>
                          <a:effectLst/>
                          <a:uLnTx/>
                          <a:uFillTx/>
                          <a:latin typeface="Calibri" panose="020F0502020204030204"/>
                          <a:ea typeface="+mn-ea"/>
                          <a:cs typeface="+mn-cs"/>
                        </a:rPr>
                        <a:t>Pitch</a:t>
                      </a:r>
                      <a:endPar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rPr>
                        <a:t>• Play simple melodic patterns using a small number of notes, following dot notation.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rPr>
                        <a:t>• Use listening skills to correctly order phrases using dot notation, showing different arrangements of notes.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dirty="0">
                          <a:ln>
                            <a:noFill/>
                          </a:ln>
                          <a:solidFill>
                            <a:prstClr val="black"/>
                          </a:solidFill>
                          <a:effectLst/>
                          <a:uLnTx/>
                          <a:uFillTx/>
                          <a:latin typeface="Calibri" panose="020F0502020204030204"/>
                          <a:ea typeface="+mn-ea"/>
                          <a:cs typeface="+mn-cs"/>
                        </a:rPr>
                        <a:t>Reading Notation </a:t>
                      </a:r>
                      <a:endPar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rPr>
                        <a:t>• Recognise the symbols for crotchets, quavers and crotchet rests.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rPr>
                        <a:t>• Read and clap/tap a 4 beat pattern (e.g. from a flashcard) that contains crotchets, quavers and crotchet rests.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rPr>
                        <a:t>• Use dot notation to show higher or lower pitch with greater confidence.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dirty="0">
                          <a:ln>
                            <a:noFill/>
                          </a:ln>
                          <a:solidFill>
                            <a:prstClr val="black"/>
                          </a:solidFill>
                          <a:effectLst/>
                          <a:uLnTx/>
                          <a:uFillTx/>
                          <a:latin typeface="Calibri" panose="020F0502020204030204"/>
                          <a:ea typeface="+mn-ea"/>
                          <a:cs typeface="+mn-cs"/>
                        </a:rPr>
                        <a:t>Performing</a:t>
                      </a:r>
                      <a:endPar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rPr>
                        <a:t>• Rehearse and perform with others, beginning to show an awareness of the audience.</a:t>
                      </a:r>
                    </a:p>
                    <a:p>
                      <a:pPr marL="171450" marR="0" lvl="0" indent="-171450" algn="l" defTabSz="520700" rtl="0" eaLnBrk="1" fontAlgn="base" latinLnBrk="0" hangingPunct="1">
                        <a:lnSpc>
                          <a:spcPct val="115000"/>
                        </a:lnSpc>
                        <a:spcBef>
                          <a:spcPct val="0"/>
                        </a:spcBef>
                        <a:spcAft>
                          <a:spcPct val="0"/>
                        </a:spcAft>
                        <a:buClrTx/>
                        <a:buSzTx/>
                        <a:buFont typeface="Arial" panose="020B0604020202020204" pitchFamily="34" charset="0"/>
                        <a:buChar char="•"/>
                        <a:tabLst/>
                      </a:pPr>
                      <a:endParaRPr kumimoji="0" lang="en-GB" altLang="en-US" sz="900" b="0" i="0" u="none" strike="noStrike" cap="none" normalizeH="0" baseline="0" dirty="0">
                        <a:ln>
                          <a:noFill/>
                        </a:ln>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900" kern="1200" dirty="0">
                          <a:solidFill>
                            <a:schemeClr val="tx1"/>
                          </a:solidFill>
                          <a:effectLst/>
                          <a:latin typeface="Calibri" panose="020F0502020204030204" pitchFamily="34" charset="0"/>
                          <a:ea typeface="MS PGothic" panose="020B0600070205080204" pitchFamily="34" charset="-128"/>
                          <a:cs typeface="+mn-cs"/>
                        </a:rPr>
                        <a:t>• Improvise (using voices and tuned/untuned instruments), inventing short ‘on-the-spot’ responses and using a given note-range (where appropriate).</a:t>
                      </a:r>
                    </a:p>
                    <a:p>
                      <a:r>
                        <a:rPr lang="en-GB" sz="900" kern="1200" dirty="0">
                          <a:solidFill>
                            <a:schemeClr val="tx1"/>
                          </a:solidFill>
                          <a:effectLst/>
                          <a:latin typeface="Calibri" panose="020F0502020204030204" pitchFamily="34" charset="0"/>
                          <a:ea typeface="MS PGothic" panose="020B0600070205080204" pitchFamily="34" charset="-128"/>
                          <a:cs typeface="+mn-cs"/>
                        </a:rPr>
                        <a:t>• Compose in response to different stimuli, e.g. stories, images and musical sources, thoughtfully using the inter-related dimensions of music to create specific effects and atmospheres, and record using standard and graphic notation.</a:t>
                      </a:r>
                    </a:p>
                    <a:p>
                      <a:r>
                        <a:rPr lang="en-GB" sz="900" kern="1200" dirty="0">
                          <a:solidFill>
                            <a:schemeClr val="tx1"/>
                          </a:solidFill>
                          <a:effectLst/>
                          <a:latin typeface="Calibri" panose="020F0502020204030204" pitchFamily="34" charset="0"/>
                          <a:ea typeface="MS PGothic" panose="020B0600070205080204" pitchFamily="34" charset="-128"/>
                          <a:cs typeface="+mn-cs"/>
                        </a:rPr>
                        <a:t>• Structure musical ideas to create music that has a beginning, middle and end.</a:t>
                      </a:r>
                    </a:p>
                    <a:p>
                      <a:r>
                        <a:rPr lang="en-GB" sz="900" kern="1200" dirty="0">
                          <a:solidFill>
                            <a:schemeClr val="tx1"/>
                          </a:solidFill>
                          <a:effectLst/>
                          <a:latin typeface="Calibri" panose="020F0502020204030204" pitchFamily="34" charset="0"/>
                          <a:ea typeface="MS PGothic" panose="020B0600070205080204" pitchFamily="34" charset="-128"/>
                          <a:cs typeface="+mn-cs"/>
                        </a:rPr>
                        <a:t>• Begin to compose simple rhythmic patterns and song accompaniments on untuned percussion using crotchets (walk), paired quavers (jogging), minims (stride) and crotchet rests. </a:t>
                      </a:r>
                    </a:p>
                    <a:p>
                      <a:r>
                        <a:rPr lang="en-GB" sz="900" kern="1200" dirty="0">
                          <a:solidFill>
                            <a:schemeClr val="tx1"/>
                          </a:solidFill>
                          <a:effectLst/>
                          <a:latin typeface="Calibri" panose="020F0502020204030204" pitchFamily="34" charset="0"/>
                          <a:ea typeface="MS PGothic" panose="020B0600070205080204" pitchFamily="34" charset="-128"/>
                          <a:cs typeface="+mn-cs"/>
                        </a:rPr>
                        <a:t>• Combine known rhythmic notation with letter names to create rising and falling phrases using just three notes. </a:t>
                      </a:r>
                    </a:p>
                    <a:p>
                      <a:r>
                        <a:rPr lang="en-GB" sz="900" kern="1200" dirty="0">
                          <a:solidFill>
                            <a:schemeClr val="tx1"/>
                          </a:solidFill>
                          <a:effectLst/>
                          <a:latin typeface="Calibri" panose="020F0502020204030204" pitchFamily="34" charset="0"/>
                          <a:ea typeface="MS PGothic" panose="020B0600070205080204" pitchFamily="34" charset="-128"/>
                          <a:cs typeface="+mn-cs"/>
                        </a:rPr>
                        <a:t>• Explore and develop using Music Technology (where available) to capture, change and combine sounds.</a:t>
                      </a:r>
                      <a:r>
                        <a:rPr lang="en-GB" sz="900" dirty="0">
                          <a:effectLst/>
                        </a:rPr>
                        <a:t> </a:t>
                      </a:r>
                      <a:endParaRPr kumimoji="0" lang="en-GB" altLang="en-US" sz="900"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endParaRPr>
                    </a:p>
                    <a:p>
                      <a:endParaRPr lang="en-GB" sz="9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900" kern="1200" dirty="0">
                          <a:solidFill>
                            <a:schemeClr val="tx1"/>
                          </a:solidFill>
                          <a:effectLst/>
                          <a:latin typeface="Calibri" panose="020F0502020204030204" pitchFamily="34" charset="0"/>
                          <a:ea typeface="MS PGothic" panose="020B0600070205080204" pitchFamily="34" charset="-128"/>
                          <a:cs typeface="+mn-cs"/>
                        </a:rPr>
                        <a:t>Listen with increasing concentration and recognise how the inter-related dimensions of music can be used to create different moods and effects.</a:t>
                      </a:r>
                    </a:p>
                    <a:p>
                      <a:r>
                        <a:rPr lang="en-GB" sz="900" kern="1200" dirty="0">
                          <a:solidFill>
                            <a:schemeClr val="tx1"/>
                          </a:solidFill>
                          <a:effectLst/>
                          <a:latin typeface="Calibri" panose="020F0502020204030204" pitchFamily="34" charset="0"/>
                          <a:ea typeface="MS PGothic" panose="020B0600070205080204" pitchFamily="34" charset="-128"/>
                          <a:cs typeface="+mn-cs"/>
                        </a:rPr>
                        <a:t>• Appreciate and understand a growing range of live and recorded music drawn from different traditions and historical periods and from great composers and musicians.</a:t>
                      </a:r>
                    </a:p>
                    <a:p>
                      <a:r>
                        <a:rPr lang="en-GB" sz="900" kern="1200" dirty="0">
                          <a:solidFill>
                            <a:schemeClr val="tx1"/>
                          </a:solidFill>
                          <a:effectLst/>
                          <a:latin typeface="Calibri" panose="020F0502020204030204" pitchFamily="34" charset="0"/>
                          <a:ea typeface="MS PGothic" panose="020B0600070205080204" pitchFamily="34" charset="-128"/>
                          <a:cs typeface="+mn-cs"/>
                        </a:rPr>
                        <a:t>• Recognise the different instrumental families when watching musical performances and begin to recognise the sounds they make.</a:t>
                      </a:r>
                      <a:r>
                        <a:rPr lang="en-GB" sz="900" dirty="0">
                          <a:effectLst/>
                        </a:rPr>
                        <a:t> </a:t>
                      </a:r>
                    </a:p>
                    <a:p>
                      <a:endParaRPr lang="en-GB" sz="9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900" kern="1200" dirty="0">
                          <a:solidFill>
                            <a:schemeClr val="tx1"/>
                          </a:solidFill>
                          <a:effectLst/>
                          <a:latin typeface="Calibri" panose="020F0502020204030204" pitchFamily="34" charset="0"/>
                          <a:ea typeface="MS PGothic" panose="020B0600070205080204" pitchFamily="34" charset="-128"/>
                          <a:cs typeface="+mn-cs"/>
                        </a:rPr>
                        <a:t>Sing a widening range of unison songs of varying styles and structures, tunefully and with expression. </a:t>
                      </a:r>
                    </a:p>
                    <a:p>
                      <a:r>
                        <a:rPr lang="en-GB" sz="900" kern="1200" dirty="0">
                          <a:solidFill>
                            <a:schemeClr val="tx1"/>
                          </a:solidFill>
                          <a:effectLst/>
                          <a:latin typeface="Calibri" panose="020F0502020204030204" pitchFamily="34" charset="0"/>
                          <a:ea typeface="MS PGothic" panose="020B0600070205080204" pitchFamily="34" charset="-128"/>
                          <a:cs typeface="+mn-cs"/>
                        </a:rPr>
                        <a:t>• Perform actions and body percussion confidently and in time to a range of action songs </a:t>
                      </a:r>
                    </a:p>
                    <a:p>
                      <a:r>
                        <a:rPr lang="en-GB" sz="900" kern="1200" dirty="0">
                          <a:solidFill>
                            <a:schemeClr val="tx1"/>
                          </a:solidFill>
                          <a:effectLst/>
                          <a:latin typeface="Calibri" panose="020F0502020204030204" pitchFamily="34" charset="0"/>
                          <a:ea typeface="MS PGothic" panose="020B0600070205080204" pitchFamily="34" charset="-128"/>
                          <a:cs typeface="+mn-cs"/>
                        </a:rPr>
                        <a:t>• Experience singing canons, simple rounds and other partner songs.</a:t>
                      </a:r>
                    </a:p>
                    <a:p>
                      <a:r>
                        <a:rPr lang="en-GB" sz="900" kern="1200" dirty="0">
                          <a:solidFill>
                            <a:schemeClr val="tx1"/>
                          </a:solidFill>
                          <a:effectLst/>
                          <a:latin typeface="Calibri" panose="020F0502020204030204" pitchFamily="34" charset="0"/>
                          <a:ea typeface="MS PGothic" panose="020B0600070205080204" pitchFamily="34" charset="-128"/>
                          <a:cs typeface="+mn-cs"/>
                        </a:rPr>
                        <a:t>• Show control of dynamics and tempo when singing and playing, following physical and written symbols: dynamics – p f (loud/soft); tempo – allegro, adagio (fast/slow)</a:t>
                      </a:r>
                      <a:r>
                        <a:rPr lang="en-GB" sz="900" dirty="0">
                          <a:effectLst/>
                        </a:rPr>
                        <a:t> </a:t>
                      </a:r>
                      <a:endParaRPr lang="en-GB" sz="900" kern="1200" dirty="0">
                        <a:solidFill>
                          <a:schemeClr val="tx1"/>
                        </a:solidFill>
                        <a:effectLst/>
                        <a:latin typeface="+mn-lt"/>
                        <a:ea typeface="MS PGothic" panose="020B0600070205080204" pitchFamily="34" charset="-128"/>
                        <a:cs typeface="+mn-cs"/>
                      </a:endParaRPr>
                    </a:p>
                    <a:p>
                      <a:endParaRPr lang="en-GB" sz="9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42441852"/>
                  </a:ext>
                </a:extLst>
              </a:tr>
            </a:tbl>
          </a:graphicData>
        </a:graphic>
      </p:graphicFrame>
      <p:sp>
        <p:nvSpPr>
          <p:cNvPr id="8" name="Title 1">
            <a:extLst>
              <a:ext uri="{FF2B5EF4-FFF2-40B4-BE49-F238E27FC236}">
                <a16:creationId xmlns:a16="http://schemas.microsoft.com/office/drawing/2014/main" id="{AA889202-A46C-B563-F3F0-6D3E3F4BBD8E}"/>
              </a:ext>
            </a:extLst>
          </p:cNvPr>
          <p:cNvSpPr>
            <a:spLocks noGrp="1"/>
          </p:cNvSpPr>
          <p:nvPr>
            <p:ph type="title"/>
          </p:nvPr>
        </p:nvSpPr>
        <p:spPr>
          <a:xfrm>
            <a:off x="258715" y="171450"/>
            <a:ext cx="8626569" cy="624720"/>
          </a:xfrm>
          <a:solidFill>
            <a:schemeClr val="accent6">
              <a:lumMod val="20000"/>
              <a:lumOff val="80000"/>
            </a:schemeClr>
          </a:solidFill>
        </p:spPr>
        <p:txBody>
          <a:bodyPr>
            <a:normAutofit/>
          </a:bodyPr>
          <a:lstStyle/>
          <a:p>
            <a:pPr>
              <a:defRPr/>
            </a:pPr>
            <a:r>
              <a:rPr lang="en-GB" sz="3019" b="1" dirty="0">
                <a:latin typeface="Century Gothic" panose="020B0502020202020204" pitchFamily="34" charset="0"/>
              </a:rPr>
              <a:t>Year </a:t>
            </a:r>
            <a:r>
              <a:rPr lang="en-GB" sz="3200" b="1" dirty="0">
                <a:latin typeface="Century Gothic" panose="020B0502020202020204" pitchFamily="34" charset="0"/>
              </a:rPr>
              <a:t>3</a:t>
            </a:r>
            <a:r>
              <a:rPr lang="en-GB" sz="3019" b="1" dirty="0">
                <a:latin typeface="Century Gothic" panose="020B0502020202020204" pitchFamily="34" charset="0"/>
              </a:rPr>
              <a:t> Progression in Domains of Knowledge</a:t>
            </a:r>
            <a:endParaRPr lang="en-GB" sz="3019" b="1" dirty="0">
              <a:solidFill>
                <a:srgbClr val="FFFDFF"/>
              </a:solidFill>
              <a:latin typeface="Century Gothic" panose="020B0502020202020204" pitchFamily="34" charset="0"/>
            </a:endParaRPr>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1B38A01C-956F-3ABC-9029-B1BD347B822D}"/>
              </a:ext>
            </a:extLst>
          </p:cNvPr>
          <p:cNvGraphicFramePr>
            <a:graphicFrameLocks noGrp="1"/>
          </p:cNvGraphicFramePr>
          <p:nvPr>
            <p:ph idx="1"/>
            <p:extLst>
              <p:ext uri="{D42A27DB-BD31-4B8C-83A1-F6EECF244321}">
                <p14:modId xmlns:p14="http://schemas.microsoft.com/office/powerpoint/2010/main" val="2659871905"/>
              </p:ext>
            </p:extLst>
          </p:nvPr>
        </p:nvGraphicFramePr>
        <p:xfrm>
          <a:off x="259395" y="976295"/>
          <a:ext cx="8363099" cy="4734305"/>
        </p:xfrm>
        <a:graphic>
          <a:graphicData uri="http://schemas.openxmlformats.org/drawingml/2006/table">
            <a:tbl>
              <a:tblPr/>
              <a:tblGrid>
                <a:gridCol w="3922461">
                  <a:extLst>
                    <a:ext uri="{9D8B030D-6E8A-4147-A177-3AD203B41FA5}">
                      <a16:colId xmlns:a16="http://schemas.microsoft.com/office/drawing/2014/main" val="1003302530"/>
                    </a:ext>
                  </a:extLst>
                </a:gridCol>
                <a:gridCol w="2389632">
                  <a:extLst>
                    <a:ext uri="{9D8B030D-6E8A-4147-A177-3AD203B41FA5}">
                      <a16:colId xmlns:a16="http://schemas.microsoft.com/office/drawing/2014/main" val="478540876"/>
                    </a:ext>
                  </a:extLst>
                </a:gridCol>
                <a:gridCol w="2051006">
                  <a:extLst>
                    <a:ext uri="{9D8B030D-6E8A-4147-A177-3AD203B41FA5}">
                      <a16:colId xmlns:a16="http://schemas.microsoft.com/office/drawing/2014/main" val="1426055967"/>
                    </a:ext>
                  </a:extLst>
                </a:gridCol>
              </a:tblGrid>
              <a:tr h="395823">
                <a:tc gridSpan="3">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Design Technology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168985955"/>
                  </a:ext>
                </a:extLst>
              </a:tr>
              <a:tr h="453378">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Practical Skills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Designing, Making and Evaluating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Taking Inspiration</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extLst>
                  <a:ext uri="{0D108BD9-81ED-4DB2-BD59-A6C34878D82A}">
                    <a16:rowId xmlns:a16="http://schemas.microsoft.com/office/drawing/2014/main" val="3496808766"/>
                  </a:ext>
                </a:extLst>
              </a:tr>
              <a:tr h="3855976">
                <a:tc>
                  <a:txBody>
                    <a:bodyPr/>
                    <a:lstStyle/>
                    <a:p>
                      <a:r>
                        <a:rPr lang="en-GB" sz="1400" b="1" kern="1200" dirty="0">
                          <a:solidFill>
                            <a:schemeClr val="tx1"/>
                          </a:solidFill>
                          <a:effectLst/>
                          <a:latin typeface="+mn-lt"/>
                          <a:ea typeface="+mn-ea"/>
                          <a:cs typeface="+mn-cs"/>
                        </a:rPr>
                        <a:t>Food</a:t>
                      </a:r>
                      <a:endParaRPr lang="en-GB" sz="1400" kern="1200" dirty="0">
                        <a:solidFill>
                          <a:schemeClr val="tx1"/>
                        </a:solidFill>
                        <a:effectLst/>
                        <a:latin typeface="+mn-lt"/>
                        <a:ea typeface="+mn-ea"/>
                        <a:cs typeface="+mn-cs"/>
                      </a:endParaRPr>
                    </a:p>
                    <a:p>
                      <a:r>
                        <a:rPr lang="en-GB" sz="1400" kern="1200" dirty="0">
                          <a:solidFill>
                            <a:schemeClr val="tx1"/>
                          </a:solidFill>
                          <a:effectLst/>
                          <a:latin typeface="+mn-lt"/>
                          <a:ea typeface="+mn-ea"/>
                          <a:cs typeface="+mn-cs"/>
                        </a:rPr>
                        <a:t>• Prepare ingredients hygienically using appropriate utensils.</a:t>
                      </a:r>
                    </a:p>
                    <a:p>
                      <a:r>
                        <a:rPr lang="en-GB" sz="1400" kern="1200" dirty="0">
                          <a:solidFill>
                            <a:schemeClr val="tx1"/>
                          </a:solidFill>
                          <a:effectLst/>
                          <a:latin typeface="+mn-lt"/>
                          <a:ea typeface="+mn-ea"/>
                          <a:cs typeface="+mn-cs"/>
                        </a:rPr>
                        <a:t>• Cook ingredients using an oven with support</a:t>
                      </a:r>
                    </a:p>
                    <a:p>
                      <a:endParaRPr lang="en-GB" sz="1400" kern="1200" dirty="0">
                        <a:solidFill>
                          <a:schemeClr val="tx1"/>
                        </a:solidFill>
                        <a:effectLst/>
                        <a:latin typeface="+mn-lt"/>
                        <a:ea typeface="+mn-ea"/>
                        <a:cs typeface="+mn-cs"/>
                      </a:endParaRPr>
                    </a:p>
                    <a:p>
                      <a:r>
                        <a:rPr lang="en-GB" sz="1400" b="1" kern="1200" dirty="0">
                          <a:solidFill>
                            <a:schemeClr val="tx1"/>
                          </a:solidFill>
                          <a:effectLst/>
                          <a:latin typeface="+mn-lt"/>
                          <a:ea typeface="+mn-ea"/>
                          <a:cs typeface="+mn-cs"/>
                        </a:rPr>
                        <a:t>Construction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kern="1200" dirty="0">
                          <a:solidFill>
                            <a:schemeClr val="tx1"/>
                          </a:solidFill>
                          <a:effectLst/>
                          <a:latin typeface="+mn-lt"/>
                          <a:ea typeface="+mn-ea"/>
                          <a:cs typeface="+mn-cs"/>
                        </a:rPr>
                        <a:t>  Choose suitable techniques and equipment safely  to construct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kern="1200" dirty="0">
                          <a:solidFill>
                            <a:schemeClr val="tx1"/>
                          </a:solidFill>
                          <a:effectLst/>
                          <a:latin typeface="+mn-lt"/>
                          <a:ea typeface="+mn-ea"/>
                          <a:cs typeface="+mn-cs"/>
                        </a:rPr>
                        <a:t>  Create sturdy structures through secure joints.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kern="1200" dirty="0">
                          <a:solidFill>
                            <a:schemeClr val="tx1"/>
                          </a:solidFill>
                          <a:effectLst/>
                          <a:latin typeface="+mn-lt"/>
                          <a:ea typeface="+mn-ea"/>
                          <a:cs typeface="+mn-cs"/>
                        </a:rPr>
                        <a:t> Strengthen materials using suitable techniques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4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400" kern="1200" dirty="0">
                        <a:solidFill>
                          <a:schemeClr val="tx1"/>
                        </a:solidFill>
                        <a:effectLst/>
                        <a:latin typeface="+mn-lt"/>
                        <a:ea typeface="+mn-ea"/>
                        <a:cs typeface="+mn-cs"/>
                      </a:endParaRPr>
                    </a:p>
                    <a:p>
                      <a:r>
                        <a:rPr lang="en-GB" sz="1400" b="1" kern="1200" dirty="0">
                          <a:solidFill>
                            <a:schemeClr val="tx1"/>
                          </a:solidFill>
                          <a:effectLst/>
                          <a:latin typeface="+mn-lt"/>
                          <a:ea typeface="+mn-ea"/>
                          <a:cs typeface="+mn-cs"/>
                        </a:rPr>
                        <a:t>Mechanics/Pneumatics</a:t>
                      </a:r>
                      <a:endParaRPr lang="en-GB" sz="1400" kern="1200" dirty="0">
                        <a:solidFill>
                          <a:schemeClr val="tx1"/>
                        </a:solidFill>
                        <a:effectLst/>
                        <a:latin typeface="+mn-lt"/>
                        <a:ea typeface="+mn-ea"/>
                        <a:cs typeface="+mn-cs"/>
                      </a:endParaRPr>
                    </a:p>
                    <a:p>
                      <a:r>
                        <a:rPr lang="en-GB" sz="1400" kern="1200" dirty="0">
                          <a:solidFill>
                            <a:schemeClr val="tx1"/>
                          </a:solidFill>
                          <a:effectLst/>
                          <a:latin typeface="+mn-lt"/>
                          <a:ea typeface="+mn-ea"/>
                          <a:cs typeface="+mn-cs"/>
                        </a:rPr>
                        <a:t>• Use scientific knowledge of the transference of forces to choose appropriate mechanisms for a product </a:t>
                      </a:r>
                    </a:p>
                    <a:p>
                      <a:r>
                        <a:rPr lang="en-GB" sz="1400" kern="1200" dirty="0">
                          <a:solidFill>
                            <a:schemeClr val="tx1"/>
                          </a:solidFill>
                          <a:effectLst/>
                          <a:latin typeface="+mn-lt"/>
                          <a:ea typeface="+mn-ea"/>
                          <a:cs typeface="+mn-cs"/>
                        </a:rPr>
                        <a:t>• Choose suitable techniques to repair items.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algn="just">
                        <a:buFont typeface="Arial" panose="020B0604020202020204" pitchFamily="34" charset="0"/>
                        <a:buChar char="•"/>
                      </a:pPr>
                      <a:r>
                        <a:rPr lang="en-GB" sz="1400" kern="1200" dirty="0">
                          <a:solidFill>
                            <a:schemeClr val="tx1"/>
                          </a:solidFill>
                          <a:effectLst/>
                          <a:latin typeface="Calibri" panose="020F0502020204030204" pitchFamily="34" charset="0"/>
                          <a:ea typeface="MS PGothic" panose="020B0600070205080204" pitchFamily="34" charset="-128"/>
                          <a:cs typeface="+mn-cs"/>
                        </a:rPr>
                        <a:t>Make products by carefully selecting materials</a:t>
                      </a:r>
                    </a:p>
                    <a:p>
                      <a:pPr algn="just"/>
                      <a:endParaRPr lang="en-GB" sz="1400" kern="1200" dirty="0">
                        <a:solidFill>
                          <a:schemeClr val="tx1"/>
                        </a:solidFill>
                        <a:effectLst/>
                        <a:latin typeface="Calibri" panose="020F0502020204030204" pitchFamily="34" charset="0"/>
                        <a:ea typeface="MS PGothic" panose="020B0600070205080204" pitchFamily="34" charset="-128"/>
                        <a:cs typeface="+mn-cs"/>
                      </a:endParaRPr>
                    </a:p>
                    <a:p>
                      <a:pPr algn="just"/>
                      <a:r>
                        <a:rPr lang="en-GB" sz="1400" kern="1200" dirty="0">
                          <a:solidFill>
                            <a:schemeClr val="tx1"/>
                          </a:solidFill>
                          <a:effectLst/>
                          <a:latin typeface="Calibri" panose="020F0502020204030204" pitchFamily="34" charset="0"/>
                          <a:ea typeface="MS PGothic" panose="020B0600070205080204" pitchFamily="34" charset="-128"/>
                          <a:cs typeface="+mn-cs"/>
                        </a:rPr>
                        <a:t>• Use software to design and represent product designs. </a:t>
                      </a:r>
                    </a:p>
                    <a:p>
                      <a:endParaRPr lang="en-GB" sz="14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400" kern="1200" dirty="0">
                          <a:solidFill>
                            <a:schemeClr val="tx1"/>
                          </a:solidFill>
                          <a:effectLst/>
                          <a:latin typeface="Calibri" panose="020F0502020204030204" pitchFamily="34" charset="0"/>
                          <a:ea typeface="MS PGothic" panose="020B0600070205080204" pitchFamily="34" charset="-128"/>
                          <a:cs typeface="+mn-cs"/>
                        </a:rPr>
                        <a:t>Improve upon existing designs, giving reasons for choices</a:t>
                      </a:r>
                    </a:p>
                    <a:p>
                      <a:endParaRPr lang="en-GB" sz="1400" kern="1200" dirty="0">
                        <a:solidFill>
                          <a:schemeClr val="tx1"/>
                        </a:solidFill>
                        <a:effectLst/>
                        <a:latin typeface="Calibri" panose="020F0502020204030204" pitchFamily="34" charset="0"/>
                        <a:ea typeface="MS PGothic" panose="020B0600070205080204" pitchFamily="34" charset="-128"/>
                        <a:cs typeface="+mn-cs"/>
                      </a:endParaRPr>
                    </a:p>
                    <a:p>
                      <a:r>
                        <a:rPr lang="en-GB" sz="1400" kern="1200" dirty="0">
                          <a:solidFill>
                            <a:schemeClr val="tx1"/>
                          </a:solidFill>
                          <a:effectLst/>
                          <a:latin typeface="Calibri" panose="020F0502020204030204" pitchFamily="34" charset="0"/>
                          <a:ea typeface="MS PGothic" panose="020B0600070205080204" pitchFamily="34" charset="-128"/>
                          <a:cs typeface="+mn-cs"/>
                        </a:rPr>
                        <a:t>• Identify some of the great designers in all of the areas of study (including pioneers in horticultural techniques) to generate ideas for designs</a:t>
                      </a:r>
                    </a:p>
                    <a:p>
                      <a:endParaRPr lang="en-GB" sz="14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17668984"/>
                  </a:ext>
                </a:extLst>
              </a:tr>
            </a:tbl>
          </a:graphicData>
        </a:graphic>
      </p:graphicFrame>
      <p:sp>
        <p:nvSpPr>
          <p:cNvPr id="8" name="Title 1">
            <a:extLst>
              <a:ext uri="{FF2B5EF4-FFF2-40B4-BE49-F238E27FC236}">
                <a16:creationId xmlns:a16="http://schemas.microsoft.com/office/drawing/2014/main" id="{C7871A0F-4D88-2B7B-5EB1-D90088DB769D}"/>
              </a:ext>
            </a:extLst>
          </p:cNvPr>
          <p:cNvSpPr>
            <a:spLocks noGrp="1"/>
          </p:cNvSpPr>
          <p:nvPr>
            <p:ph type="title"/>
          </p:nvPr>
        </p:nvSpPr>
        <p:spPr>
          <a:xfrm>
            <a:off x="259395" y="194037"/>
            <a:ext cx="8626569" cy="624720"/>
          </a:xfrm>
          <a:solidFill>
            <a:schemeClr val="accent4">
              <a:lumMod val="40000"/>
              <a:lumOff val="60000"/>
            </a:schemeClr>
          </a:solidFill>
        </p:spPr>
        <p:txBody>
          <a:bodyPr>
            <a:normAutofit/>
          </a:bodyPr>
          <a:lstStyle/>
          <a:p>
            <a:pPr>
              <a:defRPr/>
            </a:pPr>
            <a:r>
              <a:rPr lang="en-GB" sz="3019" b="1" dirty="0">
                <a:latin typeface="Century Gothic" panose="020B0502020202020204" pitchFamily="34" charset="0"/>
              </a:rPr>
              <a:t>Year </a:t>
            </a:r>
            <a:r>
              <a:rPr lang="en-GB" sz="3200" b="1" dirty="0">
                <a:latin typeface="Century Gothic" panose="020B0502020202020204" pitchFamily="34" charset="0"/>
              </a:rPr>
              <a:t>3</a:t>
            </a:r>
            <a:r>
              <a:rPr lang="en-GB" sz="3019" b="1" dirty="0">
                <a:latin typeface="Century Gothic" panose="020B0502020202020204" pitchFamily="34" charset="0"/>
              </a:rPr>
              <a:t> Progression in Domains of Knowledge</a:t>
            </a:r>
            <a:endParaRPr lang="en-GB" sz="3019" b="1" dirty="0">
              <a:solidFill>
                <a:srgbClr val="FFFDFF"/>
              </a:solidFill>
              <a:latin typeface="Century Gothic" panose="020B0502020202020204" pitchFamily="34" charset="0"/>
            </a:endParaRPr>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1B38A01C-956F-3ABC-9029-B1BD347B822D}"/>
              </a:ext>
            </a:extLst>
          </p:cNvPr>
          <p:cNvGraphicFramePr>
            <a:graphicFrameLocks noGrp="1"/>
          </p:cNvGraphicFramePr>
          <p:nvPr>
            <p:ph idx="1"/>
            <p:extLst>
              <p:ext uri="{D42A27DB-BD31-4B8C-83A1-F6EECF244321}">
                <p14:modId xmlns:p14="http://schemas.microsoft.com/office/powerpoint/2010/main" val="1732668687"/>
              </p:ext>
            </p:extLst>
          </p:nvPr>
        </p:nvGraphicFramePr>
        <p:xfrm>
          <a:off x="521505" y="976295"/>
          <a:ext cx="8100989" cy="4843480"/>
        </p:xfrm>
        <a:graphic>
          <a:graphicData uri="http://schemas.openxmlformats.org/drawingml/2006/table">
            <a:tbl>
              <a:tblPr/>
              <a:tblGrid>
                <a:gridCol w="1867370">
                  <a:extLst>
                    <a:ext uri="{9D8B030D-6E8A-4147-A177-3AD203B41FA5}">
                      <a16:colId xmlns:a16="http://schemas.microsoft.com/office/drawing/2014/main" val="1003302530"/>
                    </a:ext>
                  </a:extLst>
                </a:gridCol>
                <a:gridCol w="1943422">
                  <a:extLst>
                    <a:ext uri="{9D8B030D-6E8A-4147-A177-3AD203B41FA5}">
                      <a16:colId xmlns:a16="http://schemas.microsoft.com/office/drawing/2014/main" val="478540876"/>
                    </a:ext>
                  </a:extLst>
                </a:gridCol>
                <a:gridCol w="2077873">
                  <a:extLst>
                    <a:ext uri="{9D8B030D-6E8A-4147-A177-3AD203B41FA5}">
                      <a16:colId xmlns:a16="http://schemas.microsoft.com/office/drawing/2014/main" val="1426055967"/>
                    </a:ext>
                  </a:extLst>
                </a:gridCol>
                <a:gridCol w="2212324">
                  <a:extLst>
                    <a:ext uri="{9D8B030D-6E8A-4147-A177-3AD203B41FA5}">
                      <a16:colId xmlns:a16="http://schemas.microsoft.com/office/drawing/2014/main" val="779650668"/>
                    </a:ext>
                  </a:extLst>
                </a:gridCol>
              </a:tblGrid>
              <a:tr h="421253">
                <a:tc gridSpan="4">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French</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168985955"/>
                  </a:ext>
                </a:extLst>
              </a:tr>
              <a:tr h="318518">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4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Reading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4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Writing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4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Speaking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4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Understanding Culture</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3496808766"/>
                  </a:ext>
                </a:extLst>
              </a:tr>
              <a:tr h="4103709">
                <a:tc>
                  <a:txBody>
                    <a:bodyPr/>
                    <a:lstStyle/>
                    <a:p>
                      <a:pPr>
                        <a:spcAft>
                          <a:spcPts val="0"/>
                        </a:spcAft>
                      </a:pPr>
                      <a:r>
                        <a:rPr lang="en-GB" sz="1800" dirty="0">
                          <a:solidFill>
                            <a:srgbClr val="222222"/>
                          </a:solidFill>
                          <a:effectLst/>
                          <a:latin typeface="Calibri" panose="020F0502020204030204" pitchFamily="34" charset="0"/>
                          <a:ea typeface="Times New Roman" panose="02020603050405020304" pitchFamily="18" charset="0"/>
                        </a:rPr>
                        <a:t>• Read short phrases and sentences independently.</a:t>
                      </a:r>
                      <a:endParaRPr lang="en-GB" sz="1800" dirty="0">
                        <a:effectLst/>
                        <a:latin typeface="Times New Roman" panose="02020603050405020304" pitchFamily="18" charset="0"/>
                        <a:ea typeface="Times New Roman" panose="02020603050405020304" pitchFamily="18" charset="0"/>
                      </a:endParaRPr>
                    </a:p>
                    <a:p>
                      <a:pPr>
                        <a:spcAft>
                          <a:spcPts val="0"/>
                        </a:spcAft>
                      </a:pPr>
                      <a:r>
                        <a:rPr lang="en-GB" sz="1800" dirty="0">
                          <a:solidFill>
                            <a:srgbClr val="222222"/>
                          </a:solidFill>
                          <a:effectLst/>
                          <a:latin typeface="Calibri" panose="020F0502020204030204" pitchFamily="34" charset="0"/>
                          <a:ea typeface="Times New Roman" panose="02020603050405020304" pitchFamily="18" charset="0"/>
                        </a:rPr>
                        <a:t>• Use a translation dictionary or glossary to look up new words.</a:t>
                      </a:r>
                      <a:endParaRPr lang="en-GB" sz="1800" dirty="0">
                        <a:effectLst/>
                        <a:latin typeface="Times New Roman" panose="02020603050405020304" pitchFamily="18" charset="0"/>
                        <a:ea typeface="Times New Roman" panose="02020603050405020304" pitchFamily="18" charset="0"/>
                      </a:endParaRPr>
                    </a:p>
                    <a:p>
                      <a:endParaRPr lang="en-GB"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GB" sz="1800" dirty="0">
                          <a:solidFill>
                            <a:srgbClr val="222222"/>
                          </a:solidFill>
                          <a:effectLst/>
                          <a:latin typeface="Calibri" panose="020F0502020204030204" pitchFamily="34" charset="0"/>
                          <a:ea typeface="Times New Roman" panose="02020603050405020304" pitchFamily="18" charset="0"/>
                        </a:rPr>
                        <a:t>• Write a short sentence using familiar expressions.</a:t>
                      </a:r>
                      <a:endParaRPr lang="en-GB" sz="1800" dirty="0">
                        <a:effectLst/>
                        <a:latin typeface="Times New Roman" panose="02020603050405020304" pitchFamily="18" charset="0"/>
                        <a:ea typeface="Times New Roman" panose="02020603050405020304" pitchFamily="18" charset="0"/>
                      </a:endParaRPr>
                    </a:p>
                    <a:p>
                      <a:pPr>
                        <a:spcAft>
                          <a:spcPts val="0"/>
                        </a:spcAft>
                      </a:pPr>
                      <a:r>
                        <a:rPr lang="en-GB" sz="1800" dirty="0">
                          <a:solidFill>
                            <a:srgbClr val="222222"/>
                          </a:solidFill>
                          <a:effectLst/>
                          <a:latin typeface="Calibri" panose="020F0502020204030204" pitchFamily="34" charset="0"/>
                          <a:ea typeface="Times New Roman" panose="02020603050405020304" pitchFamily="18" charset="0"/>
                        </a:rPr>
                        <a:t>• Express personal preferences.</a:t>
                      </a:r>
                      <a:endParaRPr lang="en-GB" sz="1800" dirty="0">
                        <a:effectLst/>
                        <a:latin typeface="Times New Roman" panose="02020603050405020304" pitchFamily="18" charset="0"/>
                        <a:ea typeface="Times New Roman" panose="02020603050405020304" pitchFamily="18" charset="0"/>
                      </a:endParaRPr>
                    </a:p>
                    <a:p>
                      <a:endParaRPr lang="en-GB"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GB" sz="1800" dirty="0">
                          <a:solidFill>
                            <a:srgbClr val="222222"/>
                          </a:solidFill>
                          <a:effectLst/>
                          <a:latin typeface="Calibri" panose="020F0502020204030204" pitchFamily="34" charset="0"/>
                          <a:ea typeface="Times New Roman" panose="02020603050405020304" pitchFamily="18" charset="0"/>
                        </a:rPr>
                        <a:t>• Ask and answer simple questions </a:t>
                      </a:r>
                    </a:p>
                    <a:p>
                      <a:pPr>
                        <a:spcAft>
                          <a:spcPts val="0"/>
                        </a:spcAft>
                      </a:pPr>
                      <a:r>
                        <a:rPr lang="en-GB" sz="1800" dirty="0">
                          <a:solidFill>
                            <a:srgbClr val="222222"/>
                          </a:solidFill>
                          <a:effectLst/>
                          <a:latin typeface="Calibri" panose="020F0502020204030204" pitchFamily="34" charset="0"/>
                          <a:ea typeface="Times New Roman" panose="02020603050405020304" pitchFamily="18" charset="0"/>
                        </a:rPr>
                        <a:t>• Take part in simple role play </a:t>
                      </a:r>
                    </a:p>
                    <a:p>
                      <a:pPr>
                        <a:spcAft>
                          <a:spcPts val="0"/>
                        </a:spcAft>
                      </a:pPr>
                      <a:r>
                        <a:rPr lang="en-GB" sz="1800" dirty="0">
                          <a:solidFill>
                            <a:srgbClr val="222222"/>
                          </a:solidFill>
                          <a:effectLst/>
                          <a:latin typeface="Calibri" panose="020F0502020204030204" pitchFamily="34" charset="0"/>
                          <a:ea typeface="Times New Roman" panose="02020603050405020304" pitchFamily="18" charset="0"/>
                        </a:rPr>
                        <a:t>• Demonstrate a growing vocabulary.</a:t>
                      </a:r>
                      <a:endParaRPr lang="en-GB" sz="1800" dirty="0">
                        <a:effectLst/>
                        <a:latin typeface="Times New Roman" panose="02020603050405020304" pitchFamily="18" charset="0"/>
                        <a:ea typeface="Times New Roman" panose="02020603050405020304" pitchFamily="18" charset="0"/>
                      </a:endParaRPr>
                    </a:p>
                    <a:p>
                      <a:endParaRPr lang="en-GB"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520700" rtl="0" eaLnBrk="1" fontAlgn="base" latinLnBrk="0" hangingPunct="1">
                        <a:lnSpc>
                          <a:spcPct val="100000"/>
                        </a:lnSpc>
                        <a:spcBef>
                          <a:spcPct val="0"/>
                        </a:spcBef>
                        <a:spcAft>
                          <a:spcPct val="0"/>
                        </a:spcAft>
                        <a:buClrTx/>
                        <a:buSzTx/>
                        <a:buFont typeface="Wingdings" panose="05000000000000000000" pitchFamily="2" charset="2"/>
                        <a:buNone/>
                        <a:tabLst/>
                        <a:defRPr/>
                      </a:pPr>
                      <a:r>
                        <a:rPr lang="en-GB" sz="1400" dirty="0">
                          <a:solidFill>
                            <a:srgbClr val="222222"/>
                          </a:solidFill>
                          <a:effectLst/>
                          <a:latin typeface="Calibri" panose="020F0502020204030204" pitchFamily="34" charset="0"/>
                          <a:ea typeface="Times New Roman" panose="02020603050405020304" pitchFamily="18" charset="0"/>
                        </a:rPr>
                        <a:t>• Describe with some interesting details about France.</a:t>
                      </a:r>
                    </a:p>
                    <a:p>
                      <a:pPr marL="0" marR="0" lvl="0" indent="0" algn="l" defTabSz="520700" rtl="0" eaLnBrk="1" fontAlgn="base" latinLnBrk="0" hangingPunct="1">
                        <a:lnSpc>
                          <a:spcPct val="100000"/>
                        </a:lnSpc>
                        <a:spcBef>
                          <a:spcPct val="0"/>
                        </a:spcBef>
                        <a:spcAft>
                          <a:spcPct val="0"/>
                        </a:spcAft>
                        <a:buClrTx/>
                        <a:buSzTx/>
                        <a:buFont typeface="Wingdings" panose="05000000000000000000" pitchFamily="2" charset="2"/>
                        <a:buNone/>
                        <a:tabLst/>
                        <a:defRPr/>
                      </a:pPr>
                      <a:r>
                        <a:rPr lang="en-GB" sz="1400" dirty="0">
                          <a:solidFill>
                            <a:srgbClr val="222222"/>
                          </a:solidFill>
                          <a:effectLst/>
                          <a:latin typeface="Calibri" panose="020F0502020204030204" pitchFamily="34" charset="0"/>
                          <a:ea typeface="Times New Roman" panose="02020603050405020304" pitchFamily="18" charset="0"/>
                        </a:rPr>
                        <a:t>• Describe French cultural celebrations such as Christmas and Easter. </a:t>
                      </a:r>
                    </a:p>
                    <a:p>
                      <a:pPr marL="0" marR="0" lvl="0" indent="0" algn="l" defTabSz="520700" rtl="0" eaLnBrk="1" fontAlgn="base" latinLnBrk="0" hangingPunct="1">
                        <a:lnSpc>
                          <a:spcPct val="100000"/>
                        </a:lnSpc>
                        <a:spcBef>
                          <a:spcPct val="0"/>
                        </a:spcBef>
                        <a:spcAft>
                          <a:spcPct val="0"/>
                        </a:spcAft>
                        <a:buClrTx/>
                        <a:buSzTx/>
                        <a:buFont typeface="Wingdings" panose="05000000000000000000" pitchFamily="2" charset="2"/>
                        <a:buNone/>
                        <a:tabLst/>
                        <a:defRPr/>
                      </a:pPr>
                      <a:endParaRPr lang="en-GB" sz="1400" dirty="0">
                        <a:effectLst/>
                        <a:latin typeface="Times New Roman" panose="02020603050405020304" pitchFamily="18" charset="0"/>
                        <a:ea typeface="Times New Roman" panose="02020603050405020304" pitchFamily="18" charset="0"/>
                      </a:endParaRPr>
                    </a:p>
                    <a:p>
                      <a:endParaRPr lang="en-GB" sz="14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17668984"/>
                  </a:ext>
                </a:extLst>
              </a:tr>
            </a:tbl>
          </a:graphicData>
        </a:graphic>
      </p:graphicFrame>
      <p:sp>
        <p:nvSpPr>
          <p:cNvPr id="80917" name="Slide Number Placeholder 2">
            <a:extLst>
              <a:ext uri="{FF2B5EF4-FFF2-40B4-BE49-F238E27FC236}">
                <a16:creationId xmlns:a16="http://schemas.microsoft.com/office/drawing/2014/main" id="{AB749C08-A4EC-1900-2596-BE632F54E1C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225B71F1-157E-47C1-A7AB-76C539895E80}" type="slidenum">
              <a:rPr lang="en-GB" altLang="en-US" smtClean="0"/>
              <a:pPr/>
              <a:t>15</a:t>
            </a:fld>
            <a:endParaRPr lang="en-GB" altLang="en-US" dirty="0"/>
          </a:p>
        </p:txBody>
      </p:sp>
      <p:sp>
        <p:nvSpPr>
          <p:cNvPr id="8" name="Title 1">
            <a:extLst>
              <a:ext uri="{FF2B5EF4-FFF2-40B4-BE49-F238E27FC236}">
                <a16:creationId xmlns:a16="http://schemas.microsoft.com/office/drawing/2014/main" id="{C7871A0F-4D88-2B7B-5EB1-D90088DB769D}"/>
              </a:ext>
            </a:extLst>
          </p:cNvPr>
          <p:cNvSpPr>
            <a:spLocks noGrp="1"/>
          </p:cNvSpPr>
          <p:nvPr>
            <p:ph type="title"/>
          </p:nvPr>
        </p:nvSpPr>
        <p:spPr>
          <a:xfrm>
            <a:off x="258715" y="171450"/>
            <a:ext cx="8626569" cy="624720"/>
          </a:xfrm>
          <a:solidFill>
            <a:schemeClr val="accent1">
              <a:lumMod val="40000"/>
              <a:lumOff val="60000"/>
            </a:schemeClr>
          </a:solidFill>
        </p:spPr>
        <p:txBody>
          <a:bodyPr>
            <a:normAutofit/>
          </a:bodyPr>
          <a:lstStyle/>
          <a:p>
            <a:pPr>
              <a:defRPr/>
            </a:pPr>
            <a:r>
              <a:rPr lang="en-GB" sz="3019" b="1" dirty="0">
                <a:latin typeface="Century Gothic" panose="020B0502020202020204" pitchFamily="34" charset="0"/>
              </a:rPr>
              <a:t>Year </a:t>
            </a:r>
            <a:r>
              <a:rPr lang="en-GB" sz="3200" b="1" dirty="0">
                <a:latin typeface="Century Gothic" panose="020B0502020202020204" pitchFamily="34" charset="0"/>
              </a:rPr>
              <a:t>3</a:t>
            </a:r>
            <a:r>
              <a:rPr lang="en-GB" sz="3019" b="1" dirty="0">
                <a:latin typeface="Century Gothic" panose="020B0502020202020204" pitchFamily="34" charset="0"/>
              </a:rPr>
              <a:t> Progression in Domains of Knowledge</a:t>
            </a:r>
            <a:endParaRPr lang="en-GB" sz="3019" b="1" dirty="0">
              <a:solidFill>
                <a:srgbClr val="FFFDFF"/>
              </a:solidFill>
              <a:latin typeface="Century Gothic" panose="020B0502020202020204" pitchFamily="34" charset="0"/>
            </a:endParaRPr>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0062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259395" y="194037"/>
            <a:ext cx="8626569" cy="624720"/>
          </a:xfrm>
          <a:solidFill>
            <a:schemeClr val="accent5">
              <a:lumMod val="40000"/>
              <a:lumOff val="60000"/>
            </a:schemeClr>
          </a:solidFill>
        </p:spPr>
        <p:txBody>
          <a:bodyPr>
            <a:normAutofit/>
          </a:bodyPr>
          <a:lstStyle/>
          <a:p>
            <a:pPr>
              <a:defRPr/>
            </a:pPr>
            <a:r>
              <a:rPr lang="en-GB" sz="3019" b="1" dirty="0">
                <a:latin typeface="Century Gothic" panose="020B0502020202020204" pitchFamily="34" charset="0"/>
              </a:rPr>
              <a:t>English Disciplinary Knowledge Year 3</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extLst/>
          </p:nvPr>
        </p:nvGraphicFramePr>
        <p:xfrm>
          <a:off x="517432" y="1033335"/>
          <a:ext cx="8109138" cy="4294569"/>
        </p:xfrm>
        <a:graphic>
          <a:graphicData uri="http://schemas.openxmlformats.org/drawingml/2006/table">
            <a:tbl>
              <a:tblPr/>
              <a:tblGrid>
                <a:gridCol w="2379517">
                  <a:extLst>
                    <a:ext uri="{9D8B030D-6E8A-4147-A177-3AD203B41FA5}">
                      <a16:colId xmlns:a16="http://schemas.microsoft.com/office/drawing/2014/main" val="210943694"/>
                    </a:ext>
                  </a:extLst>
                </a:gridCol>
                <a:gridCol w="2840970">
                  <a:extLst>
                    <a:ext uri="{9D8B030D-6E8A-4147-A177-3AD203B41FA5}">
                      <a16:colId xmlns:a16="http://schemas.microsoft.com/office/drawing/2014/main" val="864309712"/>
                    </a:ext>
                  </a:extLst>
                </a:gridCol>
                <a:gridCol w="2888651">
                  <a:extLst>
                    <a:ext uri="{9D8B030D-6E8A-4147-A177-3AD203B41FA5}">
                      <a16:colId xmlns:a16="http://schemas.microsoft.com/office/drawing/2014/main" val="3913203569"/>
                    </a:ext>
                  </a:extLst>
                </a:gridCol>
              </a:tblGrid>
              <a:tr h="434946">
                <a:tc gridSpan="3">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Sentence Structure and Grammar</a:t>
                      </a: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931202660"/>
                  </a:ext>
                </a:extLst>
              </a:tr>
              <a:tr h="331927">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Autumn</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Spring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Summer</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val="2170195882"/>
                  </a:ext>
                </a:extLst>
              </a:tr>
              <a:tr h="3527696">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285750" lvl="0" indent="-285750">
                        <a:buFontTx/>
                        <a:buChar char="-"/>
                      </a:pPr>
                      <a:r>
                        <a:rPr lang="en-GB" sz="1800" kern="1200" dirty="0">
                          <a:solidFill>
                            <a:schemeClr val="tx1"/>
                          </a:solidFill>
                          <a:effectLst/>
                          <a:latin typeface="+mn-lt"/>
                          <a:ea typeface="MS PGothic" panose="020B0600070205080204" pitchFamily="34" charset="-128"/>
                          <a:cs typeface="+mn-cs"/>
                        </a:rPr>
                        <a:t>Know main and subordinate clauses.</a:t>
                      </a:r>
                    </a:p>
                    <a:p>
                      <a:pPr marL="285750" lvl="0" indent="-285750">
                        <a:buFontTx/>
                        <a:buChar char="-"/>
                      </a:pPr>
                      <a:endParaRPr lang="en-GB" sz="1800" kern="1200" dirty="0">
                        <a:solidFill>
                          <a:schemeClr val="tx1"/>
                        </a:solidFill>
                        <a:effectLst/>
                        <a:latin typeface="+mn-lt"/>
                        <a:ea typeface="MS PGothic" panose="020B0600070205080204" pitchFamily="34" charset="-128"/>
                        <a:cs typeface="+mn-cs"/>
                      </a:endParaRPr>
                    </a:p>
                    <a:p>
                      <a:pPr marL="285750" lvl="0" indent="-285750">
                        <a:buFontTx/>
                        <a:buChar char="-"/>
                      </a:pPr>
                      <a:r>
                        <a:rPr lang="en-GB" sz="1800" kern="1200" dirty="0">
                          <a:solidFill>
                            <a:schemeClr val="tx1"/>
                          </a:solidFill>
                          <a:effectLst/>
                          <a:latin typeface="+mn-lt"/>
                          <a:ea typeface="MS PGothic" panose="020B0600070205080204" pitchFamily="34" charset="-128"/>
                          <a:cs typeface="+mn-cs"/>
                        </a:rPr>
                        <a:t>Identify and use prepositions</a:t>
                      </a:r>
                    </a:p>
                    <a:p>
                      <a:pPr marL="285750" lvl="0" indent="-285750">
                        <a:buFontTx/>
                        <a:buChar char="-"/>
                      </a:pPr>
                      <a:endParaRPr lang="en-GB" sz="1800" kern="1200" dirty="0">
                        <a:solidFill>
                          <a:schemeClr val="tx1"/>
                        </a:solidFill>
                        <a:effectLst/>
                        <a:latin typeface="+mn-lt"/>
                        <a:ea typeface="MS PGothic" panose="020B0600070205080204" pitchFamily="34" charset="-128"/>
                        <a:cs typeface="+mn-cs"/>
                      </a:endParaRPr>
                    </a:p>
                    <a:p>
                      <a:pPr marL="285750" lvl="0" indent="-285750">
                        <a:buFontTx/>
                        <a:buChar char="-"/>
                      </a:pPr>
                      <a:r>
                        <a:rPr lang="en-GB" sz="1800" kern="1200" dirty="0">
                          <a:solidFill>
                            <a:schemeClr val="tx1"/>
                          </a:solidFill>
                          <a:effectLst/>
                          <a:latin typeface="+mn-lt"/>
                          <a:ea typeface="MS PGothic" panose="020B0600070205080204" pitchFamily="34" charset="-128"/>
                          <a:cs typeface="+mn-cs"/>
                        </a:rPr>
                        <a:t>Identify and use conjunctions</a:t>
                      </a:r>
                    </a:p>
                    <a:p>
                      <a:pPr marL="285750" lvl="0" indent="-285750">
                        <a:buFontTx/>
                        <a:buChar char="-"/>
                      </a:pPr>
                      <a:endParaRPr lang="en-GB" sz="1800" kern="1200" dirty="0">
                        <a:solidFill>
                          <a:schemeClr val="tx1"/>
                        </a:solidFill>
                        <a:effectLst/>
                        <a:latin typeface="+mn-lt"/>
                        <a:ea typeface="MS PGothic" panose="020B0600070205080204" pitchFamily="34" charset="-128"/>
                        <a:cs typeface="+mn-cs"/>
                      </a:endParaRPr>
                    </a:p>
                    <a:p>
                      <a:pPr marL="285750" lvl="0" indent="-285750">
                        <a:buFontTx/>
                        <a:buChar char="-"/>
                      </a:pPr>
                      <a:r>
                        <a:rPr lang="en-GB" sz="1800" kern="1200" dirty="0">
                          <a:solidFill>
                            <a:schemeClr val="tx1"/>
                          </a:solidFill>
                          <a:effectLst/>
                          <a:latin typeface="+mn-lt"/>
                          <a:ea typeface="MS PGothic" panose="020B0600070205080204" pitchFamily="34" charset="-128"/>
                          <a:cs typeface="+mn-cs"/>
                        </a:rPr>
                        <a:t>Start to use inverted commas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800" dirty="0">
                          <a:latin typeface="+mn-lt"/>
                        </a:rPr>
                        <a:t>Develop use of conjunctions</a:t>
                      </a:r>
                    </a:p>
                    <a:p>
                      <a:pPr marL="285750" indent="-285750">
                        <a:buFontTx/>
                        <a:buChar char="-"/>
                      </a:pPr>
                      <a:endParaRPr lang="en-GB" sz="1800" dirty="0">
                        <a:latin typeface="+mn-lt"/>
                      </a:endParaRPr>
                    </a:p>
                    <a:p>
                      <a:pPr marL="285750" indent="-285750">
                        <a:buFontTx/>
                        <a:buChar char="-"/>
                      </a:pPr>
                      <a:endParaRPr lang="en-GB" sz="1800" dirty="0">
                        <a:latin typeface="+mn-lt"/>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800" dirty="0">
                          <a:latin typeface="+mn-lt"/>
                        </a:rPr>
                        <a:t>Use the perfect verb form to show the passing of time.</a:t>
                      </a:r>
                    </a:p>
                    <a:p>
                      <a:pPr marL="285750" indent="-285750">
                        <a:buFontTx/>
                        <a:buChar char="-"/>
                      </a:pPr>
                      <a:endParaRPr lang="en-GB" sz="1800" dirty="0">
                        <a:latin typeface="+mn-lt"/>
                      </a:endParaRPr>
                    </a:p>
                    <a:p>
                      <a:pPr marL="285750" indent="-285750">
                        <a:buFontTx/>
                        <a:buChar char="-"/>
                      </a:pPr>
                      <a:r>
                        <a:rPr lang="en-GB" sz="1800" dirty="0">
                          <a:latin typeface="+mn-lt"/>
                        </a:rPr>
                        <a:t>Use subordinate clauses for extra information</a:t>
                      </a:r>
                    </a:p>
                    <a:p>
                      <a:pPr marL="285750" indent="-285750">
                        <a:buFontTx/>
                        <a:buChar char="-"/>
                      </a:pPr>
                      <a:endParaRPr lang="en-GB" sz="1800" dirty="0">
                        <a:latin typeface="+mn-lt"/>
                      </a:endParaRPr>
                    </a:p>
                    <a:p>
                      <a:pPr marL="285750" indent="-285750">
                        <a:buFontTx/>
                        <a:buChar char="-"/>
                      </a:pPr>
                      <a:r>
                        <a:rPr lang="en-GB" sz="1800" dirty="0">
                          <a:latin typeface="+mn-lt"/>
                        </a:rPr>
                        <a:t>Mark directed speech appropriately. </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sp>
        <p:nvSpPr>
          <p:cNvPr id="75797" name="Slide Number Placeholder 2">
            <a:extLst>
              <a:ext uri="{FF2B5EF4-FFF2-40B4-BE49-F238E27FC236}">
                <a16:creationId xmlns:a16="http://schemas.microsoft.com/office/drawing/2014/main" id="{7EBB8205-43DC-561B-A194-FFB793B03D5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661F961-0633-4E65-844E-DDE76B547A80}" type="slidenum">
              <a:rPr lang="en-GB" altLang="en-US" smtClean="0"/>
              <a:pPr/>
              <a:t>2</a:t>
            </a:fld>
            <a:endParaRPr lang="en-GB" altLang="en-US" dirty="0"/>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8505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259395" y="194037"/>
            <a:ext cx="8626569" cy="624720"/>
          </a:xfrm>
          <a:solidFill>
            <a:schemeClr val="accent5">
              <a:lumMod val="40000"/>
              <a:lumOff val="60000"/>
            </a:schemeClr>
          </a:solidFill>
        </p:spPr>
        <p:txBody>
          <a:bodyPr>
            <a:normAutofit/>
          </a:bodyPr>
          <a:lstStyle/>
          <a:p>
            <a:pPr>
              <a:defRPr/>
            </a:pPr>
            <a:r>
              <a:rPr lang="en-GB" sz="3019" b="1" dirty="0">
                <a:latin typeface="Century Gothic" panose="020B0502020202020204" pitchFamily="34" charset="0"/>
              </a:rPr>
              <a:t>English Disciplinary Knowledge Year 3</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extLst/>
          </p:nvPr>
        </p:nvGraphicFramePr>
        <p:xfrm>
          <a:off x="517432" y="1033335"/>
          <a:ext cx="8109138" cy="4533395"/>
        </p:xfrm>
        <a:graphic>
          <a:graphicData uri="http://schemas.openxmlformats.org/drawingml/2006/table">
            <a:tbl>
              <a:tblPr/>
              <a:tblGrid>
                <a:gridCol w="2623333">
                  <a:extLst>
                    <a:ext uri="{9D8B030D-6E8A-4147-A177-3AD203B41FA5}">
                      <a16:colId xmlns:a16="http://schemas.microsoft.com/office/drawing/2014/main" val="210943694"/>
                    </a:ext>
                  </a:extLst>
                </a:gridCol>
                <a:gridCol w="2716696">
                  <a:extLst>
                    <a:ext uri="{9D8B030D-6E8A-4147-A177-3AD203B41FA5}">
                      <a16:colId xmlns:a16="http://schemas.microsoft.com/office/drawing/2014/main" val="864309712"/>
                    </a:ext>
                  </a:extLst>
                </a:gridCol>
                <a:gridCol w="2769109">
                  <a:extLst>
                    <a:ext uri="{9D8B030D-6E8A-4147-A177-3AD203B41FA5}">
                      <a16:colId xmlns:a16="http://schemas.microsoft.com/office/drawing/2014/main" val="3913203569"/>
                    </a:ext>
                  </a:extLst>
                </a:gridCol>
              </a:tblGrid>
              <a:tr h="459134">
                <a:tc gridSpan="3">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Spelling</a:t>
                      </a: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931202660"/>
                  </a:ext>
                </a:extLst>
              </a:tr>
              <a:tr h="350386">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Autumn</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Spring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Summer</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val="2170195882"/>
                  </a:ext>
                </a:extLst>
              </a:tr>
              <a:tr h="3723875">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285750" marR="0" lvl="0" indent="-285750" algn="l" defTabSz="520700" rtl="0" eaLnBrk="1" fontAlgn="base" latinLnBrk="0" hangingPunct="1">
                        <a:lnSpc>
                          <a:spcPct val="100000"/>
                        </a:lnSpc>
                        <a:spcBef>
                          <a:spcPct val="0"/>
                        </a:spcBef>
                        <a:spcAft>
                          <a:spcPct val="0"/>
                        </a:spcAft>
                        <a:buClrTx/>
                        <a:buSzTx/>
                        <a:buFontTx/>
                        <a:buChar char="-"/>
                        <a:tabLst/>
                      </a:pPr>
                      <a:r>
                        <a:rPr kumimoji="0" lang="en-GB" altLang="en-US" sz="1200" b="0" i="0" u="none" strike="noStrike" cap="none" normalizeH="0" baseline="0" dirty="0">
                          <a:ln>
                            <a:noFill/>
                          </a:ln>
                          <a:solidFill>
                            <a:srgbClr val="000000"/>
                          </a:solidFill>
                          <a:effectLst/>
                          <a:latin typeface="+mn-lt"/>
                          <a:ea typeface="MS PGothic" panose="020B0600070205080204" pitchFamily="34" charset="-128"/>
                        </a:rPr>
                        <a:t>Know that ‘</a:t>
                      </a:r>
                      <a:r>
                        <a:rPr kumimoji="0" lang="en-GB" altLang="en-US" sz="1200" b="0" i="0" u="none" strike="noStrike" cap="none" normalizeH="0" baseline="0" dirty="0" err="1">
                          <a:ln>
                            <a:noFill/>
                          </a:ln>
                          <a:solidFill>
                            <a:srgbClr val="000000"/>
                          </a:solidFill>
                          <a:effectLst/>
                          <a:latin typeface="+mn-lt"/>
                          <a:ea typeface="MS PGothic" panose="020B0600070205080204" pitchFamily="34" charset="-128"/>
                        </a:rPr>
                        <a:t>ou</a:t>
                      </a:r>
                      <a:r>
                        <a:rPr kumimoji="0" lang="en-GB" altLang="en-US" sz="1200" b="0" i="0" u="none" strike="noStrike" cap="none" normalizeH="0" baseline="0" dirty="0">
                          <a:ln>
                            <a:noFill/>
                          </a:ln>
                          <a:solidFill>
                            <a:srgbClr val="000000"/>
                          </a:solidFill>
                          <a:effectLst/>
                          <a:latin typeface="+mn-lt"/>
                          <a:ea typeface="MS PGothic" panose="020B0600070205080204" pitchFamily="34" charset="-128"/>
                        </a:rPr>
                        <a:t>’ makes the ‘</a:t>
                      </a:r>
                      <a:r>
                        <a:rPr kumimoji="0" lang="en-GB" altLang="en-US" sz="1200" b="0" i="0" u="none" strike="noStrike" cap="none" normalizeH="0" baseline="0" dirty="0" err="1">
                          <a:ln>
                            <a:noFill/>
                          </a:ln>
                          <a:solidFill>
                            <a:srgbClr val="000000"/>
                          </a:solidFill>
                          <a:effectLst/>
                          <a:latin typeface="+mn-lt"/>
                          <a:ea typeface="MS PGothic" panose="020B0600070205080204" pitchFamily="34" charset="-128"/>
                        </a:rPr>
                        <a:t>oo</a:t>
                      </a:r>
                      <a:r>
                        <a:rPr kumimoji="0" lang="en-GB" altLang="en-US" sz="1200" b="0" i="0" u="none" strike="noStrike" cap="none" normalizeH="0" baseline="0" dirty="0">
                          <a:ln>
                            <a:noFill/>
                          </a:ln>
                          <a:solidFill>
                            <a:srgbClr val="000000"/>
                          </a:solidFill>
                          <a:effectLst/>
                          <a:latin typeface="+mn-lt"/>
                          <a:ea typeface="MS PGothic" panose="020B0600070205080204" pitchFamily="34" charset="-128"/>
                        </a:rPr>
                        <a:t>’ sound. </a:t>
                      </a:r>
                    </a:p>
                    <a:p>
                      <a:pPr marL="285750" marR="0" lvl="0" indent="-285750" algn="l" defTabSz="520700" rtl="0" eaLnBrk="1" fontAlgn="base" latinLnBrk="0" hangingPunct="1">
                        <a:lnSpc>
                          <a:spcPct val="100000"/>
                        </a:lnSpc>
                        <a:spcBef>
                          <a:spcPct val="0"/>
                        </a:spcBef>
                        <a:spcAft>
                          <a:spcPct val="0"/>
                        </a:spcAft>
                        <a:buClrTx/>
                        <a:buSzTx/>
                        <a:buFontTx/>
                        <a:buChar char="-"/>
                        <a:tabLst/>
                      </a:pPr>
                      <a:endParaRPr kumimoji="0" lang="en-GB" altLang="en-US" sz="1200" b="0" i="0" u="none" strike="noStrike" cap="none" normalizeH="0" baseline="0" dirty="0">
                        <a:ln>
                          <a:noFill/>
                        </a:ln>
                        <a:solidFill>
                          <a:srgbClr val="000000"/>
                        </a:solidFill>
                        <a:effectLst/>
                        <a:latin typeface="+mn-lt"/>
                        <a:ea typeface="MS PGothic" panose="020B0600070205080204" pitchFamily="34" charset="-128"/>
                      </a:endParaRPr>
                    </a:p>
                    <a:p>
                      <a:pPr marL="285750" marR="0" lvl="0" indent="-285750" algn="l" defTabSz="520700" rtl="0" eaLnBrk="1" fontAlgn="base" latinLnBrk="0" hangingPunct="1">
                        <a:lnSpc>
                          <a:spcPct val="100000"/>
                        </a:lnSpc>
                        <a:spcBef>
                          <a:spcPct val="0"/>
                        </a:spcBef>
                        <a:spcAft>
                          <a:spcPct val="0"/>
                        </a:spcAft>
                        <a:buClrTx/>
                        <a:buSzTx/>
                        <a:buFontTx/>
                        <a:buChar char="-"/>
                        <a:tabLst/>
                      </a:pPr>
                      <a:r>
                        <a:rPr kumimoji="0" lang="en-GB" altLang="en-US" sz="1200" b="0" i="0" u="none" strike="noStrike" cap="none" normalizeH="0" baseline="0" dirty="0">
                          <a:ln>
                            <a:noFill/>
                          </a:ln>
                          <a:solidFill>
                            <a:srgbClr val="000000"/>
                          </a:solidFill>
                          <a:effectLst/>
                          <a:latin typeface="+mn-lt"/>
                          <a:ea typeface="MS PGothic" panose="020B0600070205080204" pitchFamily="34" charset="-128"/>
                        </a:rPr>
                        <a:t>Add a double letter when adding –</a:t>
                      </a:r>
                      <a:r>
                        <a:rPr kumimoji="0" lang="en-GB" altLang="en-US" sz="1200" b="0" i="0" u="none" strike="noStrike" cap="none" normalizeH="0" baseline="0" dirty="0" err="1">
                          <a:ln>
                            <a:noFill/>
                          </a:ln>
                          <a:solidFill>
                            <a:srgbClr val="000000"/>
                          </a:solidFill>
                          <a:effectLst/>
                          <a:latin typeface="+mn-lt"/>
                          <a:ea typeface="MS PGothic" panose="020B0600070205080204" pitchFamily="34" charset="-128"/>
                        </a:rPr>
                        <a:t>er</a:t>
                      </a:r>
                      <a:r>
                        <a:rPr kumimoji="0" lang="en-GB" altLang="en-US" sz="1200" b="0" i="0" u="none" strike="noStrike" cap="none" normalizeH="0" baseline="0" dirty="0">
                          <a:ln>
                            <a:noFill/>
                          </a:ln>
                          <a:solidFill>
                            <a:srgbClr val="000000"/>
                          </a:solidFill>
                          <a:effectLst/>
                          <a:latin typeface="+mn-lt"/>
                          <a:ea typeface="MS PGothic" panose="020B0600070205080204" pitchFamily="34" charset="-128"/>
                        </a:rPr>
                        <a:t> and –</a:t>
                      </a:r>
                      <a:r>
                        <a:rPr kumimoji="0" lang="en-GB" altLang="en-US" sz="1200" b="0" i="0" u="none" strike="noStrike" cap="none" normalizeH="0" baseline="0" dirty="0" err="1">
                          <a:ln>
                            <a:noFill/>
                          </a:ln>
                          <a:solidFill>
                            <a:srgbClr val="000000"/>
                          </a:solidFill>
                          <a:effectLst/>
                          <a:latin typeface="+mn-lt"/>
                          <a:ea typeface="MS PGothic" panose="020B0600070205080204" pitchFamily="34" charset="-128"/>
                        </a:rPr>
                        <a:t>ing</a:t>
                      </a:r>
                      <a:r>
                        <a:rPr kumimoji="0" lang="en-GB" altLang="en-US" sz="1200" b="0" i="0" u="none" strike="noStrike" cap="none" normalizeH="0" baseline="0" dirty="0">
                          <a:ln>
                            <a:noFill/>
                          </a:ln>
                          <a:solidFill>
                            <a:srgbClr val="000000"/>
                          </a:solidFill>
                          <a:effectLst/>
                          <a:latin typeface="+mn-lt"/>
                          <a:ea typeface="MS PGothic" panose="020B0600070205080204" pitchFamily="34" charset="-128"/>
                        </a:rPr>
                        <a:t>. </a:t>
                      </a:r>
                    </a:p>
                    <a:p>
                      <a:pPr marL="285750" marR="0" lvl="0" indent="-285750" algn="l" defTabSz="520700" rtl="0" eaLnBrk="1" fontAlgn="base" latinLnBrk="0" hangingPunct="1">
                        <a:lnSpc>
                          <a:spcPct val="100000"/>
                        </a:lnSpc>
                        <a:spcBef>
                          <a:spcPct val="0"/>
                        </a:spcBef>
                        <a:spcAft>
                          <a:spcPct val="0"/>
                        </a:spcAft>
                        <a:buClrTx/>
                        <a:buSzTx/>
                        <a:buFontTx/>
                        <a:buChar char="-"/>
                        <a:tabLst/>
                      </a:pPr>
                      <a:endParaRPr kumimoji="0" lang="en-GB" altLang="en-US" sz="1200" b="0" i="0" u="none" strike="noStrike" cap="none" normalizeH="0" baseline="0" dirty="0">
                        <a:ln>
                          <a:noFill/>
                        </a:ln>
                        <a:solidFill>
                          <a:srgbClr val="000000"/>
                        </a:solidFill>
                        <a:effectLst/>
                        <a:latin typeface="+mn-lt"/>
                        <a:ea typeface="MS PGothic" panose="020B0600070205080204" pitchFamily="34" charset="-128"/>
                      </a:endParaRPr>
                    </a:p>
                    <a:p>
                      <a:pPr marL="285750" marR="0" lvl="0" indent="-285750" algn="l" defTabSz="520700" rtl="0" eaLnBrk="1" fontAlgn="base" latinLnBrk="0" hangingPunct="1">
                        <a:lnSpc>
                          <a:spcPct val="100000"/>
                        </a:lnSpc>
                        <a:spcBef>
                          <a:spcPct val="0"/>
                        </a:spcBef>
                        <a:spcAft>
                          <a:spcPct val="0"/>
                        </a:spcAft>
                        <a:buClrTx/>
                        <a:buSzTx/>
                        <a:buFontTx/>
                        <a:buChar char="-"/>
                        <a:tabLst/>
                      </a:pPr>
                      <a:r>
                        <a:rPr kumimoji="0" lang="en-GB" altLang="en-US" sz="1200" b="0" i="0" u="none" strike="noStrike" cap="none" normalizeH="0" baseline="0" dirty="0">
                          <a:ln>
                            <a:noFill/>
                          </a:ln>
                          <a:solidFill>
                            <a:srgbClr val="000000"/>
                          </a:solidFill>
                          <a:effectLst/>
                          <a:latin typeface="+mn-lt"/>
                          <a:ea typeface="MS PGothic" panose="020B0600070205080204" pitchFamily="34" charset="-128"/>
                        </a:rPr>
                        <a:t>Adding –</a:t>
                      </a:r>
                      <a:r>
                        <a:rPr kumimoji="0" lang="en-GB" altLang="en-US" sz="1200" b="0" i="0" u="none" strike="noStrike" cap="none" normalizeH="0" baseline="0" dirty="0" err="1">
                          <a:ln>
                            <a:noFill/>
                          </a:ln>
                          <a:solidFill>
                            <a:srgbClr val="000000"/>
                          </a:solidFill>
                          <a:effectLst/>
                          <a:latin typeface="+mn-lt"/>
                          <a:ea typeface="MS PGothic" panose="020B0600070205080204" pitchFamily="34" charset="-128"/>
                        </a:rPr>
                        <a:t>ly</a:t>
                      </a:r>
                      <a:r>
                        <a:rPr kumimoji="0" lang="en-GB" altLang="en-US" sz="1200" b="0" i="0" u="none" strike="noStrike" cap="none" normalizeH="0" baseline="0" dirty="0">
                          <a:ln>
                            <a:noFill/>
                          </a:ln>
                          <a:solidFill>
                            <a:srgbClr val="000000"/>
                          </a:solidFill>
                          <a:effectLst/>
                          <a:latin typeface="+mn-lt"/>
                          <a:ea typeface="MS PGothic" panose="020B0600070205080204" pitchFamily="34" charset="-128"/>
                        </a:rPr>
                        <a:t> can create an adverb. </a:t>
                      </a:r>
                    </a:p>
                    <a:p>
                      <a:pPr marL="285750" marR="0" lvl="0" indent="-285750" algn="l" defTabSz="520700" rtl="0" eaLnBrk="1" fontAlgn="base" latinLnBrk="0" hangingPunct="1">
                        <a:lnSpc>
                          <a:spcPct val="100000"/>
                        </a:lnSpc>
                        <a:spcBef>
                          <a:spcPct val="0"/>
                        </a:spcBef>
                        <a:spcAft>
                          <a:spcPct val="0"/>
                        </a:spcAft>
                        <a:buClrTx/>
                        <a:buSzTx/>
                        <a:buFontTx/>
                        <a:buChar char="-"/>
                        <a:tabLst/>
                      </a:pPr>
                      <a:endParaRPr kumimoji="0" lang="en-GB" altLang="en-US" sz="1200" b="0" i="0" u="none" strike="noStrike" cap="none" normalizeH="0" baseline="0" dirty="0">
                        <a:ln>
                          <a:noFill/>
                        </a:ln>
                        <a:solidFill>
                          <a:srgbClr val="000000"/>
                        </a:solidFill>
                        <a:effectLst/>
                        <a:latin typeface="+mn-lt"/>
                        <a:ea typeface="MS PGothic" panose="020B0600070205080204" pitchFamily="34" charset="-128"/>
                      </a:endParaRPr>
                    </a:p>
                    <a:p>
                      <a:pPr marL="285750" marR="0" lvl="0" indent="-285750" algn="l" defTabSz="520700" rtl="0" eaLnBrk="1" fontAlgn="base" latinLnBrk="0" hangingPunct="1">
                        <a:lnSpc>
                          <a:spcPct val="100000"/>
                        </a:lnSpc>
                        <a:spcBef>
                          <a:spcPct val="0"/>
                        </a:spcBef>
                        <a:spcAft>
                          <a:spcPct val="0"/>
                        </a:spcAft>
                        <a:buClrTx/>
                        <a:buSzTx/>
                        <a:buFontTx/>
                        <a:buChar char="-"/>
                        <a:tabLst/>
                      </a:pPr>
                      <a:r>
                        <a:rPr kumimoji="0" lang="en-GB" altLang="en-US" sz="1200" b="0" i="0" u="none" strike="noStrike" cap="none" normalizeH="0" baseline="0" dirty="0">
                          <a:ln>
                            <a:noFill/>
                          </a:ln>
                          <a:solidFill>
                            <a:srgbClr val="000000"/>
                          </a:solidFill>
                          <a:effectLst/>
                          <a:latin typeface="+mn-lt"/>
                          <a:ea typeface="MS PGothic" panose="020B0600070205080204" pitchFamily="34" charset="-128"/>
                        </a:rPr>
                        <a:t>‘-</a:t>
                      </a:r>
                      <a:r>
                        <a:rPr kumimoji="0" lang="en-GB" altLang="en-US" sz="1200" b="0" i="0" u="none" strike="noStrike" cap="none" normalizeH="0" baseline="0" dirty="0" err="1">
                          <a:ln>
                            <a:noFill/>
                          </a:ln>
                          <a:solidFill>
                            <a:srgbClr val="000000"/>
                          </a:solidFill>
                          <a:effectLst/>
                          <a:latin typeface="+mn-lt"/>
                          <a:ea typeface="MS PGothic" panose="020B0600070205080204" pitchFamily="34" charset="-128"/>
                        </a:rPr>
                        <a:t>ch</a:t>
                      </a:r>
                      <a:r>
                        <a:rPr kumimoji="0" lang="en-GB" altLang="en-US" sz="1200" b="0" i="0" u="none" strike="noStrike" cap="none" normalizeH="0" baseline="0" dirty="0">
                          <a:ln>
                            <a:noFill/>
                          </a:ln>
                          <a:solidFill>
                            <a:srgbClr val="000000"/>
                          </a:solidFill>
                          <a:effectLst/>
                          <a:latin typeface="+mn-lt"/>
                          <a:ea typeface="MS PGothic" panose="020B0600070205080204" pitchFamily="34" charset="-128"/>
                        </a:rPr>
                        <a:t>’ makes the ‘k’ sound</a:t>
                      </a:r>
                    </a:p>
                    <a:p>
                      <a:pPr marL="285750" marR="0" lvl="0" indent="-285750" algn="l" defTabSz="520700" rtl="0" eaLnBrk="1" fontAlgn="base" latinLnBrk="0" hangingPunct="1">
                        <a:lnSpc>
                          <a:spcPct val="100000"/>
                        </a:lnSpc>
                        <a:spcBef>
                          <a:spcPct val="0"/>
                        </a:spcBef>
                        <a:spcAft>
                          <a:spcPct val="0"/>
                        </a:spcAft>
                        <a:buClrTx/>
                        <a:buSzTx/>
                        <a:buFontTx/>
                        <a:buChar char="-"/>
                        <a:tabLst/>
                      </a:pPr>
                      <a:endParaRPr kumimoji="0" lang="en-GB" altLang="en-US" sz="1200" b="0" i="0" u="none" strike="noStrike" cap="none" normalizeH="0" baseline="0" dirty="0">
                        <a:ln>
                          <a:noFill/>
                        </a:ln>
                        <a:solidFill>
                          <a:srgbClr val="000000"/>
                        </a:solidFill>
                        <a:effectLst/>
                        <a:latin typeface="+mn-lt"/>
                        <a:ea typeface="MS PGothic" panose="020B0600070205080204" pitchFamily="34" charset="-128"/>
                      </a:endParaRPr>
                    </a:p>
                    <a:p>
                      <a:pPr marL="285750" marR="0" lvl="0" indent="-285750" algn="l" defTabSz="520700" rtl="0" eaLnBrk="1" fontAlgn="base" latinLnBrk="0" hangingPunct="1">
                        <a:lnSpc>
                          <a:spcPct val="100000"/>
                        </a:lnSpc>
                        <a:spcBef>
                          <a:spcPct val="0"/>
                        </a:spcBef>
                        <a:spcAft>
                          <a:spcPct val="0"/>
                        </a:spcAft>
                        <a:buClrTx/>
                        <a:buSzTx/>
                        <a:buFontTx/>
                        <a:buChar char="-"/>
                        <a:tabLst/>
                      </a:pPr>
                      <a:r>
                        <a:rPr kumimoji="0" lang="en-GB" altLang="en-US" sz="1200" b="0" i="0" u="none" strike="noStrike" cap="none" normalizeH="0" baseline="0" dirty="0" err="1">
                          <a:ln>
                            <a:noFill/>
                          </a:ln>
                          <a:solidFill>
                            <a:srgbClr val="000000"/>
                          </a:solidFill>
                          <a:effectLst/>
                          <a:latin typeface="+mn-lt"/>
                          <a:ea typeface="MS PGothic" panose="020B0600070205080204" pitchFamily="34" charset="-128"/>
                        </a:rPr>
                        <a:t>Ei</a:t>
                      </a:r>
                      <a:r>
                        <a:rPr kumimoji="0" lang="en-GB" altLang="en-US" sz="1200" b="0" i="0" u="none" strike="noStrike" cap="none" normalizeH="0" baseline="0" dirty="0">
                          <a:ln>
                            <a:noFill/>
                          </a:ln>
                          <a:solidFill>
                            <a:srgbClr val="000000"/>
                          </a:solidFill>
                          <a:effectLst/>
                          <a:latin typeface="+mn-lt"/>
                          <a:ea typeface="MS PGothic" panose="020B0600070205080204" pitchFamily="34" charset="-128"/>
                        </a:rPr>
                        <a:t>, </a:t>
                      </a:r>
                      <a:r>
                        <a:rPr kumimoji="0" lang="en-GB" altLang="en-US" sz="1200" b="0" i="0" u="none" strike="noStrike" cap="none" normalizeH="0" baseline="0" dirty="0" err="1">
                          <a:ln>
                            <a:noFill/>
                          </a:ln>
                          <a:solidFill>
                            <a:srgbClr val="000000"/>
                          </a:solidFill>
                          <a:effectLst/>
                          <a:latin typeface="+mn-lt"/>
                          <a:ea typeface="MS PGothic" panose="020B0600070205080204" pitchFamily="34" charset="-128"/>
                        </a:rPr>
                        <a:t>eigh</a:t>
                      </a:r>
                      <a:r>
                        <a:rPr kumimoji="0" lang="en-GB" altLang="en-US" sz="1200" b="0" i="0" u="none" strike="noStrike" cap="none" normalizeH="0" baseline="0" dirty="0">
                          <a:ln>
                            <a:noFill/>
                          </a:ln>
                          <a:solidFill>
                            <a:srgbClr val="000000"/>
                          </a:solidFill>
                          <a:effectLst/>
                          <a:latin typeface="+mn-lt"/>
                          <a:ea typeface="MS PGothic" panose="020B0600070205080204" pitchFamily="34" charset="-128"/>
                        </a:rPr>
                        <a:t>, </a:t>
                      </a:r>
                      <a:r>
                        <a:rPr kumimoji="0" lang="en-GB" altLang="en-US" sz="1200" b="0" i="0" u="none" strike="noStrike" cap="none" normalizeH="0" baseline="0" dirty="0" err="1">
                          <a:ln>
                            <a:noFill/>
                          </a:ln>
                          <a:solidFill>
                            <a:srgbClr val="000000"/>
                          </a:solidFill>
                          <a:effectLst/>
                          <a:latin typeface="+mn-lt"/>
                          <a:ea typeface="MS PGothic" panose="020B0600070205080204" pitchFamily="34" charset="-128"/>
                        </a:rPr>
                        <a:t>ey</a:t>
                      </a:r>
                      <a:r>
                        <a:rPr kumimoji="0" lang="en-GB" altLang="en-US" sz="1200" b="0" i="0" u="none" strike="noStrike" cap="none" normalizeH="0" baseline="0" dirty="0">
                          <a:ln>
                            <a:noFill/>
                          </a:ln>
                          <a:solidFill>
                            <a:srgbClr val="000000"/>
                          </a:solidFill>
                          <a:effectLst/>
                          <a:latin typeface="+mn-lt"/>
                          <a:ea typeface="MS PGothic" panose="020B0600070205080204" pitchFamily="34" charset="-128"/>
                        </a:rPr>
                        <a:t> makes an ‘ay sound’</a:t>
                      </a:r>
                    </a:p>
                    <a:p>
                      <a:pPr marL="285750" marR="0" lvl="0" indent="-285750" algn="l" defTabSz="520700" rtl="0" eaLnBrk="1" fontAlgn="base" latinLnBrk="0" hangingPunct="1">
                        <a:lnSpc>
                          <a:spcPct val="100000"/>
                        </a:lnSpc>
                        <a:spcBef>
                          <a:spcPct val="0"/>
                        </a:spcBef>
                        <a:spcAft>
                          <a:spcPct val="0"/>
                        </a:spcAft>
                        <a:buClrTx/>
                        <a:buSzTx/>
                        <a:buFontTx/>
                        <a:buChar char="-"/>
                        <a:tabLst/>
                      </a:pPr>
                      <a:endParaRPr kumimoji="0" lang="en-GB" altLang="en-US" sz="1200" b="0" i="0" u="none" strike="noStrike" cap="none" normalizeH="0" baseline="0" dirty="0">
                        <a:ln>
                          <a:noFill/>
                        </a:ln>
                        <a:solidFill>
                          <a:srgbClr val="000000"/>
                        </a:solidFill>
                        <a:effectLst/>
                        <a:latin typeface="+mn-lt"/>
                        <a:ea typeface="MS PGothic" panose="020B0600070205080204" pitchFamily="34" charset="-128"/>
                      </a:endParaRPr>
                    </a:p>
                    <a:p>
                      <a:pPr marL="285750" marR="0" lvl="0" indent="-285750" algn="l" defTabSz="520700" rtl="0" eaLnBrk="1" fontAlgn="base" latinLnBrk="0" hangingPunct="1">
                        <a:lnSpc>
                          <a:spcPct val="100000"/>
                        </a:lnSpc>
                        <a:spcBef>
                          <a:spcPct val="0"/>
                        </a:spcBef>
                        <a:spcAft>
                          <a:spcPct val="0"/>
                        </a:spcAft>
                        <a:buClrTx/>
                        <a:buSzTx/>
                        <a:buFontTx/>
                        <a:buChar char="-"/>
                        <a:tabLst/>
                      </a:pPr>
                      <a:r>
                        <a:rPr kumimoji="0" lang="en-GB" altLang="en-US" sz="1200" b="0" i="0" u="none" strike="noStrike" cap="none" normalizeH="0" baseline="0" dirty="0">
                          <a:ln>
                            <a:noFill/>
                          </a:ln>
                          <a:solidFill>
                            <a:srgbClr val="000000"/>
                          </a:solidFill>
                          <a:effectLst/>
                          <a:latin typeface="+mn-lt"/>
                          <a:ea typeface="MS PGothic" panose="020B0600070205080204" pitchFamily="34" charset="-128"/>
                        </a:rPr>
                        <a:t>‘re-’, ‘</a:t>
                      </a:r>
                      <a:r>
                        <a:rPr kumimoji="0" lang="en-GB" altLang="en-US" sz="1200" b="0" i="0" u="none" strike="noStrike" cap="none" normalizeH="0" baseline="0" dirty="0" err="1">
                          <a:ln>
                            <a:noFill/>
                          </a:ln>
                          <a:solidFill>
                            <a:srgbClr val="000000"/>
                          </a:solidFill>
                          <a:effectLst/>
                          <a:latin typeface="+mn-lt"/>
                          <a:ea typeface="MS PGothic" panose="020B0600070205080204" pitchFamily="34" charset="-128"/>
                        </a:rPr>
                        <a:t>il</a:t>
                      </a:r>
                      <a:r>
                        <a:rPr kumimoji="0" lang="en-GB" altLang="en-US" sz="1200" b="0" i="0" u="none" strike="noStrike" cap="none" normalizeH="0" baseline="0" dirty="0">
                          <a:ln>
                            <a:noFill/>
                          </a:ln>
                          <a:solidFill>
                            <a:srgbClr val="000000"/>
                          </a:solidFill>
                          <a:effectLst/>
                          <a:latin typeface="+mn-lt"/>
                          <a:ea typeface="MS PGothic" panose="020B0600070205080204" pitchFamily="34" charset="-128"/>
                        </a:rPr>
                        <a:t>-’ and ‘</a:t>
                      </a:r>
                      <a:r>
                        <a:rPr kumimoji="0" lang="en-GB" altLang="en-US" sz="1200" b="0" i="0" u="none" strike="noStrike" cap="none" normalizeH="0" baseline="0" dirty="0" err="1">
                          <a:ln>
                            <a:noFill/>
                          </a:ln>
                          <a:solidFill>
                            <a:srgbClr val="000000"/>
                          </a:solidFill>
                          <a:effectLst/>
                          <a:latin typeface="+mn-lt"/>
                          <a:ea typeface="MS PGothic" panose="020B0600070205080204" pitchFamily="34" charset="-128"/>
                        </a:rPr>
                        <a:t>im</a:t>
                      </a:r>
                      <a:r>
                        <a:rPr kumimoji="0" lang="en-GB" altLang="en-US" sz="1200" b="0" i="0" u="none" strike="noStrike" cap="none" normalizeH="0" baseline="0" dirty="0">
                          <a:ln>
                            <a:noFill/>
                          </a:ln>
                          <a:solidFill>
                            <a:srgbClr val="000000"/>
                          </a:solidFill>
                          <a:effectLst/>
                          <a:latin typeface="+mn-lt"/>
                          <a:ea typeface="MS PGothic" panose="020B0600070205080204" pitchFamily="34" charset="-128"/>
                        </a:rPr>
                        <a:t>-’ change the meaning of words</a:t>
                      </a:r>
                    </a:p>
                    <a:p>
                      <a:pPr marL="285750" marR="0" lvl="0" indent="-285750" algn="l" defTabSz="520700" rtl="0" eaLnBrk="1" fontAlgn="base" latinLnBrk="0" hangingPunct="1">
                        <a:lnSpc>
                          <a:spcPct val="100000"/>
                        </a:lnSpc>
                        <a:spcBef>
                          <a:spcPct val="0"/>
                        </a:spcBef>
                        <a:spcAft>
                          <a:spcPct val="0"/>
                        </a:spcAft>
                        <a:buClrTx/>
                        <a:buSzTx/>
                        <a:buFontTx/>
                        <a:buChar char="-"/>
                        <a:tabLst/>
                      </a:pPr>
                      <a:endParaRPr kumimoji="0" lang="en-GB" altLang="en-US" sz="1200" b="0" i="0" u="none" strike="noStrike" cap="none" normalizeH="0" baseline="0" dirty="0">
                        <a:ln>
                          <a:noFill/>
                        </a:ln>
                        <a:solidFill>
                          <a:srgbClr val="000000"/>
                        </a:solidFill>
                        <a:effectLst/>
                        <a:latin typeface="+mn-lt"/>
                        <a:ea typeface="MS PGothic" panose="020B0600070205080204" pitchFamily="34" charset="-128"/>
                      </a:endParaRPr>
                    </a:p>
                    <a:p>
                      <a:pPr marL="285750" marR="0" lvl="0" indent="-285750" algn="l" defTabSz="520700" rtl="0" eaLnBrk="1" fontAlgn="base" latinLnBrk="0" hangingPunct="1">
                        <a:lnSpc>
                          <a:spcPct val="100000"/>
                        </a:lnSpc>
                        <a:spcBef>
                          <a:spcPct val="0"/>
                        </a:spcBef>
                        <a:spcAft>
                          <a:spcPct val="0"/>
                        </a:spcAft>
                        <a:buClrTx/>
                        <a:buSzTx/>
                        <a:buFontTx/>
                        <a:buChar char="-"/>
                        <a:tabLst/>
                      </a:pPr>
                      <a:r>
                        <a:rPr kumimoji="0" lang="en-GB" altLang="en-US" sz="1200" b="0" i="0" u="none" strike="noStrike" cap="none" normalizeH="0" baseline="0" dirty="0">
                          <a:ln>
                            <a:noFill/>
                          </a:ln>
                          <a:solidFill>
                            <a:srgbClr val="000000"/>
                          </a:solidFill>
                          <a:effectLst/>
                          <a:latin typeface="+mn-lt"/>
                          <a:ea typeface="MS PGothic" panose="020B0600070205080204" pitchFamily="34" charset="-128"/>
                        </a:rPr>
                        <a:t>‘dis-’, ‘mis-’ and ‘in-’ words have negative meanings.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600" dirty="0">
                          <a:latin typeface="+mn-lt"/>
                        </a:rPr>
                        <a:t>-’-</a:t>
                      </a:r>
                      <a:r>
                        <a:rPr lang="en-GB" sz="1600" dirty="0" err="1">
                          <a:latin typeface="+mn-lt"/>
                        </a:rPr>
                        <a:t>tion</a:t>
                      </a:r>
                      <a:r>
                        <a:rPr lang="en-GB" sz="1600" dirty="0">
                          <a:latin typeface="+mn-lt"/>
                        </a:rPr>
                        <a:t>’ can be added to a root wood that ends in t or e.</a:t>
                      </a:r>
                    </a:p>
                    <a:p>
                      <a:endParaRPr lang="en-GB" sz="1600" dirty="0">
                        <a:latin typeface="+mn-lt"/>
                      </a:endParaRPr>
                    </a:p>
                    <a:p>
                      <a:pPr marL="285750" indent="-285750">
                        <a:buFontTx/>
                        <a:buChar char="-"/>
                      </a:pPr>
                      <a:r>
                        <a:rPr lang="en-GB" sz="1600" dirty="0">
                          <a:latin typeface="+mn-lt"/>
                        </a:rPr>
                        <a:t>‘-</a:t>
                      </a:r>
                      <a:r>
                        <a:rPr lang="en-GB" sz="1600" dirty="0" err="1">
                          <a:latin typeface="+mn-lt"/>
                        </a:rPr>
                        <a:t>ation</a:t>
                      </a:r>
                      <a:r>
                        <a:rPr lang="en-GB" sz="1600" dirty="0">
                          <a:latin typeface="+mn-lt"/>
                        </a:rPr>
                        <a:t>’ can be added to verbs to form nouns</a:t>
                      </a:r>
                    </a:p>
                    <a:p>
                      <a:pPr marL="285750" indent="-285750">
                        <a:buFontTx/>
                        <a:buChar char="-"/>
                      </a:pPr>
                      <a:endParaRPr lang="en-GB" sz="1600" dirty="0">
                        <a:latin typeface="+mn-lt"/>
                      </a:endParaRPr>
                    </a:p>
                    <a:p>
                      <a:pPr marL="285750" indent="-285750">
                        <a:buFontTx/>
                        <a:buChar char="-"/>
                      </a:pPr>
                      <a:r>
                        <a:rPr lang="en-GB" sz="1600" dirty="0">
                          <a:latin typeface="+mn-lt"/>
                        </a:rPr>
                        <a:t>‘-</a:t>
                      </a:r>
                      <a:r>
                        <a:rPr lang="en-GB" sz="1600" dirty="0" err="1">
                          <a:latin typeface="+mn-lt"/>
                        </a:rPr>
                        <a:t>sion</a:t>
                      </a:r>
                      <a:r>
                        <a:rPr lang="en-GB" sz="1600" dirty="0">
                          <a:latin typeface="+mn-lt"/>
                        </a:rPr>
                        <a:t>’ is at the end of words that sound like ‘</a:t>
                      </a:r>
                      <a:r>
                        <a:rPr lang="en-GB" sz="1600" dirty="0" err="1">
                          <a:latin typeface="+mn-lt"/>
                        </a:rPr>
                        <a:t>sh</a:t>
                      </a:r>
                      <a:r>
                        <a:rPr lang="en-GB" sz="1600" dirty="0">
                          <a:latin typeface="+mn-lt"/>
                        </a:rPr>
                        <a:t>-’</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GB" sz="1600" dirty="0">
                        <a:latin typeface="+mn-lt"/>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sp>
        <p:nvSpPr>
          <p:cNvPr id="75797" name="Slide Number Placeholder 2">
            <a:extLst>
              <a:ext uri="{FF2B5EF4-FFF2-40B4-BE49-F238E27FC236}">
                <a16:creationId xmlns:a16="http://schemas.microsoft.com/office/drawing/2014/main" id="{7EBB8205-43DC-561B-A194-FFB793B03D5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661F961-0633-4E65-844E-DDE76B547A80}" type="slidenum">
              <a:rPr lang="en-GB" altLang="en-US" smtClean="0"/>
              <a:pPr/>
              <a:t>3</a:t>
            </a:fld>
            <a:endParaRPr lang="en-GB" altLang="en-US" dirty="0"/>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3340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1337547" y="1002778"/>
            <a:ext cx="6469927" cy="468540"/>
          </a:xfrm>
          <a:solidFill>
            <a:schemeClr val="accent4">
              <a:lumMod val="60000"/>
              <a:lumOff val="40000"/>
            </a:schemeClr>
          </a:solidFill>
        </p:spPr>
        <p:txBody>
          <a:bodyPr>
            <a:normAutofit/>
          </a:bodyPr>
          <a:lstStyle/>
          <a:p>
            <a:pPr>
              <a:defRPr/>
            </a:pPr>
            <a:r>
              <a:rPr lang="en-GB" sz="2264" b="1" dirty="0">
                <a:latin typeface="Century Gothic" panose="020B0502020202020204" pitchFamily="34" charset="0"/>
              </a:rPr>
              <a:t>Maths Substantive Knowledge Year 3</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extLst/>
          </p:nvPr>
        </p:nvGraphicFramePr>
        <p:xfrm>
          <a:off x="200723" y="1620987"/>
          <a:ext cx="8755500" cy="3736560"/>
        </p:xfrm>
        <a:graphic>
          <a:graphicData uri="http://schemas.openxmlformats.org/drawingml/2006/table">
            <a:tbl>
              <a:tblPr/>
              <a:tblGrid>
                <a:gridCol w="3013394">
                  <a:extLst>
                    <a:ext uri="{9D8B030D-6E8A-4147-A177-3AD203B41FA5}">
                      <a16:colId xmlns:a16="http://schemas.microsoft.com/office/drawing/2014/main" val="210943694"/>
                    </a:ext>
                  </a:extLst>
                </a:gridCol>
                <a:gridCol w="3086851">
                  <a:extLst>
                    <a:ext uri="{9D8B030D-6E8A-4147-A177-3AD203B41FA5}">
                      <a16:colId xmlns:a16="http://schemas.microsoft.com/office/drawing/2014/main" val="864309712"/>
                    </a:ext>
                  </a:extLst>
                </a:gridCol>
                <a:gridCol w="2655255">
                  <a:extLst>
                    <a:ext uri="{9D8B030D-6E8A-4147-A177-3AD203B41FA5}">
                      <a16:colId xmlns:a16="http://schemas.microsoft.com/office/drawing/2014/main" val="3913203569"/>
                    </a:ext>
                  </a:extLst>
                </a:gridCol>
              </a:tblGrid>
              <a:tr h="302945">
                <a:tc gridSpan="3">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Autumn</a:t>
                      </a:r>
                    </a:p>
                  </a:txBody>
                  <a:tcPr marL="64700" marR="64700" marT="32350" marB="32350"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931202660"/>
                  </a:ext>
                </a:extLst>
              </a:tr>
              <a:tr h="351395">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8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Place Value</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Addition and Subtraction</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Multiplication and Division A</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extLst>
                  <a:ext uri="{0D108BD9-81ED-4DB2-BD59-A6C34878D82A}">
                    <a16:rowId xmlns:a16="http://schemas.microsoft.com/office/drawing/2014/main" val="2170195882"/>
                  </a:ext>
                </a:extLst>
              </a:tr>
              <a:tr h="3082220">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dirty="0">
                          <a:solidFill>
                            <a:schemeClr val="tx1"/>
                          </a:solidFill>
                          <a:effectLst/>
                          <a:latin typeface="Calibri" panose="020F0502020204030204" pitchFamily="34" charset="0"/>
                          <a:ea typeface="MS PGothic" panose="020B0600070205080204" pitchFamily="34" charset="-128"/>
                          <a:cs typeface="+mn-cs"/>
                        </a:rPr>
                        <a:t>Represent numbers to 100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dirty="0">
                          <a:solidFill>
                            <a:schemeClr val="tx1"/>
                          </a:solidFill>
                          <a:effectLst/>
                          <a:latin typeface="Calibri" panose="020F0502020204030204" pitchFamily="34" charset="0"/>
                          <a:ea typeface="MS PGothic" panose="020B0600070205080204" pitchFamily="34" charset="-128"/>
                          <a:cs typeface="+mn-cs"/>
                        </a:rPr>
                        <a:t>Partition</a:t>
                      </a:r>
                      <a:r>
                        <a:rPr lang="en-GB" sz="900" kern="1200" baseline="0" dirty="0">
                          <a:solidFill>
                            <a:schemeClr val="tx1"/>
                          </a:solidFill>
                          <a:effectLst/>
                          <a:latin typeface="Calibri" panose="020F0502020204030204" pitchFamily="34" charset="0"/>
                          <a:ea typeface="MS PGothic" panose="020B0600070205080204" pitchFamily="34" charset="-128"/>
                          <a:cs typeface="+mn-cs"/>
                        </a:rPr>
                        <a:t> numbers to 100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Number line to 100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Hundreds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Represent numbers to 1,000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Partition numbers to 1,000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Flexible partitioning of numbers to 1,000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dirty="0">
                          <a:solidFill>
                            <a:schemeClr val="tx1"/>
                          </a:solidFill>
                          <a:effectLst/>
                          <a:latin typeface="Calibri" panose="020F0502020204030204" pitchFamily="34" charset="0"/>
                          <a:ea typeface="MS PGothic" panose="020B0600070205080204" pitchFamily="34" charset="-128"/>
                          <a:cs typeface="+mn-cs"/>
                        </a:rPr>
                        <a:t>Hundreds,</a:t>
                      </a:r>
                      <a:r>
                        <a:rPr lang="en-GB" sz="900" kern="1200" baseline="0" dirty="0">
                          <a:solidFill>
                            <a:schemeClr val="tx1"/>
                          </a:solidFill>
                          <a:effectLst/>
                          <a:latin typeface="Calibri" panose="020F0502020204030204" pitchFamily="34" charset="0"/>
                          <a:ea typeface="MS PGothic" panose="020B0600070205080204" pitchFamily="34" charset="-128"/>
                          <a:cs typeface="+mn-cs"/>
                        </a:rPr>
                        <a:t> tens and ones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Find 1, 10 or 100 more or less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Number line to 1,000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Estimate a number line to 1,000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Compare numbers to 1,000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dirty="0">
                          <a:solidFill>
                            <a:schemeClr val="tx1"/>
                          </a:solidFill>
                          <a:effectLst/>
                          <a:latin typeface="Calibri" panose="020F0502020204030204" pitchFamily="34" charset="0"/>
                          <a:ea typeface="MS PGothic" panose="020B0600070205080204" pitchFamily="34" charset="-128"/>
                          <a:cs typeface="+mn-cs"/>
                        </a:rPr>
                        <a:t>Order</a:t>
                      </a:r>
                      <a:r>
                        <a:rPr lang="en-GB" sz="900" kern="1200" baseline="0" dirty="0">
                          <a:solidFill>
                            <a:schemeClr val="tx1"/>
                          </a:solidFill>
                          <a:effectLst/>
                          <a:latin typeface="Calibri" panose="020F0502020204030204" pitchFamily="34" charset="0"/>
                          <a:ea typeface="MS PGothic" panose="020B0600070205080204" pitchFamily="34" charset="-128"/>
                          <a:cs typeface="+mn-cs"/>
                        </a:rPr>
                        <a:t> numbers to 1,000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Count in 50s</a:t>
                      </a:r>
                    </a:p>
                    <a:p>
                      <a:pPr marL="285750" marR="0" lvl="0" indent="-285750" algn="l" defTabSz="520700" rtl="0" eaLnBrk="1" fontAlgn="base" latinLnBrk="0" hangingPunct="1">
                        <a:lnSpc>
                          <a:spcPct val="100000"/>
                        </a:lnSpc>
                        <a:spcBef>
                          <a:spcPct val="0"/>
                        </a:spcBef>
                        <a:spcAft>
                          <a:spcPct val="0"/>
                        </a:spcAft>
                        <a:buClrTx/>
                        <a:buSzTx/>
                        <a:buFontTx/>
                        <a:buChar char="-"/>
                        <a:tabLst/>
                        <a:defRPr/>
                      </a:pPr>
                      <a:endParaRPr lang="en-GB" sz="900" kern="1200" dirty="0">
                        <a:solidFill>
                          <a:schemeClr val="tx1"/>
                        </a:solidFill>
                        <a:effectLst/>
                        <a:latin typeface="Calibri" panose="020F0502020204030204" pitchFamily="34" charset="0"/>
                        <a:ea typeface="MS PGothic" panose="020B0600070205080204" pitchFamily="34" charset="-128"/>
                        <a:cs typeface="+mn-cs"/>
                      </a:endParaRP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900" dirty="0"/>
                        <a:t>Apply number bonds within 10</a:t>
                      </a:r>
                    </a:p>
                    <a:p>
                      <a:pPr marL="285750" indent="-285750">
                        <a:buFontTx/>
                        <a:buChar char="-"/>
                      </a:pPr>
                      <a:r>
                        <a:rPr lang="en-GB" sz="900" dirty="0"/>
                        <a:t>Add and subtract 1s</a:t>
                      </a:r>
                    </a:p>
                    <a:p>
                      <a:pPr marL="285750" indent="-285750">
                        <a:buFontTx/>
                        <a:buChar char="-"/>
                      </a:pPr>
                      <a:r>
                        <a:rPr lang="en-GB" sz="900" dirty="0"/>
                        <a:t>Add and subtract 10s</a:t>
                      </a:r>
                    </a:p>
                    <a:p>
                      <a:pPr marL="285750" indent="-285750">
                        <a:buFontTx/>
                        <a:buChar char="-"/>
                      </a:pPr>
                      <a:r>
                        <a:rPr lang="en-GB" sz="900" dirty="0"/>
                        <a:t>Add and subtract 100s</a:t>
                      </a:r>
                    </a:p>
                    <a:p>
                      <a:pPr marL="285750" indent="-285750">
                        <a:buFontTx/>
                        <a:buChar char="-"/>
                      </a:pPr>
                      <a:r>
                        <a:rPr lang="en-GB" sz="900" dirty="0"/>
                        <a:t>Spot the pattern</a:t>
                      </a:r>
                    </a:p>
                    <a:p>
                      <a:pPr marL="285750" indent="-285750">
                        <a:buFontTx/>
                        <a:buChar char="-"/>
                      </a:pPr>
                      <a:r>
                        <a:rPr lang="en-GB" sz="900" dirty="0"/>
                        <a:t>Add</a:t>
                      </a:r>
                      <a:r>
                        <a:rPr lang="en-GB" sz="900" baseline="0" dirty="0"/>
                        <a:t> 1s across a 10</a:t>
                      </a:r>
                    </a:p>
                    <a:p>
                      <a:pPr marL="285750" indent="-285750">
                        <a:buFontTx/>
                        <a:buChar char="-"/>
                      </a:pPr>
                      <a:r>
                        <a:rPr lang="en-GB" sz="900" baseline="0" dirty="0"/>
                        <a:t>Add 10s across a 100</a:t>
                      </a:r>
                    </a:p>
                    <a:p>
                      <a:pPr marL="285750" indent="-285750">
                        <a:buFontTx/>
                        <a:buChar char="-"/>
                      </a:pPr>
                      <a:r>
                        <a:rPr lang="en-GB" sz="900" baseline="0" dirty="0"/>
                        <a:t>Subtract 1s across a 10</a:t>
                      </a:r>
                    </a:p>
                    <a:p>
                      <a:pPr marL="285750" indent="-285750">
                        <a:buFontTx/>
                        <a:buChar char="-"/>
                      </a:pPr>
                      <a:r>
                        <a:rPr lang="en-GB" sz="900" baseline="0" dirty="0"/>
                        <a:t>Subtract 10s across a 100</a:t>
                      </a:r>
                    </a:p>
                    <a:p>
                      <a:pPr marL="285750" indent="-285750">
                        <a:buFontTx/>
                        <a:buChar char="-"/>
                      </a:pPr>
                      <a:r>
                        <a:rPr lang="en-GB" sz="900" baseline="0" dirty="0"/>
                        <a:t>Make connections</a:t>
                      </a:r>
                    </a:p>
                    <a:p>
                      <a:pPr marL="285750" indent="-285750">
                        <a:buFontTx/>
                        <a:buChar char="-"/>
                      </a:pPr>
                      <a:r>
                        <a:rPr lang="en-GB" sz="900" baseline="0" dirty="0"/>
                        <a:t>Add two numbers (no exchange)</a:t>
                      </a:r>
                    </a:p>
                    <a:p>
                      <a:pPr marL="285750" indent="-285750">
                        <a:buFontTx/>
                        <a:buChar char="-"/>
                      </a:pPr>
                      <a:r>
                        <a:rPr lang="en-GB" sz="900" baseline="0" dirty="0"/>
                        <a:t>Subtract two numbers (no exchange)</a:t>
                      </a:r>
                    </a:p>
                    <a:p>
                      <a:pPr marL="285750" indent="-285750">
                        <a:buFontTx/>
                        <a:buChar char="-"/>
                      </a:pPr>
                      <a:r>
                        <a:rPr lang="en-GB" sz="900" baseline="0" dirty="0"/>
                        <a:t>Add two numbers (across a 10)</a:t>
                      </a:r>
                    </a:p>
                    <a:p>
                      <a:pPr marL="285750" indent="-285750">
                        <a:buFontTx/>
                        <a:buChar char="-"/>
                      </a:pPr>
                      <a:r>
                        <a:rPr lang="en-GB" sz="900" baseline="0" dirty="0"/>
                        <a:t>Add two numbers (across a 100)</a:t>
                      </a:r>
                    </a:p>
                    <a:p>
                      <a:pPr marL="285750" indent="-285750">
                        <a:buFontTx/>
                        <a:buChar char="-"/>
                      </a:pPr>
                      <a:r>
                        <a:rPr lang="en-GB" sz="900" baseline="0" dirty="0"/>
                        <a:t>Subtract two numbers (across a 10)</a:t>
                      </a:r>
                    </a:p>
                    <a:p>
                      <a:pPr marL="285750" indent="-285750">
                        <a:buFontTx/>
                        <a:buChar char="-"/>
                      </a:pPr>
                      <a:r>
                        <a:rPr lang="en-GB" sz="900" baseline="0" dirty="0"/>
                        <a:t>Subtract two numbers (across a 100)</a:t>
                      </a:r>
                    </a:p>
                    <a:p>
                      <a:pPr marL="285750" indent="-285750">
                        <a:buFontTx/>
                        <a:buChar char="-"/>
                      </a:pPr>
                      <a:r>
                        <a:rPr lang="en-GB" sz="900" baseline="0" dirty="0"/>
                        <a:t>Add 2-digit and 3-digit numbers</a:t>
                      </a:r>
                    </a:p>
                    <a:p>
                      <a:pPr marL="285750" indent="-285750">
                        <a:buFontTx/>
                        <a:buChar char="-"/>
                      </a:pPr>
                      <a:r>
                        <a:rPr lang="en-GB" sz="900" baseline="0" dirty="0"/>
                        <a:t>Subtract a 2-digit number from a 3-digit number</a:t>
                      </a:r>
                    </a:p>
                    <a:p>
                      <a:pPr marL="285750" indent="-285750">
                        <a:buFontTx/>
                        <a:buChar char="-"/>
                      </a:pPr>
                      <a:r>
                        <a:rPr lang="en-GB" sz="900" baseline="0" dirty="0"/>
                        <a:t>Complements to 100</a:t>
                      </a:r>
                    </a:p>
                    <a:p>
                      <a:pPr marL="285750" indent="-285750">
                        <a:buFontTx/>
                        <a:buChar char="-"/>
                      </a:pPr>
                      <a:r>
                        <a:rPr lang="en-GB" sz="900" baseline="0" dirty="0"/>
                        <a:t>Estimate answers</a:t>
                      </a:r>
                    </a:p>
                    <a:p>
                      <a:pPr marL="285750" indent="-285750">
                        <a:buFontTx/>
                        <a:buChar char="-"/>
                      </a:pPr>
                      <a:r>
                        <a:rPr lang="en-GB" sz="900" baseline="0" dirty="0"/>
                        <a:t>Inverse operations</a:t>
                      </a:r>
                    </a:p>
                    <a:p>
                      <a:pPr marL="285750" indent="-285750">
                        <a:buFontTx/>
                        <a:buChar char="-"/>
                      </a:pPr>
                      <a:r>
                        <a:rPr lang="en-GB" sz="900" baseline="0" dirty="0"/>
                        <a:t>Make decisions</a:t>
                      </a:r>
                      <a:endParaRPr lang="en-GB" sz="9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900" dirty="0"/>
                        <a:t>Multiplication</a:t>
                      </a:r>
                      <a:r>
                        <a:rPr lang="en-GB" sz="900" baseline="0" dirty="0"/>
                        <a:t>-equal groups</a:t>
                      </a:r>
                    </a:p>
                    <a:p>
                      <a:pPr marL="285750" indent="-285750">
                        <a:buFontTx/>
                        <a:buChar char="-"/>
                      </a:pPr>
                      <a:r>
                        <a:rPr lang="en-GB" sz="900" baseline="0" dirty="0"/>
                        <a:t>Use arrays</a:t>
                      </a:r>
                    </a:p>
                    <a:p>
                      <a:pPr marL="285750" indent="-285750">
                        <a:buFontTx/>
                        <a:buChar char="-"/>
                      </a:pPr>
                      <a:r>
                        <a:rPr lang="en-GB" sz="900" baseline="0" dirty="0"/>
                        <a:t>Multiples of 2</a:t>
                      </a:r>
                    </a:p>
                    <a:p>
                      <a:pPr marL="285750" indent="-285750">
                        <a:buFontTx/>
                        <a:buChar char="-"/>
                      </a:pPr>
                      <a:r>
                        <a:rPr lang="en-GB" sz="900" baseline="0" dirty="0"/>
                        <a:t>Multiples of 5 and 10</a:t>
                      </a:r>
                    </a:p>
                    <a:p>
                      <a:pPr marL="285750" indent="-285750">
                        <a:buFontTx/>
                        <a:buChar char="-"/>
                      </a:pPr>
                      <a:r>
                        <a:rPr lang="en-GB" sz="900" baseline="0" dirty="0"/>
                        <a:t>Sharing and grouping</a:t>
                      </a:r>
                    </a:p>
                    <a:p>
                      <a:pPr marL="285750" indent="-285750">
                        <a:buFontTx/>
                        <a:buChar char="-"/>
                      </a:pPr>
                      <a:r>
                        <a:rPr lang="en-GB" sz="900" baseline="0" dirty="0"/>
                        <a:t>Multiply by 3</a:t>
                      </a:r>
                    </a:p>
                    <a:p>
                      <a:pPr marL="285750" indent="-285750">
                        <a:buFontTx/>
                        <a:buChar char="-"/>
                      </a:pPr>
                      <a:r>
                        <a:rPr lang="en-GB" sz="900" baseline="0" dirty="0"/>
                        <a:t>Divide by 3</a:t>
                      </a:r>
                    </a:p>
                    <a:p>
                      <a:pPr marL="285750" indent="-285750">
                        <a:buFontTx/>
                        <a:buChar char="-"/>
                      </a:pPr>
                      <a:r>
                        <a:rPr lang="en-GB" sz="900" baseline="0" dirty="0"/>
                        <a:t>The 3 times-table</a:t>
                      </a:r>
                    </a:p>
                    <a:p>
                      <a:pPr marL="285750" indent="-285750">
                        <a:buFontTx/>
                        <a:buChar char="-"/>
                      </a:pPr>
                      <a:r>
                        <a:rPr lang="en-GB" sz="900" baseline="0" dirty="0"/>
                        <a:t>Multiply by 4</a:t>
                      </a:r>
                    </a:p>
                    <a:p>
                      <a:pPr marL="285750" indent="-285750">
                        <a:buFontTx/>
                        <a:buChar char="-"/>
                      </a:pPr>
                      <a:r>
                        <a:rPr lang="en-GB" sz="900" baseline="0" dirty="0"/>
                        <a:t>Divide by 4</a:t>
                      </a:r>
                    </a:p>
                    <a:p>
                      <a:pPr marL="285750" indent="-285750">
                        <a:buFontTx/>
                        <a:buChar char="-"/>
                      </a:pPr>
                      <a:r>
                        <a:rPr lang="en-GB" sz="900" baseline="0" dirty="0"/>
                        <a:t>The 4 times-table</a:t>
                      </a:r>
                    </a:p>
                    <a:p>
                      <a:pPr marL="285750" indent="-285750">
                        <a:buFontTx/>
                        <a:buChar char="-"/>
                      </a:pPr>
                      <a:r>
                        <a:rPr lang="en-GB" sz="900" baseline="0" dirty="0"/>
                        <a:t>Multiply by 8</a:t>
                      </a:r>
                    </a:p>
                    <a:p>
                      <a:pPr marL="285750" indent="-285750">
                        <a:buFontTx/>
                        <a:buChar char="-"/>
                      </a:pPr>
                      <a:r>
                        <a:rPr lang="en-GB" sz="900" baseline="0" dirty="0"/>
                        <a:t>Divide by 8</a:t>
                      </a:r>
                    </a:p>
                    <a:p>
                      <a:pPr marL="285750" indent="-285750">
                        <a:buFontTx/>
                        <a:buChar char="-"/>
                      </a:pPr>
                      <a:r>
                        <a:rPr lang="en-GB" sz="900" baseline="0" dirty="0"/>
                        <a:t>The 8 times-table</a:t>
                      </a:r>
                    </a:p>
                    <a:p>
                      <a:pPr marL="285750" indent="-285750">
                        <a:buFontTx/>
                        <a:buChar char="-"/>
                      </a:pPr>
                      <a:r>
                        <a:rPr lang="en-GB" sz="900" baseline="0" dirty="0"/>
                        <a:t>The 2, 4 and 8 times-table</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sp>
        <p:nvSpPr>
          <p:cNvPr id="75797" name="Slide Number Placeholder 2">
            <a:extLst>
              <a:ext uri="{FF2B5EF4-FFF2-40B4-BE49-F238E27FC236}">
                <a16:creationId xmlns:a16="http://schemas.microsoft.com/office/drawing/2014/main" id="{7EBB8205-43DC-561B-A194-FFB793B03D5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661F961-0633-4E65-844E-DDE76B547A80}" type="slidenum">
              <a:rPr lang="en-GB" altLang="en-US" smtClean="0"/>
              <a:pPr/>
              <a:t>4</a:t>
            </a:fld>
            <a:endParaRPr lang="en-GB" altLang="en-US" dirty="0"/>
          </a:p>
        </p:txBody>
      </p:sp>
      <p:pic>
        <p:nvPicPr>
          <p:cNvPr id="7" name="Picture 2" descr="Image preview">
            <a:extLst>
              <a:ext uri="{FF2B5EF4-FFF2-40B4-BE49-F238E27FC236}">
                <a16:creationId xmlns:a16="http://schemas.microsoft.com/office/drawing/2014/main" id="{8E5F286C-A77E-9145-ACDD-960F145B65C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950" y="5379244"/>
            <a:ext cx="386700" cy="51911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New Recognition Partner Announcement - White Rose Maths - Tempo Time Credits">
            <a:extLst>
              <a:ext uri="{FF2B5EF4-FFF2-40B4-BE49-F238E27FC236}">
                <a16:creationId xmlns:a16="http://schemas.microsoft.com/office/drawing/2014/main" id="{5E3CBEA4-494A-9543-B3FF-56A71F6A6D8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15350" y="5396086"/>
            <a:ext cx="519114" cy="519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8735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1337547" y="1002778"/>
            <a:ext cx="6469927" cy="468540"/>
          </a:xfrm>
          <a:solidFill>
            <a:schemeClr val="accent4">
              <a:lumMod val="60000"/>
              <a:lumOff val="40000"/>
            </a:schemeClr>
          </a:solidFill>
        </p:spPr>
        <p:txBody>
          <a:bodyPr>
            <a:normAutofit/>
          </a:bodyPr>
          <a:lstStyle/>
          <a:p>
            <a:pPr>
              <a:defRPr/>
            </a:pPr>
            <a:r>
              <a:rPr lang="en-GB" sz="2264" b="1" dirty="0">
                <a:latin typeface="Century Gothic" panose="020B0502020202020204" pitchFamily="34" charset="0"/>
              </a:rPr>
              <a:t>Maths Substantive Knowledge Year 3</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extLst/>
          </p:nvPr>
        </p:nvGraphicFramePr>
        <p:xfrm>
          <a:off x="125451" y="1620986"/>
          <a:ext cx="8789949" cy="3456915"/>
        </p:xfrm>
        <a:graphic>
          <a:graphicData uri="http://schemas.openxmlformats.org/drawingml/2006/table">
            <a:tbl>
              <a:tblPr/>
              <a:tblGrid>
                <a:gridCol w="1768112">
                  <a:extLst>
                    <a:ext uri="{9D8B030D-6E8A-4147-A177-3AD203B41FA5}">
                      <a16:colId xmlns:a16="http://schemas.microsoft.com/office/drawing/2014/main" val="210943694"/>
                    </a:ext>
                  </a:extLst>
                </a:gridCol>
                <a:gridCol w="2144801">
                  <a:extLst>
                    <a:ext uri="{9D8B030D-6E8A-4147-A177-3AD203B41FA5}">
                      <a16:colId xmlns:a16="http://schemas.microsoft.com/office/drawing/2014/main" val="864309712"/>
                    </a:ext>
                  </a:extLst>
                </a:gridCol>
                <a:gridCol w="2131142">
                  <a:extLst>
                    <a:ext uri="{9D8B030D-6E8A-4147-A177-3AD203B41FA5}">
                      <a16:colId xmlns:a16="http://schemas.microsoft.com/office/drawing/2014/main" val="3913203569"/>
                    </a:ext>
                  </a:extLst>
                </a:gridCol>
                <a:gridCol w="2745895">
                  <a:extLst>
                    <a:ext uri="{9D8B030D-6E8A-4147-A177-3AD203B41FA5}">
                      <a16:colId xmlns:a16="http://schemas.microsoft.com/office/drawing/2014/main" val="2261204431"/>
                    </a:ext>
                  </a:extLst>
                </a:gridCol>
              </a:tblGrid>
              <a:tr h="297621">
                <a:tc gridSpan="4">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Spring</a:t>
                      </a:r>
                    </a:p>
                  </a:txBody>
                  <a:tcPr marL="64700" marR="64700" marT="32350" marB="32350"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hMerge="1">
                  <a:txBody>
                    <a:bodyPr/>
                    <a:lstStyle/>
                    <a:p>
                      <a:endParaRPr lang="en-GB"/>
                    </a:p>
                  </a:txBody>
                  <a:tcPr/>
                </a:tc>
                <a:tc hMerge="1">
                  <a:txBody>
                    <a:bodyPr/>
                    <a:lstStyle/>
                    <a:p>
                      <a:endParaRPr lang="en-GB"/>
                    </a:p>
                  </a:txBody>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3931202660"/>
                  </a:ext>
                </a:extLst>
              </a:tr>
              <a:tr h="351395">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8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Multiplication and Division B</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Length and Perimeter</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Fractions A</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Mass and Capacity</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extLst>
                  <a:ext uri="{0D108BD9-81ED-4DB2-BD59-A6C34878D82A}">
                    <a16:rowId xmlns:a16="http://schemas.microsoft.com/office/drawing/2014/main" val="2170195882"/>
                  </a:ext>
                </a:extLst>
              </a:tr>
              <a:tr h="2807900">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dirty="0">
                          <a:solidFill>
                            <a:schemeClr val="tx1"/>
                          </a:solidFill>
                          <a:effectLst/>
                          <a:latin typeface="Calibri" panose="020F0502020204030204" pitchFamily="34" charset="0"/>
                          <a:ea typeface="MS PGothic" panose="020B0600070205080204" pitchFamily="34" charset="-128"/>
                          <a:cs typeface="+mn-cs"/>
                        </a:rPr>
                        <a:t>Multiples of 10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dirty="0">
                          <a:solidFill>
                            <a:schemeClr val="tx1"/>
                          </a:solidFill>
                          <a:effectLst/>
                          <a:latin typeface="Calibri" panose="020F0502020204030204" pitchFamily="34" charset="0"/>
                          <a:ea typeface="MS PGothic" panose="020B0600070205080204" pitchFamily="34" charset="-128"/>
                          <a:cs typeface="+mn-cs"/>
                        </a:rPr>
                        <a:t>Related</a:t>
                      </a:r>
                      <a:r>
                        <a:rPr lang="en-GB" sz="900" kern="1200" baseline="0" dirty="0">
                          <a:solidFill>
                            <a:schemeClr val="tx1"/>
                          </a:solidFill>
                          <a:effectLst/>
                          <a:latin typeface="Calibri" panose="020F0502020204030204" pitchFamily="34" charset="0"/>
                          <a:ea typeface="MS PGothic" panose="020B0600070205080204" pitchFamily="34" charset="-128"/>
                          <a:cs typeface="+mn-cs"/>
                        </a:rPr>
                        <a:t> calculations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Reasoning about multiplication</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Multiply a 2-digit number by a 1-digit number-no exchange</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Multiply a 2-digit number by a 1-digit number-with exchange</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Link multiplication and division</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Divide a 2-digit number by a 1-digit number-no exchange</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Divide a 2-digit number by a 1-digit number-flexible partitioning</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Divide a 2-digit number by a 1-digit number-with remainders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Scaling</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How many ways?</a:t>
                      </a:r>
                    </a:p>
                    <a:p>
                      <a:pPr marL="285750" marR="0" lvl="0" indent="-285750" algn="l" defTabSz="520700" rtl="0" eaLnBrk="1" fontAlgn="base" latinLnBrk="0" hangingPunct="1">
                        <a:lnSpc>
                          <a:spcPct val="100000"/>
                        </a:lnSpc>
                        <a:spcBef>
                          <a:spcPct val="0"/>
                        </a:spcBef>
                        <a:spcAft>
                          <a:spcPct val="0"/>
                        </a:spcAft>
                        <a:buClrTx/>
                        <a:buSzTx/>
                        <a:buFontTx/>
                        <a:buChar char="-"/>
                        <a:tabLst/>
                        <a:defRPr/>
                      </a:pPr>
                      <a:endParaRPr lang="en-GB" sz="900" kern="1200" dirty="0">
                        <a:solidFill>
                          <a:schemeClr val="tx1"/>
                        </a:solidFill>
                        <a:effectLst/>
                        <a:latin typeface="Calibri" panose="020F0502020204030204" pitchFamily="34" charset="0"/>
                        <a:ea typeface="MS PGothic" panose="020B0600070205080204" pitchFamily="34" charset="-128"/>
                        <a:cs typeface="+mn-cs"/>
                      </a:endParaRP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900" dirty="0"/>
                        <a:t>Measure in metres and centimetres</a:t>
                      </a:r>
                    </a:p>
                    <a:p>
                      <a:pPr marL="285750" indent="-285750">
                        <a:buFontTx/>
                        <a:buChar char="-"/>
                      </a:pPr>
                      <a:r>
                        <a:rPr lang="en-GB" sz="900" dirty="0"/>
                        <a:t>Measure in millimetres</a:t>
                      </a:r>
                    </a:p>
                    <a:p>
                      <a:pPr marL="285750" indent="-285750">
                        <a:buFontTx/>
                        <a:buChar char="-"/>
                      </a:pPr>
                      <a:r>
                        <a:rPr lang="en-GB" sz="900" dirty="0"/>
                        <a:t>Measure</a:t>
                      </a:r>
                      <a:r>
                        <a:rPr lang="en-GB" sz="900" baseline="0" dirty="0"/>
                        <a:t> in centimetres and millimetres</a:t>
                      </a:r>
                    </a:p>
                    <a:p>
                      <a:pPr marL="285750" indent="-285750">
                        <a:buFontTx/>
                        <a:buChar char="-"/>
                      </a:pPr>
                      <a:r>
                        <a:rPr lang="en-GB" sz="900" baseline="0" dirty="0"/>
                        <a:t>Metres, centimetres and millimetres</a:t>
                      </a:r>
                    </a:p>
                    <a:p>
                      <a:pPr marL="285750" indent="-285750">
                        <a:buFontTx/>
                        <a:buChar char="-"/>
                      </a:pPr>
                      <a:r>
                        <a:rPr lang="en-GB" sz="900" baseline="0" dirty="0"/>
                        <a:t>Equivalent lengths (metres and centimetres)</a:t>
                      </a:r>
                    </a:p>
                    <a:p>
                      <a:pPr marL="285750" indent="-285750">
                        <a:buFontTx/>
                        <a:buChar char="-"/>
                      </a:pPr>
                      <a:r>
                        <a:rPr lang="en-GB" sz="900" baseline="0" dirty="0"/>
                        <a:t>Equivalent lengths (centimetres and millimetres)</a:t>
                      </a:r>
                    </a:p>
                    <a:p>
                      <a:pPr marL="285750" indent="-285750">
                        <a:buFontTx/>
                        <a:buChar char="-"/>
                      </a:pPr>
                      <a:r>
                        <a:rPr lang="en-GB" sz="900" baseline="0" dirty="0"/>
                        <a:t>Compare lengths</a:t>
                      </a:r>
                    </a:p>
                    <a:p>
                      <a:pPr marL="285750" indent="-285750">
                        <a:buFontTx/>
                        <a:buChar char="-"/>
                      </a:pPr>
                      <a:r>
                        <a:rPr lang="en-GB" sz="900" baseline="0" dirty="0"/>
                        <a:t>Add lengths</a:t>
                      </a:r>
                    </a:p>
                    <a:p>
                      <a:pPr marL="285750" indent="-285750">
                        <a:buFontTx/>
                        <a:buChar char="-"/>
                      </a:pPr>
                      <a:r>
                        <a:rPr lang="en-GB" sz="900" baseline="0" dirty="0"/>
                        <a:t>Subtract lengths</a:t>
                      </a:r>
                    </a:p>
                    <a:p>
                      <a:pPr marL="285750" indent="-285750">
                        <a:buFontTx/>
                        <a:buChar char="-"/>
                      </a:pPr>
                      <a:r>
                        <a:rPr lang="en-GB" sz="900" baseline="0" dirty="0"/>
                        <a:t>What is perimeter?</a:t>
                      </a:r>
                    </a:p>
                    <a:p>
                      <a:pPr marL="285750" indent="-285750">
                        <a:buFontTx/>
                        <a:buChar char="-"/>
                      </a:pPr>
                      <a:r>
                        <a:rPr lang="en-GB" sz="900" baseline="0" dirty="0"/>
                        <a:t>Measure perimeter</a:t>
                      </a:r>
                    </a:p>
                    <a:p>
                      <a:pPr marL="285750" indent="-285750">
                        <a:buFontTx/>
                        <a:buChar char="-"/>
                      </a:pPr>
                      <a:r>
                        <a:rPr lang="en-GB" sz="900" baseline="0" dirty="0"/>
                        <a:t>Calculate perimeter</a:t>
                      </a:r>
                      <a:endParaRPr lang="en-GB" sz="9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900" dirty="0"/>
                        <a:t>Understand</a:t>
                      </a:r>
                      <a:r>
                        <a:rPr lang="en-GB" sz="900" baseline="0" dirty="0"/>
                        <a:t> the denominators of unit fractions</a:t>
                      </a:r>
                    </a:p>
                    <a:p>
                      <a:pPr marL="285750" indent="-285750">
                        <a:buFontTx/>
                        <a:buChar char="-"/>
                      </a:pPr>
                      <a:r>
                        <a:rPr lang="en-GB" sz="900" baseline="0" dirty="0"/>
                        <a:t>Compare and order unit fractions</a:t>
                      </a:r>
                    </a:p>
                    <a:p>
                      <a:pPr marL="285750" indent="-285750">
                        <a:buFontTx/>
                        <a:buChar char="-"/>
                      </a:pPr>
                      <a:r>
                        <a:rPr lang="en-GB" sz="900" baseline="0" dirty="0"/>
                        <a:t>Understand the numerators of non-unit fractions</a:t>
                      </a:r>
                    </a:p>
                    <a:p>
                      <a:pPr marL="285750" indent="-285750">
                        <a:buFontTx/>
                        <a:buChar char="-"/>
                      </a:pPr>
                      <a:r>
                        <a:rPr lang="en-GB" sz="900" baseline="0" dirty="0"/>
                        <a:t>Understand the whole</a:t>
                      </a:r>
                    </a:p>
                    <a:p>
                      <a:pPr marL="285750" indent="-285750">
                        <a:buFontTx/>
                        <a:buChar char="-"/>
                      </a:pPr>
                      <a:r>
                        <a:rPr lang="en-GB" sz="900" baseline="0" dirty="0"/>
                        <a:t>Compare and order non-unit fractions</a:t>
                      </a:r>
                    </a:p>
                    <a:p>
                      <a:pPr marL="285750" indent="-285750">
                        <a:buFontTx/>
                        <a:buChar char="-"/>
                      </a:pPr>
                      <a:r>
                        <a:rPr lang="en-GB" sz="900" baseline="0" dirty="0"/>
                        <a:t>Fractions and scales</a:t>
                      </a:r>
                    </a:p>
                    <a:p>
                      <a:pPr marL="285750" indent="-285750">
                        <a:buFontTx/>
                        <a:buChar char="-"/>
                      </a:pPr>
                      <a:r>
                        <a:rPr lang="en-GB" sz="900" baseline="0" dirty="0"/>
                        <a:t>Fractions on a number line</a:t>
                      </a:r>
                    </a:p>
                    <a:p>
                      <a:pPr marL="285750" indent="-285750">
                        <a:buFontTx/>
                        <a:buChar char="-"/>
                      </a:pPr>
                      <a:r>
                        <a:rPr lang="en-GB" sz="900" baseline="0" dirty="0"/>
                        <a:t>Count in fractions on a number line</a:t>
                      </a:r>
                    </a:p>
                    <a:p>
                      <a:pPr marL="285750" indent="-285750">
                        <a:buFontTx/>
                        <a:buChar char="-"/>
                      </a:pPr>
                      <a:r>
                        <a:rPr lang="en-GB" sz="900" baseline="0" dirty="0"/>
                        <a:t>Equivalent fractions on a number line</a:t>
                      </a:r>
                    </a:p>
                    <a:p>
                      <a:pPr marL="285750" indent="-285750">
                        <a:buFontTx/>
                        <a:buChar char="-"/>
                      </a:pPr>
                      <a:r>
                        <a:rPr lang="en-GB" sz="900" baseline="0" dirty="0"/>
                        <a:t>Equivalent fractions as bar models</a:t>
                      </a:r>
                      <a:endParaRPr lang="en-GB" sz="9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900" dirty="0"/>
                        <a:t>Use scales</a:t>
                      </a:r>
                    </a:p>
                    <a:p>
                      <a:pPr marL="285750" indent="-285750">
                        <a:buFontTx/>
                        <a:buChar char="-"/>
                      </a:pPr>
                      <a:r>
                        <a:rPr lang="en-GB" sz="900" dirty="0"/>
                        <a:t>Measure mass in grams</a:t>
                      </a:r>
                    </a:p>
                    <a:p>
                      <a:pPr marL="285750" indent="-285750">
                        <a:buFontTx/>
                        <a:buChar char="-"/>
                      </a:pPr>
                      <a:r>
                        <a:rPr lang="en-GB" sz="900" dirty="0"/>
                        <a:t>Measure mass in</a:t>
                      </a:r>
                      <a:r>
                        <a:rPr lang="en-GB" sz="900" baseline="0" dirty="0"/>
                        <a:t> kilograms and grams</a:t>
                      </a:r>
                    </a:p>
                    <a:p>
                      <a:pPr marL="285750" indent="-285750">
                        <a:buFontTx/>
                        <a:buChar char="-"/>
                      </a:pPr>
                      <a:r>
                        <a:rPr lang="en-GB" sz="900" baseline="0" dirty="0"/>
                        <a:t>Equivalent masses (kilograms and grams)</a:t>
                      </a:r>
                    </a:p>
                    <a:p>
                      <a:pPr marL="285750" indent="-285750">
                        <a:buFontTx/>
                        <a:buChar char="-"/>
                      </a:pPr>
                      <a:r>
                        <a:rPr lang="en-GB" sz="900" baseline="0" dirty="0"/>
                        <a:t>Compare mass</a:t>
                      </a:r>
                    </a:p>
                    <a:p>
                      <a:pPr marL="285750" indent="-285750">
                        <a:buFontTx/>
                        <a:buChar char="-"/>
                      </a:pPr>
                      <a:r>
                        <a:rPr lang="en-GB" sz="900" baseline="0" dirty="0"/>
                        <a:t>Add and subtract mass</a:t>
                      </a:r>
                    </a:p>
                    <a:p>
                      <a:pPr marL="285750" indent="-285750">
                        <a:buFontTx/>
                        <a:buChar char="-"/>
                      </a:pPr>
                      <a:r>
                        <a:rPr lang="en-GB" sz="900" baseline="0" dirty="0"/>
                        <a:t>Measure capacity and volume in millilitres</a:t>
                      </a:r>
                    </a:p>
                    <a:p>
                      <a:pPr marL="285750" indent="-285750">
                        <a:buFontTx/>
                        <a:buChar char="-"/>
                      </a:pPr>
                      <a:r>
                        <a:rPr lang="en-GB" sz="900" baseline="0" dirty="0"/>
                        <a:t>Measure capacity and volume in litres and millilitres</a:t>
                      </a:r>
                    </a:p>
                    <a:p>
                      <a:pPr marL="285750" indent="-285750">
                        <a:buFontTx/>
                        <a:buChar char="-"/>
                      </a:pPr>
                      <a:r>
                        <a:rPr lang="en-GB" sz="900" baseline="0" dirty="0"/>
                        <a:t>Equivalent capacities and volumes (litres and millilitres)</a:t>
                      </a:r>
                    </a:p>
                    <a:p>
                      <a:pPr marL="285750" indent="-285750">
                        <a:buFontTx/>
                        <a:buChar char="-"/>
                      </a:pPr>
                      <a:r>
                        <a:rPr lang="en-GB" sz="900" dirty="0"/>
                        <a:t>Compare capacity and volume</a:t>
                      </a:r>
                    </a:p>
                    <a:p>
                      <a:pPr marL="285750" indent="-285750">
                        <a:buFontTx/>
                        <a:buChar char="-"/>
                      </a:pPr>
                      <a:r>
                        <a:rPr lang="en-GB" sz="900" dirty="0"/>
                        <a:t>Add</a:t>
                      </a:r>
                      <a:r>
                        <a:rPr lang="en-GB" sz="900" baseline="0" dirty="0"/>
                        <a:t> and subtract capacity and volume</a:t>
                      </a:r>
                      <a:endParaRPr lang="en-GB" sz="9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sp>
        <p:nvSpPr>
          <p:cNvPr id="75797" name="Slide Number Placeholder 2">
            <a:extLst>
              <a:ext uri="{FF2B5EF4-FFF2-40B4-BE49-F238E27FC236}">
                <a16:creationId xmlns:a16="http://schemas.microsoft.com/office/drawing/2014/main" id="{7EBB8205-43DC-561B-A194-FFB793B03D5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661F961-0633-4E65-844E-DDE76B547A80}" type="slidenum">
              <a:rPr lang="en-GB" altLang="en-US" smtClean="0"/>
              <a:pPr/>
              <a:t>5</a:t>
            </a:fld>
            <a:endParaRPr lang="en-GB" altLang="en-US" dirty="0"/>
          </a:p>
        </p:txBody>
      </p:sp>
      <p:pic>
        <p:nvPicPr>
          <p:cNvPr id="7" name="Picture 2" descr="Image preview">
            <a:extLst>
              <a:ext uri="{FF2B5EF4-FFF2-40B4-BE49-F238E27FC236}">
                <a16:creationId xmlns:a16="http://schemas.microsoft.com/office/drawing/2014/main" id="{243F4F69-6067-AF4C-8C3F-EB288747316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950" y="5379244"/>
            <a:ext cx="386700" cy="51911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New Recognition Partner Announcement - White Rose Maths - Tempo Time Credits">
            <a:extLst>
              <a:ext uri="{FF2B5EF4-FFF2-40B4-BE49-F238E27FC236}">
                <a16:creationId xmlns:a16="http://schemas.microsoft.com/office/drawing/2014/main" id="{2339453D-F82A-4445-954B-560EFBDBD3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15350" y="5396086"/>
            <a:ext cx="519114" cy="519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3750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1337547" y="1002778"/>
            <a:ext cx="6469927" cy="468540"/>
          </a:xfrm>
          <a:solidFill>
            <a:schemeClr val="accent4">
              <a:lumMod val="60000"/>
              <a:lumOff val="40000"/>
            </a:schemeClr>
          </a:solidFill>
        </p:spPr>
        <p:txBody>
          <a:bodyPr>
            <a:normAutofit/>
          </a:bodyPr>
          <a:lstStyle/>
          <a:p>
            <a:pPr>
              <a:defRPr/>
            </a:pPr>
            <a:r>
              <a:rPr lang="en-GB" sz="2264" b="1" dirty="0">
                <a:latin typeface="Century Gothic" panose="020B0502020202020204" pitchFamily="34" charset="0"/>
              </a:rPr>
              <a:t>Maths Substantive Knowledge Year 3</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extLst/>
          </p:nvPr>
        </p:nvGraphicFramePr>
        <p:xfrm>
          <a:off x="150541" y="1620986"/>
          <a:ext cx="8815039" cy="3380882"/>
        </p:xfrm>
        <a:graphic>
          <a:graphicData uri="http://schemas.openxmlformats.org/drawingml/2006/table">
            <a:tbl>
              <a:tblPr/>
              <a:tblGrid>
                <a:gridCol w="1399388">
                  <a:extLst>
                    <a:ext uri="{9D8B030D-6E8A-4147-A177-3AD203B41FA5}">
                      <a16:colId xmlns:a16="http://schemas.microsoft.com/office/drawing/2014/main" val="210943694"/>
                    </a:ext>
                  </a:extLst>
                </a:gridCol>
                <a:gridCol w="1627062">
                  <a:extLst>
                    <a:ext uri="{9D8B030D-6E8A-4147-A177-3AD203B41FA5}">
                      <a16:colId xmlns:a16="http://schemas.microsoft.com/office/drawing/2014/main" val="864309712"/>
                    </a:ext>
                  </a:extLst>
                </a:gridCol>
                <a:gridCol w="1804371">
                  <a:extLst>
                    <a:ext uri="{9D8B030D-6E8A-4147-A177-3AD203B41FA5}">
                      <a16:colId xmlns:a16="http://schemas.microsoft.com/office/drawing/2014/main" val="3913203569"/>
                    </a:ext>
                  </a:extLst>
                </a:gridCol>
                <a:gridCol w="1908670">
                  <a:extLst>
                    <a:ext uri="{9D8B030D-6E8A-4147-A177-3AD203B41FA5}">
                      <a16:colId xmlns:a16="http://schemas.microsoft.com/office/drawing/2014/main" val="2261204431"/>
                    </a:ext>
                  </a:extLst>
                </a:gridCol>
                <a:gridCol w="2075548">
                  <a:extLst>
                    <a:ext uri="{9D8B030D-6E8A-4147-A177-3AD203B41FA5}">
                      <a16:colId xmlns:a16="http://schemas.microsoft.com/office/drawing/2014/main" val="1867519314"/>
                    </a:ext>
                  </a:extLst>
                </a:gridCol>
              </a:tblGrid>
              <a:tr h="302945">
                <a:tc gridSpan="5">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Summer</a:t>
                      </a:r>
                    </a:p>
                  </a:txBody>
                  <a:tcPr marL="64700" marR="64700" marT="32350" marB="32350"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hMerge="1">
                  <a:txBody>
                    <a:bodyPr/>
                    <a:lstStyle/>
                    <a:p>
                      <a:endParaRPr lang="en-GB"/>
                    </a:p>
                  </a:txBody>
                  <a:tcPr/>
                </a:tc>
                <a:tc hMerge="1">
                  <a:txBody>
                    <a:bodyPr/>
                    <a:lstStyle/>
                    <a:p>
                      <a:endParaRPr lang="en-GB"/>
                    </a:p>
                  </a:txBody>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extLst>
                  <a:ext uri="{0D108BD9-81ED-4DB2-BD59-A6C34878D82A}">
                    <a16:rowId xmlns:a16="http://schemas.microsoft.com/office/drawing/2014/main" val="3931202660"/>
                  </a:ext>
                </a:extLst>
              </a:tr>
              <a:tr h="351395">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8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Fractions B</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Money</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Time</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Shape</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Statistics</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extLst>
                  <a:ext uri="{0D108BD9-81ED-4DB2-BD59-A6C34878D82A}">
                    <a16:rowId xmlns:a16="http://schemas.microsoft.com/office/drawing/2014/main" val="2170195882"/>
                  </a:ext>
                </a:extLst>
              </a:tr>
              <a:tr h="2726542">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dirty="0">
                          <a:solidFill>
                            <a:schemeClr val="tx1"/>
                          </a:solidFill>
                          <a:effectLst/>
                          <a:latin typeface="Calibri" panose="020F0502020204030204" pitchFamily="34" charset="0"/>
                          <a:ea typeface="MS PGothic" panose="020B0600070205080204" pitchFamily="34" charset="-128"/>
                          <a:cs typeface="+mn-cs"/>
                        </a:rPr>
                        <a:t>Add fractions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dirty="0">
                          <a:solidFill>
                            <a:schemeClr val="tx1"/>
                          </a:solidFill>
                          <a:effectLst/>
                          <a:latin typeface="Calibri" panose="020F0502020204030204" pitchFamily="34" charset="0"/>
                          <a:ea typeface="MS PGothic" panose="020B0600070205080204" pitchFamily="34" charset="-128"/>
                          <a:cs typeface="+mn-cs"/>
                        </a:rPr>
                        <a:t>Subtract fractions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dirty="0">
                          <a:solidFill>
                            <a:schemeClr val="tx1"/>
                          </a:solidFill>
                          <a:effectLst/>
                          <a:latin typeface="Calibri" panose="020F0502020204030204" pitchFamily="34" charset="0"/>
                          <a:ea typeface="MS PGothic" panose="020B0600070205080204" pitchFamily="34" charset="-128"/>
                          <a:cs typeface="+mn-cs"/>
                        </a:rPr>
                        <a:t>Partition the whole</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dirty="0">
                          <a:solidFill>
                            <a:schemeClr val="tx1"/>
                          </a:solidFill>
                          <a:effectLst/>
                          <a:latin typeface="Calibri" panose="020F0502020204030204" pitchFamily="34" charset="0"/>
                          <a:ea typeface="MS PGothic" panose="020B0600070205080204" pitchFamily="34" charset="-128"/>
                          <a:cs typeface="+mn-cs"/>
                        </a:rPr>
                        <a:t>Unit fractions of a set of objects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dirty="0">
                          <a:solidFill>
                            <a:schemeClr val="tx1"/>
                          </a:solidFill>
                          <a:effectLst/>
                          <a:latin typeface="Calibri" panose="020F0502020204030204" pitchFamily="34" charset="0"/>
                          <a:ea typeface="MS PGothic" panose="020B0600070205080204" pitchFamily="34" charset="-128"/>
                          <a:cs typeface="+mn-cs"/>
                        </a:rPr>
                        <a:t>Non-unit fractions of a set of objects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dirty="0">
                          <a:solidFill>
                            <a:schemeClr val="tx1"/>
                          </a:solidFill>
                          <a:effectLst/>
                          <a:latin typeface="Calibri" panose="020F0502020204030204" pitchFamily="34" charset="0"/>
                          <a:ea typeface="MS PGothic" panose="020B0600070205080204" pitchFamily="34" charset="-128"/>
                          <a:cs typeface="+mn-cs"/>
                        </a:rPr>
                        <a:t>Reasoning with fractions of an amount</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100" dirty="0"/>
                        <a:t>Pounds and pence</a:t>
                      </a:r>
                    </a:p>
                    <a:p>
                      <a:pPr marL="285750" indent="-285750">
                        <a:buFontTx/>
                        <a:buChar char="-"/>
                      </a:pPr>
                      <a:r>
                        <a:rPr lang="en-GB" sz="1100" dirty="0"/>
                        <a:t>Convert pounds and pence</a:t>
                      </a:r>
                    </a:p>
                    <a:p>
                      <a:pPr marL="285750" indent="-285750">
                        <a:buFontTx/>
                        <a:buChar char="-"/>
                      </a:pPr>
                      <a:r>
                        <a:rPr lang="en-GB" sz="1100" dirty="0"/>
                        <a:t>Add money</a:t>
                      </a:r>
                    </a:p>
                    <a:p>
                      <a:pPr marL="285750" indent="-285750">
                        <a:buFontTx/>
                        <a:buChar char="-"/>
                      </a:pPr>
                      <a:r>
                        <a:rPr lang="en-GB" sz="1100" dirty="0"/>
                        <a:t>Subtract</a:t>
                      </a:r>
                      <a:r>
                        <a:rPr lang="en-GB" sz="1100" baseline="0" dirty="0"/>
                        <a:t> money</a:t>
                      </a:r>
                    </a:p>
                    <a:p>
                      <a:pPr marL="285750" indent="-285750">
                        <a:buFontTx/>
                        <a:buChar char="-"/>
                      </a:pPr>
                      <a:r>
                        <a:rPr lang="en-GB" sz="1100" baseline="0" dirty="0"/>
                        <a:t>Find change</a:t>
                      </a:r>
                      <a:endParaRPr lang="en-GB" sz="11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100" dirty="0"/>
                        <a:t>Roman numerals to 12</a:t>
                      </a:r>
                    </a:p>
                    <a:p>
                      <a:pPr marL="285750" indent="-285750">
                        <a:buFontTx/>
                        <a:buChar char="-"/>
                      </a:pPr>
                      <a:r>
                        <a:rPr lang="en-GB" sz="1100" dirty="0"/>
                        <a:t>Tell the time</a:t>
                      </a:r>
                      <a:r>
                        <a:rPr lang="en-GB" sz="1100" baseline="0" dirty="0"/>
                        <a:t> to 5 minutes</a:t>
                      </a:r>
                    </a:p>
                    <a:p>
                      <a:pPr marL="285750" indent="-285750">
                        <a:buFontTx/>
                        <a:buChar char="-"/>
                      </a:pPr>
                      <a:r>
                        <a:rPr lang="en-GB" sz="1100" baseline="0" dirty="0"/>
                        <a:t>Tell the time to the minute</a:t>
                      </a:r>
                    </a:p>
                    <a:p>
                      <a:pPr marL="285750" indent="-285750">
                        <a:buFontTx/>
                        <a:buChar char="-"/>
                      </a:pPr>
                      <a:r>
                        <a:rPr lang="en-GB" sz="1100" baseline="0" dirty="0"/>
                        <a:t>Read time on a digital clock</a:t>
                      </a:r>
                    </a:p>
                    <a:p>
                      <a:pPr marL="285750" indent="-285750">
                        <a:buFontTx/>
                        <a:buChar char="-"/>
                      </a:pPr>
                      <a:r>
                        <a:rPr lang="en-GB" sz="1100" baseline="0" dirty="0"/>
                        <a:t>Use </a:t>
                      </a:r>
                      <a:r>
                        <a:rPr lang="en-GB" sz="1100" baseline="0" dirty="0" err="1"/>
                        <a:t>a.m</a:t>
                      </a:r>
                      <a:r>
                        <a:rPr lang="en-GB" sz="1100" baseline="0" dirty="0"/>
                        <a:t> and p.m.</a:t>
                      </a:r>
                    </a:p>
                    <a:p>
                      <a:pPr marL="285750" indent="-285750">
                        <a:buFontTx/>
                        <a:buChar char="-"/>
                      </a:pPr>
                      <a:r>
                        <a:rPr lang="en-GB" sz="1100" baseline="0" dirty="0"/>
                        <a:t>Years, months and days</a:t>
                      </a:r>
                    </a:p>
                    <a:p>
                      <a:pPr marL="285750" indent="-285750">
                        <a:buFontTx/>
                        <a:buChar char="-"/>
                      </a:pPr>
                      <a:r>
                        <a:rPr lang="en-GB" sz="1100" baseline="0" dirty="0"/>
                        <a:t>Days and hours</a:t>
                      </a:r>
                    </a:p>
                    <a:p>
                      <a:pPr marL="285750" indent="-285750">
                        <a:buFontTx/>
                        <a:buChar char="-"/>
                      </a:pPr>
                      <a:r>
                        <a:rPr lang="en-GB" sz="1100" baseline="0" dirty="0"/>
                        <a:t>Hours and minutes-use start and end times</a:t>
                      </a:r>
                    </a:p>
                    <a:p>
                      <a:pPr marL="285750" indent="-285750">
                        <a:buFontTx/>
                        <a:buChar char="-"/>
                      </a:pPr>
                      <a:r>
                        <a:rPr lang="en-GB" sz="1100" baseline="0" dirty="0"/>
                        <a:t>Hours and minutes-use durations</a:t>
                      </a:r>
                    </a:p>
                    <a:p>
                      <a:pPr marL="285750" indent="-285750">
                        <a:buFontTx/>
                        <a:buChar char="-"/>
                      </a:pPr>
                      <a:r>
                        <a:rPr lang="en-GB" sz="1100" baseline="0" dirty="0"/>
                        <a:t>Minutes and seconds</a:t>
                      </a:r>
                    </a:p>
                    <a:p>
                      <a:pPr marL="285750" indent="-285750">
                        <a:buFontTx/>
                        <a:buChar char="-"/>
                      </a:pPr>
                      <a:r>
                        <a:rPr lang="en-GB" sz="1100" baseline="0" dirty="0"/>
                        <a:t>Units of time</a:t>
                      </a:r>
                    </a:p>
                    <a:p>
                      <a:pPr marL="285750" indent="-285750">
                        <a:buFontTx/>
                        <a:buChar char="-"/>
                      </a:pPr>
                      <a:r>
                        <a:rPr lang="en-GB" sz="1100" baseline="0" dirty="0"/>
                        <a:t>Solve problems with time</a:t>
                      </a:r>
                      <a:endParaRPr lang="en-GB" sz="11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indent="-342900">
                        <a:buFontTx/>
                        <a:buChar char="-"/>
                      </a:pPr>
                      <a:r>
                        <a:rPr lang="en-GB" sz="1100" dirty="0"/>
                        <a:t>Turns and angles</a:t>
                      </a:r>
                    </a:p>
                    <a:p>
                      <a:pPr marL="342900" indent="-342900">
                        <a:buFontTx/>
                        <a:buChar char="-"/>
                      </a:pPr>
                      <a:r>
                        <a:rPr lang="en-GB" sz="1100" dirty="0"/>
                        <a:t>Right angles</a:t>
                      </a:r>
                    </a:p>
                    <a:p>
                      <a:pPr marL="342900" indent="-342900">
                        <a:buFontTx/>
                        <a:buChar char="-"/>
                      </a:pPr>
                      <a:r>
                        <a:rPr lang="en-GB" sz="1100" dirty="0"/>
                        <a:t>Compare angles</a:t>
                      </a:r>
                    </a:p>
                    <a:p>
                      <a:pPr marL="342900" indent="-342900">
                        <a:buFontTx/>
                        <a:buChar char="-"/>
                      </a:pPr>
                      <a:r>
                        <a:rPr lang="en-GB" sz="1100" dirty="0"/>
                        <a:t>Measure and draw</a:t>
                      </a:r>
                      <a:r>
                        <a:rPr lang="en-GB" sz="1100" baseline="0" dirty="0"/>
                        <a:t> accurately</a:t>
                      </a:r>
                    </a:p>
                    <a:p>
                      <a:pPr marL="342900" indent="-342900">
                        <a:buFontTx/>
                        <a:buChar char="-"/>
                      </a:pPr>
                      <a:r>
                        <a:rPr lang="en-GB" sz="1100" baseline="0" dirty="0"/>
                        <a:t>Horizontal and vertical</a:t>
                      </a:r>
                    </a:p>
                    <a:p>
                      <a:pPr marL="342900" indent="-342900">
                        <a:buFontTx/>
                        <a:buChar char="-"/>
                      </a:pPr>
                      <a:r>
                        <a:rPr lang="en-GB" sz="1100" baseline="0" dirty="0"/>
                        <a:t>Parallel and perpendicular</a:t>
                      </a:r>
                    </a:p>
                    <a:p>
                      <a:pPr marL="342900" indent="-342900">
                        <a:buFontTx/>
                        <a:buChar char="-"/>
                      </a:pPr>
                      <a:r>
                        <a:rPr lang="en-GB" sz="1100" baseline="0" dirty="0"/>
                        <a:t>Recognise and describe 2-D shapes</a:t>
                      </a:r>
                    </a:p>
                    <a:p>
                      <a:pPr marL="342900" indent="-342900">
                        <a:buFontTx/>
                        <a:buChar char="-"/>
                      </a:pPr>
                      <a:r>
                        <a:rPr lang="en-GB" sz="1100" baseline="0" dirty="0"/>
                        <a:t>Draw polygons</a:t>
                      </a:r>
                    </a:p>
                    <a:p>
                      <a:pPr marL="342900" indent="-342900">
                        <a:buFontTx/>
                        <a:buChar char="-"/>
                      </a:pPr>
                      <a:r>
                        <a:rPr lang="en-GB" sz="1100" baseline="0" dirty="0"/>
                        <a:t>Recognise and describe 3-D shapes</a:t>
                      </a:r>
                    </a:p>
                    <a:p>
                      <a:pPr marL="342900" indent="-342900">
                        <a:buFontTx/>
                        <a:buChar char="-"/>
                      </a:pPr>
                      <a:r>
                        <a:rPr lang="en-GB" sz="1100" baseline="0" dirty="0"/>
                        <a:t>Make 3-D shapes</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indent="-342900">
                        <a:buFontTx/>
                        <a:buChar char="-"/>
                      </a:pPr>
                      <a:r>
                        <a:rPr lang="en-GB" sz="1100" dirty="0"/>
                        <a:t>Interpret pictograms</a:t>
                      </a:r>
                    </a:p>
                    <a:p>
                      <a:pPr marL="342900" indent="-342900">
                        <a:buFontTx/>
                        <a:buChar char="-"/>
                      </a:pPr>
                      <a:r>
                        <a:rPr lang="en-GB" sz="1100" dirty="0"/>
                        <a:t>Draw pictograms</a:t>
                      </a:r>
                    </a:p>
                    <a:p>
                      <a:pPr marL="342900" indent="-342900">
                        <a:buFontTx/>
                        <a:buChar char="-"/>
                      </a:pPr>
                      <a:r>
                        <a:rPr lang="en-GB" sz="1100" dirty="0"/>
                        <a:t>Interpret</a:t>
                      </a:r>
                      <a:r>
                        <a:rPr lang="en-GB" sz="1100" baseline="0" dirty="0"/>
                        <a:t> bar charts</a:t>
                      </a:r>
                    </a:p>
                    <a:p>
                      <a:pPr marL="342900" indent="-342900">
                        <a:buFontTx/>
                        <a:buChar char="-"/>
                      </a:pPr>
                      <a:r>
                        <a:rPr lang="en-GB" sz="1100" baseline="0" dirty="0"/>
                        <a:t>Draw bar charts</a:t>
                      </a:r>
                    </a:p>
                    <a:p>
                      <a:pPr marL="342900" indent="-342900">
                        <a:buFontTx/>
                        <a:buChar char="-"/>
                      </a:pPr>
                      <a:r>
                        <a:rPr lang="en-GB" sz="1100" baseline="0" dirty="0"/>
                        <a:t>Collect and represent data</a:t>
                      </a:r>
                    </a:p>
                    <a:p>
                      <a:pPr marL="342900" indent="-342900">
                        <a:buFontTx/>
                        <a:buChar char="-"/>
                      </a:pPr>
                      <a:r>
                        <a:rPr lang="en-GB" sz="1100" baseline="0" dirty="0"/>
                        <a:t>Two-way tables</a:t>
                      </a:r>
                      <a:endParaRPr lang="en-GB" sz="11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sp>
        <p:nvSpPr>
          <p:cNvPr id="75797" name="Slide Number Placeholder 2">
            <a:extLst>
              <a:ext uri="{FF2B5EF4-FFF2-40B4-BE49-F238E27FC236}">
                <a16:creationId xmlns:a16="http://schemas.microsoft.com/office/drawing/2014/main" id="{7EBB8205-43DC-561B-A194-FFB793B03D5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661F961-0633-4E65-844E-DDE76B547A80}" type="slidenum">
              <a:rPr lang="en-GB" altLang="en-US" smtClean="0"/>
              <a:pPr/>
              <a:t>6</a:t>
            </a:fld>
            <a:endParaRPr lang="en-GB" altLang="en-US" dirty="0"/>
          </a:p>
        </p:txBody>
      </p:sp>
      <p:pic>
        <p:nvPicPr>
          <p:cNvPr id="7" name="Picture 2" descr="Image preview">
            <a:extLst>
              <a:ext uri="{FF2B5EF4-FFF2-40B4-BE49-F238E27FC236}">
                <a16:creationId xmlns:a16="http://schemas.microsoft.com/office/drawing/2014/main" id="{B28ECB88-5901-0540-9D34-32709E84104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950" y="5379244"/>
            <a:ext cx="386700" cy="51911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New Recognition Partner Announcement - White Rose Maths - Tempo Time Credits">
            <a:extLst>
              <a:ext uri="{FF2B5EF4-FFF2-40B4-BE49-F238E27FC236}">
                <a16:creationId xmlns:a16="http://schemas.microsoft.com/office/drawing/2014/main" id="{E7A48A7F-4A95-8740-A644-0F66EFE2FD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15350" y="5396086"/>
            <a:ext cx="519114" cy="519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1581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1E5E46A9-B0DC-2F9F-B043-1337CB3036F7}"/>
              </a:ext>
            </a:extLst>
          </p:cNvPr>
          <p:cNvGraphicFramePr>
            <a:graphicFrameLocks noGrp="1"/>
          </p:cNvGraphicFramePr>
          <p:nvPr>
            <p:ph idx="1"/>
            <p:extLst>
              <p:ext uri="{D42A27DB-BD31-4B8C-83A1-F6EECF244321}">
                <p14:modId xmlns:p14="http://schemas.microsoft.com/office/powerpoint/2010/main" val="1487002473"/>
              </p:ext>
            </p:extLst>
          </p:nvPr>
        </p:nvGraphicFramePr>
        <p:xfrm>
          <a:off x="159133" y="1127721"/>
          <a:ext cx="8825734" cy="4797850"/>
        </p:xfrm>
        <a:graphic>
          <a:graphicData uri="http://schemas.openxmlformats.org/drawingml/2006/table">
            <a:tbl>
              <a:tblPr/>
              <a:tblGrid>
                <a:gridCol w="2985693">
                  <a:extLst>
                    <a:ext uri="{9D8B030D-6E8A-4147-A177-3AD203B41FA5}">
                      <a16:colId xmlns:a16="http://schemas.microsoft.com/office/drawing/2014/main" val="488170885"/>
                    </a:ext>
                  </a:extLst>
                </a:gridCol>
                <a:gridCol w="5840041">
                  <a:extLst>
                    <a:ext uri="{9D8B030D-6E8A-4147-A177-3AD203B41FA5}">
                      <a16:colId xmlns:a16="http://schemas.microsoft.com/office/drawing/2014/main" val="3928805418"/>
                    </a:ext>
                  </a:extLst>
                </a:gridCol>
              </a:tblGrid>
              <a:tr h="242903">
                <a:tc gridSpan="2">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Science</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60000"/>
                        <a:lumOff val="40000"/>
                      </a:schemeClr>
                    </a:solidFill>
                  </a:tcPr>
                </a:tc>
                <a:tc hMerge="1">
                  <a:txBody>
                    <a:bodyPr/>
                    <a:lstStyle/>
                    <a:p>
                      <a:endParaRPr lang="en-GB"/>
                    </a:p>
                  </a:txBody>
                  <a:tcPr/>
                </a:tc>
                <a:extLst>
                  <a:ext uri="{0D108BD9-81ED-4DB2-BD59-A6C34878D82A}">
                    <a16:rowId xmlns:a16="http://schemas.microsoft.com/office/drawing/2014/main" val="4032983145"/>
                  </a:ext>
                </a:extLst>
              </a:tr>
              <a:tr h="208315">
                <a:tc gridSpan="2">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Working Scientifically Progression</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tc hMerge="1">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endPar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extLst>
                  <a:ext uri="{0D108BD9-81ED-4DB2-BD59-A6C34878D82A}">
                    <a16:rowId xmlns:a16="http://schemas.microsoft.com/office/drawing/2014/main" val="3028587128"/>
                  </a:ext>
                </a:extLst>
              </a:tr>
              <a:tr h="425762">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l" defTabSz="520700" rtl="0" eaLnBrk="1" fontAlgn="base" latinLnBrk="0" hangingPunct="1">
                        <a:lnSpc>
                          <a:spcPct val="115000"/>
                        </a:lnSpc>
                        <a:spcBef>
                          <a:spcPct val="0"/>
                        </a:spcBef>
                        <a:spcAft>
                          <a:spcPct val="0"/>
                        </a:spcAft>
                        <a:buClrTx/>
                        <a:buSzTx/>
                        <a:buFont typeface="Arial" panose="020B0604020202020204" pitchFamily="34" charset="0"/>
                        <a:buNone/>
                        <a:tabLst/>
                      </a:pPr>
                      <a:r>
                        <a:rPr kumimoji="0" lang="en-GB" altLang="en-US" sz="1100" b="0" i="0" u="none" strike="noStrike" cap="none" normalizeH="0" baseline="0" dirty="0">
                          <a:ln>
                            <a:noFill/>
                          </a:ln>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Asking and Answering Questions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400" kern="1200" dirty="0">
                          <a:solidFill>
                            <a:schemeClr val="tx1"/>
                          </a:solidFill>
                          <a:effectLst/>
                          <a:latin typeface="+mn-lt"/>
                          <a:ea typeface="+mn-ea"/>
                          <a:cs typeface="+mn-cs"/>
                        </a:rPr>
                        <a:t>Use ideas to post questions, independently, about the world around them.</a:t>
                      </a:r>
                      <a:endParaRPr lang="en-GB" sz="14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94553283"/>
                  </a:ext>
                </a:extLst>
              </a:tr>
              <a:tr h="425762">
                <a:tc>
                  <a:txBody>
                    <a:bodyPr/>
                    <a:lstStyle/>
                    <a:p>
                      <a:pPr marL="0" marR="0" lvl="0" indent="0" algn="l" defTabSz="520700" rtl="0" eaLnBrk="1" fontAlgn="base" latinLnBrk="0" hangingPunct="1">
                        <a:lnSpc>
                          <a:spcPct val="115000"/>
                        </a:lnSpc>
                        <a:spcBef>
                          <a:spcPct val="0"/>
                        </a:spcBef>
                        <a:spcAft>
                          <a:spcPct val="0"/>
                        </a:spcAft>
                        <a:buClrTx/>
                        <a:buSzTx/>
                        <a:buFont typeface="Arial" panose="020B0604020202020204" pitchFamily="34" charset="0"/>
                        <a:buNone/>
                        <a:tabLst/>
                      </a:pPr>
                      <a:r>
                        <a:rPr kumimoji="0" lang="en-GB" altLang="en-US" sz="1100" b="0" i="0" u="none" strike="noStrike" cap="none" normalizeH="0" baseline="0" dirty="0">
                          <a:ln>
                            <a:noFill/>
                          </a:ln>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Making Predictions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400" kern="1200" dirty="0">
                          <a:solidFill>
                            <a:schemeClr val="tx1"/>
                          </a:solidFill>
                          <a:effectLst/>
                          <a:latin typeface="+mn-lt"/>
                          <a:ea typeface="+mn-ea"/>
                          <a:cs typeface="+mn-cs"/>
                        </a:rPr>
                        <a:t>Make predictions and begin to give a reason.</a:t>
                      </a:r>
                      <a:endParaRPr lang="en-GB" sz="14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58608290"/>
                  </a:ext>
                </a:extLst>
              </a:tr>
              <a:tr h="425762">
                <a:tc>
                  <a:txBody>
                    <a:bodyPr/>
                    <a:lstStyle/>
                    <a:p>
                      <a:pPr marL="0" marR="0" lvl="0" indent="0" algn="l" defTabSz="520700" rtl="0" eaLnBrk="1" fontAlgn="base" latinLnBrk="0" hangingPunct="1">
                        <a:lnSpc>
                          <a:spcPct val="115000"/>
                        </a:lnSpc>
                        <a:spcBef>
                          <a:spcPct val="0"/>
                        </a:spcBef>
                        <a:spcAft>
                          <a:spcPct val="0"/>
                        </a:spcAft>
                        <a:buClrTx/>
                        <a:buSzTx/>
                        <a:buFont typeface="Arial" panose="020B0604020202020204" pitchFamily="34" charset="0"/>
                        <a:buNone/>
                        <a:tabLst/>
                      </a:pPr>
                      <a:r>
                        <a:rPr kumimoji="0" lang="en-GB" altLang="en-US" sz="1100" b="0" i="0" u="none" strike="noStrike" cap="none" normalizeH="0" baseline="0" dirty="0">
                          <a:ln>
                            <a:noFill/>
                          </a:ln>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Making Observations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400" kern="1200" dirty="0">
                          <a:solidFill>
                            <a:schemeClr val="tx1"/>
                          </a:solidFill>
                          <a:effectLst/>
                          <a:latin typeface="+mn-lt"/>
                          <a:ea typeface="+mn-ea"/>
                          <a:cs typeface="+mn-cs"/>
                        </a:rPr>
                        <a:t>Make decisions about what to observe during an investigation.</a:t>
                      </a:r>
                      <a:endParaRPr lang="en-GB" sz="14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30526467"/>
                  </a:ext>
                </a:extLst>
              </a:tr>
              <a:tr h="425762">
                <a:tc>
                  <a:txBody>
                    <a:bodyPr/>
                    <a:lstStyle/>
                    <a:p>
                      <a:pPr marL="0" marR="0" lvl="0" indent="0" algn="l" defTabSz="520700" rtl="0" eaLnBrk="1" fontAlgn="base" latinLnBrk="0" hangingPunct="1">
                        <a:lnSpc>
                          <a:spcPct val="115000"/>
                        </a:lnSpc>
                        <a:spcBef>
                          <a:spcPct val="0"/>
                        </a:spcBef>
                        <a:spcAft>
                          <a:spcPct val="0"/>
                        </a:spcAft>
                        <a:buClrTx/>
                        <a:buSzTx/>
                        <a:buFont typeface="Arial" panose="020B0604020202020204" pitchFamily="34" charset="0"/>
                        <a:buNone/>
                        <a:tabLst/>
                      </a:pPr>
                      <a:r>
                        <a:rPr kumimoji="0" lang="en-GB" altLang="en-US" sz="1100" b="0" i="0" u="none" strike="noStrike" cap="none" normalizeH="0" baseline="0" dirty="0">
                          <a:ln>
                            <a:noFill/>
                          </a:ln>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Equipment and Measurements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400" kern="1200" dirty="0">
                          <a:solidFill>
                            <a:schemeClr val="tx1"/>
                          </a:solidFill>
                          <a:effectLst/>
                          <a:latin typeface="+mn-lt"/>
                          <a:ea typeface="+mn-ea"/>
                          <a:cs typeface="+mn-cs"/>
                        </a:rPr>
                        <a:t>Take accurate measurements using standards units.</a:t>
                      </a:r>
                      <a:endParaRPr lang="en-GB" sz="14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72452499"/>
                  </a:ext>
                </a:extLst>
              </a:tr>
              <a:tr h="425762">
                <a:tc>
                  <a:txBody>
                    <a:bodyPr/>
                    <a:lstStyle/>
                    <a:p>
                      <a:pPr marL="0" marR="0" lvl="0" indent="0" algn="l" defTabSz="520700" rtl="0" eaLnBrk="1" fontAlgn="base" latinLnBrk="0" hangingPunct="1">
                        <a:lnSpc>
                          <a:spcPct val="115000"/>
                        </a:lnSpc>
                        <a:spcBef>
                          <a:spcPct val="0"/>
                        </a:spcBef>
                        <a:spcAft>
                          <a:spcPct val="0"/>
                        </a:spcAft>
                        <a:buClrTx/>
                        <a:buSzTx/>
                        <a:buFont typeface="Arial" panose="020B0604020202020204" pitchFamily="34" charset="0"/>
                        <a:buNone/>
                        <a:tabLst/>
                      </a:pPr>
                      <a:r>
                        <a:rPr kumimoji="0" lang="en-GB" altLang="en-US" sz="1100" b="0" i="0" u="none" strike="noStrike" cap="none" normalizeH="0" baseline="0" dirty="0">
                          <a:ln>
                            <a:noFill/>
                          </a:ln>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Identifying and Classifying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400" kern="1200" dirty="0">
                          <a:solidFill>
                            <a:schemeClr val="tx1"/>
                          </a:solidFill>
                          <a:effectLst/>
                          <a:latin typeface="+mn-lt"/>
                          <a:ea typeface="+mn-ea"/>
                          <a:cs typeface="+mn-cs"/>
                        </a:rPr>
                        <a:t>Talk about criteria for grouping, sorting and categorising, beginning to see patterns and relationships. </a:t>
                      </a:r>
                      <a:endParaRPr lang="en-GB" sz="14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56479341"/>
                  </a:ext>
                </a:extLst>
              </a:tr>
              <a:tr h="425762">
                <a:tc>
                  <a:txBody>
                    <a:bodyPr/>
                    <a:lstStyle/>
                    <a:p>
                      <a:pPr marL="0" marR="0" lvl="0" indent="0" algn="l" defTabSz="520700" rtl="0" eaLnBrk="1" fontAlgn="base" latinLnBrk="0" hangingPunct="1">
                        <a:lnSpc>
                          <a:spcPct val="115000"/>
                        </a:lnSpc>
                        <a:spcBef>
                          <a:spcPct val="0"/>
                        </a:spcBef>
                        <a:spcAft>
                          <a:spcPct val="0"/>
                        </a:spcAft>
                        <a:buClrTx/>
                        <a:buSzTx/>
                        <a:buFont typeface="Arial" panose="020B0604020202020204" pitchFamily="34" charset="0"/>
                        <a:buNone/>
                        <a:tabLst/>
                      </a:pPr>
                      <a:r>
                        <a:rPr kumimoji="0" lang="en-GB" altLang="en-US" sz="1100" b="0" i="0" u="none" strike="noStrike" cap="none" normalizeH="0" baseline="0" dirty="0">
                          <a:ln>
                            <a:noFill/>
                          </a:ln>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Engaging in Practical Enquiry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400" kern="1200" dirty="0">
                          <a:solidFill>
                            <a:schemeClr val="tx1"/>
                          </a:solidFill>
                          <a:effectLst/>
                          <a:latin typeface="+mn-lt"/>
                          <a:ea typeface="+mn-ea"/>
                          <a:cs typeface="+mn-cs"/>
                        </a:rPr>
                        <a:t>Discuss enquiry methods and describe a fair test.</a:t>
                      </a:r>
                      <a:endParaRPr lang="en-GB" sz="14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62176923"/>
                  </a:ext>
                </a:extLst>
              </a:tr>
              <a:tr h="425762">
                <a:tc>
                  <a:txBody>
                    <a:bodyPr/>
                    <a:lstStyle/>
                    <a:p>
                      <a:pPr marL="0" marR="0" lvl="0" indent="0" algn="l" defTabSz="520700" rtl="0" eaLnBrk="1" fontAlgn="base" latinLnBrk="0" hangingPunct="1">
                        <a:lnSpc>
                          <a:spcPct val="115000"/>
                        </a:lnSpc>
                        <a:spcBef>
                          <a:spcPct val="0"/>
                        </a:spcBef>
                        <a:spcAft>
                          <a:spcPct val="0"/>
                        </a:spcAft>
                        <a:buClrTx/>
                        <a:buSzTx/>
                        <a:buFont typeface="Arial" panose="020B0604020202020204" pitchFamily="34" charset="0"/>
                        <a:buNone/>
                        <a:tabLst/>
                      </a:pPr>
                      <a:r>
                        <a:rPr kumimoji="0" lang="en-GB" altLang="en-US" sz="1100" b="0" i="0" u="none" strike="noStrike" cap="none" normalizeH="0" baseline="0" dirty="0">
                          <a:ln>
                            <a:noFill/>
                          </a:ln>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Recording and Reporting Findings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400" kern="1200" dirty="0">
                          <a:solidFill>
                            <a:schemeClr val="tx1"/>
                          </a:solidFill>
                          <a:effectLst/>
                          <a:latin typeface="+mn-lt"/>
                          <a:ea typeface="+mn-ea"/>
                          <a:cs typeface="+mn-cs"/>
                        </a:rPr>
                        <a:t>Record their findings using scientific language and present in note form, writing frames, diagrams, tables and charts. </a:t>
                      </a:r>
                      <a:endParaRPr lang="en-GB" sz="14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68153316"/>
                  </a:ext>
                </a:extLst>
              </a:tr>
              <a:tr h="425762">
                <a:tc>
                  <a:txBody>
                    <a:bodyPr/>
                    <a:lstStyle/>
                    <a:p>
                      <a:pPr marL="0" marR="0" lvl="0" indent="0" algn="l" defTabSz="520700" rtl="0" eaLnBrk="1" fontAlgn="base" latinLnBrk="0" hangingPunct="1">
                        <a:lnSpc>
                          <a:spcPct val="115000"/>
                        </a:lnSpc>
                        <a:spcBef>
                          <a:spcPct val="0"/>
                        </a:spcBef>
                        <a:spcAft>
                          <a:spcPct val="0"/>
                        </a:spcAft>
                        <a:buClrTx/>
                        <a:buSzTx/>
                        <a:buFont typeface="Arial" panose="020B0604020202020204" pitchFamily="34" charset="0"/>
                        <a:buNone/>
                        <a:tabLst/>
                      </a:pPr>
                      <a:r>
                        <a:rPr kumimoji="0" lang="en-GB" altLang="en-US" sz="1100" b="0" i="0" u="none" strike="noStrike" cap="none" normalizeH="0" baseline="0" dirty="0">
                          <a:ln>
                            <a:noFill/>
                          </a:ln>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Drawing Conclusions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400" kern="1200" dirty="0">
                          <a:solidFill>
                            <a:schemeClr val="tx1"/>
                          </a:solidFill>
                          <a:effectLst/>
                          <a:latin typeface="+mn-lt"/>
                          <a:ea typeface="+mn-ea"/>
                          <a:cs typeface="+mn-cs"/>
                        </a:rPr>
                        <a:t>Draw, with help, a simple conclusion based on evidence from an enquiry or observation.</a:t>
                      </a:r>
                      <a:endParaRPr lang="en-GB" sz="14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38906374"/>
                  </a:ext>
                </a:extLst>
              </a:tr>
              <a:tr h="425762">
                <a:tc>
                  <a:txBody>
                    <a:bodyPr/>
                    <a:lstStyle/>
                    <a:p>
                      <a:pPr marL="0" marR="0" lvl="0" indent="0" algn="l" defTabSz="520700" rtl="0" eaLnBrk="1" fontAlgn="base" latinLnBrk="0" hangingPunct="1">
                        <a:lnSpc>
                          <a:spcPct val="115000"/>
                        </a:lnSpc>
                        <a:spcBef>
                          <a:spcPct val="0"/>
                        </a:spcBef>
                        <a:spcAft>
                          <a:spcPct val="0"/>
                        </a:spcAft>
                        <a:buClrTx/>
                        <a:buSzTx/>
                        <a:buFont typeface="Arial" panose="020B0604020202020204" pitchFamily="34" charset="0"/>
                        <a:buNone/>
                        <a:tabLst/>
                      </a:pPr>
                      <a:r>
                        <a:rPr kumimoji="0" lang="en-GB" altLang="en-US" sz="1100" b="0" i="0" u="none" strike="noStrike" cap="none" normalizeH="0" baseline="0" dirty="0">
                          <a:ln>
                            <a:noFill/>
                          </a:ln>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Analysing Data: Evaluating and raising further questions and predictions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400" kern="1200" dirty="0">
                          <a:solidFill>
                            <a:schemeClr val="tx1"/>
                          </a:solidFill>
                          <a:effectLst/>
                          <a:latin typeface="+mn-lt"/>
                          <a:ea typeface="+mn-ea"/>
                          <a:cs typeface="+mn-cs"/>
                        </a:rPr>
                        <a:t>Gather, record and use data in a variety of ways to answer a simple question.</a:t>
                      </a:r>
                      <a:endParaRPr lang="en-GB" sz="14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80196380"/>
                  </a:ext>
                </a:extLst>
              </a:tr>
            </a:tbl>
          </a:graphicData>
        </a:graphic>
      </p:graphicFrame>
      <p:sp>
        <p:nvSpPr>
          <p:cNvPr id="8" name="Title 1">
            <a:extLst>
              <a:ext uri="{FF2B5EF4-FFF2-40B4-BE49-F238E27FC236}">
                <a16:creationId xmlns:a16="http://schemas.microsoft.com/office/drawing/2014/main" id="{ABD6D7A3-83D5-9B23-B327-AF1512B473B7}"/>
              </a:ext>
            </a:extLst>
          </p:cNvPr>
          <p:cNvSpPr>
            <a:spLocks noGrp="1"/>
          </p:cNvSpPr>
          <p:nvPr>
            <p:ph type="title"/>
          </p:nvPr>
        </p:nvSpPr>
        <p:spPr>
          <a:xfrm>
            <a:off x="258715" y="171450"/>
            <a:ext cx="8626569" cy="624720"/>
          </a:xfrm>
          <a:solidFill>
            <a:schemeClr val="accent6">
              <a:lumMod val="40000"/>
              <a:lumOff val="60000"/>
            </a:schemeClr>
          </a:solidFill>
        </p:spPr>
        <p:txBody>
          <a:bodyPr>
            <a:normAutofit/>
          </a:bodyPr>
          <a:lstStyle/>
          <a:p>
            <a:pPr>
              <a:defRPr/>
            </a:pPr>
            <a:r>
              <a:rPr lang="en-GB" sz="3019" b="1" dirty="0">
                <a:latin typeface="Century Gothic" panose="020B0502020202020204" pitchFamily="34" charset="0"/>
              </a:rPr>
              <a:t>Year </a:t>
            </a:r>
            <a:r>
              <a:rPr lang="en-GB" sz="3200" b="1" dirty="0">
                <a:latin typeface="Century Gothic" panose="020B0502020202020204" pitchFamily="34" charset="0"/>
              </a:rPr>
              <a:t>3</a:t>
            </a:r>
            <a:r>
              <a:rPr lang="en-GB" sz="3019" b="1" dirty="0">
                <a:latin typeface="Century Gothic" panose="020B0502020202020204" pitchFamily="34" charset="0"/>
              </a:rPr>
              <a:t> Progression in Domains of Knowledge</a:t>
            </a:r>
            <a:endParaRPr lang="en-GB" sz="3019" b="1" dirty="0">
              <a:solidFill>
                <a:srgbClr val="FFFDFF"/>
              </a:solidFill>
              <a:latin typeface="Century Gothic" panose="020B0502020202020204" pitchFamily="34" charset="0"/>
            </a:endParaRPr>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1B38A01C-956F-3ABC-9029-B1BD347B822D}"/>
              </a:ext>
            </a:extLst>
          </p:cNvPr>
          <p:cNvGraphicFramePr>
            <a:graphicFrameLocks noGrp="1"/>
          </p:cNvGraphicFramePr>
          <p:nvPr>
            <p:ph idx="1"/>
            <p:extLst>
              <p:ext uri="{D42A27DB-BD31-4B8C-83A1-F6EECF244321}">
                <p14:modId xmlns:p14="http://schemas.microsoft.com/office/powerpoint/2010/main" val="1734623073"/>
              </p:ext>
            </p:extLst>
          </p:nvPr>
        </p:nvGraphicFramePr>
        <p:xfrm>
          <a:off x="159133" y="976295"/>
          <a:ext cx="8825734" cy="4734305"/>
        </p:xfrm>
        <a:graphic>
          <a:graphicData uri="http://schemas.openxmlformats.org/drawingml/2006/table">
            <a:tbl>
              <a:tblPr/>
              <a:tblGrid>
                <a:gridCol w="2279267">
                  <a:extLst>
                    <a:ext uri="{9D8B030D-6E8A-4147-A177-3AD203B41FA5}">
                      <a16:colId xmlns:a16="http://schemas.microsoft.com/office/drawing/2014/main" val="1003302530"/>
                    </a:ext>
                  </a:extLst>
                </a:gridCol>
                <a:gridCol w="1872453">
                  <a:extLst>
                    <a:ext uri="{9D8B030D-6E8A-4147-A177-3AD203B41FA5}">
                      <a16:colId xmlns:a16="http://schemas.microsoft.com/office/drawing/2014/main" val="478540876"/>
                    </a:ext>
                  </a:extLst>
                </a:gridCol>
                <a:gridCol w="2263767">
                  <a:extLst>
                    <a:ext uri="{9D8B030D-6E8A-4147-A177-3AD203B41FA5}">
                      <a16:colId xmlns:a16="http://schemas.microsoft.com/office/drawing/2014/main" val="1426055967"/>
                    </a:ext>
                  </a:extLst>
                </a:gridCol>
                <a:gridCol w="2410247">
                  <a:extLst>
                    <a:ext uri="{9D8B030D-6E8A-4147-A177-3AD203B41FA5}">
                      <a16:colId xmlns:a16="http://schemas.microsoft.com/office/drawing/2014/main" val="779650668"/>
                    </a:ext>
                  </a:extLst>
                </a:gridCol>
              </a:tblGrid>
              <a:tr h="395823">
                <a:tc gridSpan="4">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Computing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168985955"/>
                  </a:ext>
                </a:extLst>
              </a:tr>
              <a:tr h="453378">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Computer Science </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Information Technology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Digital Literacy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E-Safety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60000"/>
                        <a:lumOff val="40000"/>
                      </a:schemeClr>
                    </a:solidFill>
                  </a:tcPr>
                </a:tc>
                <a:extLst>
                  <a:ext uri="{0D108BD9-81ED-4DB2-BD59-A6C34878D82A}">
                    <a16:rowId xmlns:a16="http://schemas.microsoft.com/office/drawing/2014/main" val="3496808766"/>
                  </a:ext>
                </a:extLst>
              </a:tr>
              <a:tr h="3855976">
                <a:tc>
                  <a:txBody>
                    <a:bodyPr/>
                    <a:lstStyle/>
                    <a:p>
                      <a:r>
                        <a:rPr lang="en-GB" sz="1200" kern="1200" dirty="0">
                          <a:solidFill>
                            <a:schemeClr val="tx1"/>
                          </a:solidFill>
                          <a:effectLst/>
                          <a:latin typeface="+mn-lt"/>
                          <a:ea typeface="+mn-ea"/>
                          <a:cs typeface="+mn-cs"/>
                        </a:rPr>
                        <a:t>Make a physical situation into an algorithm for a program.</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Design an algorithm carefully</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Identify an error in my program</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Understand what a variable is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Design, write and debug programs that accomplish specific goals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Use sequence, selection and </a:t>
                      </a:r>
                    </a:p>
                    <a:p>
                      <a:r>
                        <a:rPr lang="en-GB" sz="1200" kern="1200" dirty="0">
                          <a:solidFill>
                            <a:schemeClr val="tx1"/>
                          </a:solidFill>
                          <a:effectLst/>
                          <a:latin typeface="+mn-lt"/>
                          <a:ea typeface="+mn-ea"/>
                          <a:cs typeface="+mn-cs"/>
                        </a:rPr>
                        <a:t>repetition in programs</a:t>
                      </a: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Detect and correct errors in </a:t>
                      </a:r>
                      <a:endParaRPr lang="en-GB" sz="1200" dirty="0">
                        <a:effectLst/>
                      </a:endParaRPr>
                    </a:p>
                    <a:p>
                      <a:r>
                        <a:rPr lang="en-GB" sz="1200" kern="1200" dirty="0">
                          <a:solidFill>
                            <a:schemeClr val="tx1"/>
                          </a:solidFill>
                          <a:effectLst/>
                          <a:latin typeface="+mn-lt"/>
                          <a:ea typeface="+mn-ea"/>
                          <a:cs typeface="+mn-cs"/>
                        </a:rPr>
                        <a:t>algorithms and programs</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Can repeat a sequence of code </a:t>
                      </a:r>
                      <a:endParaRPr lang="en-GB" sz="1200" dirty="0">
                        <a:effectLst/>
                      </a:endParaRPr>
                    </a:p>
                    <a:p>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200" b="1" dirty="0">
                          <a:latin typeface="+mn-lt"/>
                        </a:rPr>
                        <a:t>Simulations</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200" dirty="0">
                          <a:latin typeface="+mn-lt"/>
                        </a:rPr>
                        <a:t>Understand what a</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200" dirty="0">
                          <a:latin typeface="+mn-lt"/>
                        </a:rPr>
                        <a:t>simulation is</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GB" sz="1200" dirty="0">
                        <a:latin typeface="+mn-lt"/>
                      </a:endParaRP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200" b="1" dirty="0">
                          <a:latin typeface="+mn-lt"/>
                        </a:rPr>
                        <a:t>Graphing</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200" dirty="0">
                          <a:latin typeface="+mn-lt"/>
                        </a:rPr>
                        <a:t>Know what data is</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200" dirty="0">
                          <a:latin typeface="+mn-lt"/>
                        </a:rPr>
                        <a:t>Understand how data</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200" dirty="0">
                          <a:latin typeface="+mn-lt"/>
                        </a:rPr>
                        <a:t>can be</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200" dirty="0">
                          <a:latin typeface="+mn-lt"/>
                        </a:rPr>
                        <a:t>displayed in a graph</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GB" sz="1200" dirty="0">
                        <a:latin typeface="+mn-lt"/>
                      </a:endParaRP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200" b="1" dirty="0">
                          <a:latin typeface="+mn-lt"/>
                        </a:rPr>
                        <a:t>Branching Databases</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200" dirty="0">
                          <a:latin typeface="+mn-lt"/>
                        </a:rPr>
                        <a:t>Understand what a</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200" dirty="0">
                          <a:latin typeface="+mn-lt"/>
                        </a:rPr>
                        <a:t>Yes/No question is</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GB" sz="1200" dirty="0">
                        <a:latin typeface="+mn-lt"/>
                      </a:endParaRP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200" dirty="0">
                          <a:latin typeface="+mn-lt"/>
                        </a:rPr>
                        <a:t>Create their own</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200" dirty="0">
                          <a:latin typeface="+mn-lt"/>
                        </a:rPr>
                        <a:t>branching database</a:t>
                      </a:r>
                    </a:p>
                    <a:p>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lang="en-GB" sz="1200" b="1" kern="1200" dirty="0">
                          <a:solidFill>
                            <a:schemeClr val="tx1"/>
                          </a:solidFill>
                          <a:effectLst/>
                          <a:latin typeface="+mn-lt"/>
                          <a:ea typeface="MS PGothic" panose="020B0600070205080204" pitchFamily="34" charset="-128"/>
                          <a:cs typeface="+mn-cs"/>
                        </a:rPr>
                        <a:t>Word</a:t>
                      </a:r>
                    </a:p>
                    <a:p>
                      <a:pPr algn="l"/>
                      <a:r>
                        <a:rPr lang="en-GB" sz="1200" kern="1200" dirty="0">
                          <a:solidFill>
                            <a:schemeClr val="tx1"/>
                          </a:solidFill>
                          <a:effectLst/>
                          <a:latin typeface="+mn-lt"/>
                          <a:ea typeface="MS PGothic" panose="020B0600070205080204" pitchFamily="34" charset="-128"/>
                          <a:cs typeface="+mn-cs"/>
                        </a:rPr>
                        <a:t>Can insert and edit</a:t>
                      </a:r>
                    </a:p>
                    <a:p>
                      <a:pPr algn="l"/>
                      <a:r>
                        <a:rPr lang="en-GB" sz="1200" kern="1200" dirty="0">
                          <a:solidFill>
                            <a:schemeClr val="tx1"/>
                          </a:solidFill>
                          <a:effectLst/>
                          <a:latin typeface="+mn-lt"/>
                          <a:ea typeface="MS PGothic" panose="020B0600070205080204" pitchFamily="34" charset="-128"/>
                          <a:cs typeface="+mn-cs"/>
                        </a:rPr>
                        <a:t>An image</a:t>
                      </a:r>
                    </a:p>
                    <a:p>
                      <a:pPr algn="l"/>
                      <a:r>
                        <a:rPr lang="en-GB" sz="1200" kern="1200" dirty="0">
                          <a:solidFill>
                            <a:schemeClr val="tx1"/>
                          </a:solidFill>
                          <a:effectLst/>
                          <a:latin typeface="+mn-lt"/>
                          <a:ea typeface="MS PGothic" panose="020B0600070205080204" pitchFamily="34" charset="-128"/>
                          <a:cs typeface="+mn-cs"/>
                        </a:rPr>
                        <a:t>Know how to</a:t>
                      </a:r>
                    </a:p>
                    <a:p>
                      <a:pPr algn="l"/>
                      <a:r>
                        <a:rPr lang="en-GB" sz="1200" kern="1200" dirty="0">
                          <a:solidFill>
                            <a:schemeClr val="tx1"/>
                          </a:solidFill>
                          <a:effectLst/>
                          <a:latin typeface="+mn-lt"/>
                          <a:ea typeface="MS PGothic" panose="020B0600070205080204" pitchFamily="34" charset="-128"/>
                          <a:cs typeface="+mn-cs"/>
                        </a:rPr>
                        <a:t>change the position</a:t>
                      </a:r>
                    </a:p>
                    <a:p>
                      <a:pPr algn="l"/>
                      <a:r>
                        <a:rPr lang="en-GB" sz="1200" kern="1200" dirty="0">
                          <a:solidFill>
                            <a:schemeClr val="tx1"/>
                          </a:solidFill>
                          <a:effectLst/>
                          <a:latin typeface="+mn-lt"/>
                          <a:ea typeface="MS PGothic" panose="020B0600070205080204" pitchFamily="34" charset="-128"/>
                          <a:cs typeface="+mn-cs"/>
                        </a:rPr>
                        <a:t>of text</a:t>
                      </a:r>
                    </a:p>
                    <a:p>
                      <a:pPr algn="l"/>
                      <a:r>
                        <a:rPr lang="en-GB" sz="1200" kern="1200" dirty="0">
                          <a:solidFill>
                            <a:schemeClr val="tx1"/>
                          </a:solidFill>
                          <a:effectLst/>
                          <a:latin typeface="+mn-lt"/>
                          <a:ea typeface="MS PGothic" panose="020B0600070205080204" pitchFamily="34" charset="-128"/>
                          <a:cs typeface="+mn-cs"/>
                        </a:rPr>
                        <a:t>Understand what</a:t>
                      </a:r>
                    </a:p>
                    <a:p>
                      <a:pPr algn="l"/>
                      <a:r>
                        <a:rPr lang="en-GB" sz="1200" kern="1200" dirty="0">
                          <a:solidFill>
                            <a:schemeClr val="tx1"/>
                          </a:solidFill>
                          <a:effectLst/>
                          <a:latin typeface="+mn-lt"/>
                          <a:ea typeface="MS PGothic" panose="020B0600070205080204" pitchFamily="34" charset="-128"/>
                          <a:cs typeface="+mn-cs"/>
                        </a:rPr>
                        <a:t>The </a:t>
                      </a:r>
                      <a:r>
                        <a:rPr lang="en-GB" sz="1200" kern="1200" dirty="0" err="1">
                          <a:solidFill>
                            <a:schemeClr val="tx1"/>
                          </a:solidFill>
                          <a:effectLst/>
                          <a:latin typeface="+mn-lt"/>
                          <a:ea typeface="MS PGothic" panose="020B0600070205080204" pitchFamily="34" charset="-128"/>
                          <a:cs typeface="+mn-cs"/>
                        </a:rPr>
                        <a:t>cut,copy</a:t>
                      </a:r>
                      <a:r>
                        <a:rPr lang="en-GB" sz="1200" kern="1200" dirty="0">
                          <a:solidFill>
                            <a:schemeClr val="tx1"/>
                          </a:solidFill>
                          <a:effectLst/>
                          <a:latin typeface="+mn-lt"/>
                          <a:ea typeface="MS PGothic" panose="020B0600070205080204" pitchFamily="34" charset="-128"/>
                          <a:cs typeface="+mn-cs"/>
                        </a:rPr>
                        <a:t> and</a:t>
                      </a:r>
                    </a:p>
                    <a:p>
                      <a:pPr algn="l"/>
                      <a:r>
                        <a:rPr lang="en-GB" sz="1200" kern="1200" dirty="0">
                          <a:solidFill>
                            <a:schemeClr val="tx1"/>
                          </a:solidFill>
                          <a:effectLst/>
                          <a:latin typeface="+mn-lt"/>
                          <a:ea typeface="MS PGothic" panose="020B0600070205080204" pitchFamily="34" charset="-128"/>
                          <a:cs typeface="+mn-cs"/>
                        </a:rPr>
                        <a:t>Paste functions can</a:t>
                      </a:r>
                    </a:p>
                    <a:p>
                      <a:pPr algn="l"/>
                      <a:r>
                        <a:rPr lang="en-GB" sz="1200" kern="1200" dirty="0">
                          <a:solidFill>
                            <a:schemeClr val="tx1"/>
                          </a:solidFill>
                          <a:effectLst/>
                          <a:latin typeface="+mn-lt"/>
                          <a:ea typeface="MS PGothic" panose="020B0600070205080204" pitchFamily="34" charset="-128"/>
                          <a:cs typeface="+mn-cs"/>
                        </a:rPr>
                        <a:t>Be used for</a:t>
                      </a:r>
                    </a:p>
                    <a:p>
                      <a:pPr algn="l"/>
                      <a:endParaRPr lang="en-GB" sz="1200" kern="1200" dirty="0">
                        <a:solidFill>
                          <a:schemeClr val="tx1"/>
                        </a:solidFill>
                        <a:effectLst/>
                        <a:latin typeface="+mn-lt"/>
                        <a:ea typeface="MS PGothic" panose="020B0600070205080204" pitchFamily="34" charset="-128"/>
                        <a:cs typeface="+mn-cs"/>
                      </a:endParaRPr>
                    </a:p>
                    <a:p>
                      <a:pPr algn="l"/>
                      <a:r>
                        <a:rPr lang="en-GB" sz="1200" b="1" kern="1200" dirty="0">
                          <a:solidFill>
                            <a:schemeClr val="tx1"/>
                          </a:solidFill>
                          <a:effectLst/>
                          <a:latin typeface="+mn-lt"/>
                          <a:ea typeface="MS PGothic" panose="020B0600070205080204" pitchFamily="34" charset="-128"/>
                          <a:cs typeface="+mn-cs"/>
                        </a:rPr>
                        <a:t>Excel</a:t>
                      </a:r>
                    </a:p>
                    <a:p>
                      <a:pPr algn="l"/>
                      <a:r>
                        <a:rPr lang="en-GB" sz="1200" kern="1200" dirty="0">
                          <a:solidFill>
                            <a:schemeClr val="tx1"/>
                          </a:solidFill>
                          <a:effectLst/>
                          <a:latin typeface="+mn-lt"/>
                          <a:ea typeface="MS PGothic" panose="020B0600070205080204" pitchFamily="34" charset="-128"/>
                          <a:cs typeface="+mn-cs"/>
                        </a:rPr>
                        <a:t>Understand what a</a:t>
                      </a:r>
                    </a:p>
                    <a:p>
                      <a:pPr algn="l"/>
                      <a:r>
                        <a:rPr lang="en-GB" sz="1200" kern="1200" dirty="0">
                          <a:solidFill>
                            <a:schemeClr val="tx1"/>
                          </a:solidFill>
                          <a:effectLst/>
                          <a:latin typeface="+mn-lt"/>
                          <a:ea typeface="MS PGothic" panose="020B0600070205080204" pitchFamily="34" charset="-128"/>
                          <a:cs typeface="+mn-cs"/>
                        </a:rPr>
                        <a:t>spreadsheet is</a:t>
                      </a:r>
                    </a:p>
                    <a:p>
                      <a:pPr algn="l"/>
                      <a:r>
                        <a:rPr lang="en-GB" sz="1200" kern="1200" dirty="0">
                          <a:solidFill>
                            <a:schemeClr val="tx1"/>
                          </a:solidFill>
                          <a:effectLst/>
                          <a:latin typeface="+mn-lt"/>
                          <a:ea typeface="MS PGothic" panose="020B0600070205080204" pitchFamily="34" charset="-128"/>
                          <a:cs typeface="+mn-cs"/>
                        </a:rPr>
                        <a:t>Can input data</a:t>
                      </a:r>
                    </a:p>
                    <a:p>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200" kern="1200" dirty="0">
                          <a:solidFill>
                            <a:schemeClr val="tx1"/>
                          </a:solidFill>
                          <a:effectLst/>
                          <a:latin typeface="+mn-lt"/>
                          <a:ea typeface="MS PGothic" panose="020B0600070205080204" pitchFamily="34" charset="-128"/>
                          <a:cs typeface="+mn-cs"/>
                        </a:rPr>
                        <a:t>Know which</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200" kern="1200" dirty="0">
                          <a:solidFill>
                            <a:schemeClr val="tx1"/>
                          </a:solidFill>
                          <a:effectLst/>
                          <a:latin typeface="+mn-lt"/>
                          <a:ea typeface="MS PGothic" panose="020B0600070205080204" pitchFamily="34" charset="-128"/>
                          <a:cs typeface="+mn-cs"/>
                        </a:rPr>
                        <a:t>online games</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200" kern="1200" dirty="0">
                          <a:solidFill>
                            <a:schemeClr val="tx1"/>
                          </a:solidFill>
                          <a:effectLst/>
                          <a:latin typeface="+mn-lt"/>
                          <a:ea typeface="MS PGothic" panose="020B0600070205080204" pitchFamily="34" charset="-128"/>
                          <a:cs typeface="+mn-cs"/>
                        </a:rPr>
                        <a:t>are suitable for</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200" kern="1200" dirty="0">
                          <a:solidFill>
                            <a:schemeClr val="tx1"/>
                          </a:solidFill>
                          <a:effectLst/>
                          <a:latin typeface="+mn-lt"/>
                          <a:ea typeface="MS PGothic" panose="020B0600070205080204" pitchFamily="34" charset="-128"/>
                          <a:cs typeface="+mn-cs"/>
                        </a:rPr>
                        <a:t>children</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GB" sz="1200" kern="1200" dirty="0">
                        <a:solidFill>
                          <a:schemeClr val="tx1"/>
                        </a:solidFill>
                        <a:effectLst/>
                        <a:latin typeface="+mn-lt"/>
                        <a:ea typeface="MS PGothic" panose="020B0600070205080204" pitchFamily="34" charset="-128"/>
                        <a:cs typeface="+mn-cs"/>
                      </a:endParaRP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200" kern="1200" dirty="0">
                          <a:solidFill>
                            <a:schemeClr val="tx1"/>
                          </a:solidFill>
                          <a:effectLst/>
                          <a:latin typeface="+mn-lt"/>
                          <a:ea typeface="MS PGothic" panose="020B0600070205080204" pitchFamily="34" charset="-128"/>
                          <a:cs typeface="+mn-cs"/>
                        </a:rPr>
                        <a:t>Understand</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200" kern="1200" dirty="0">
                          <a:solidFill>
                            <a:schemeClr val="tx1"/>
                          </a:solidFill>
                          <a:effectLst/>
                          <a:latin typeface="+mn-lt"/>
                          <a:ea typeface="MS PGothic" panose="020B0600070205080204" pitchFamily="34" charset="-128"/>
                          <a:cs typeface="+mn-cs"/>
                        </a:rPr>
                        <a:t>games can be</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200" kern="1200" dirty="0">
                          <a:solidFill>
                            <a:schemeClr val="tx1"/>
                          </a:solidFill>
                          <a:effectLst/>
                          <a:latin typeface="+mn-lt"/>
                          <a:ea typeface="MS PGothic" panose="020B0600070205080204" pitchFamily="34" charset="-128"/>
                          <a:cs typeface="+mn-cs"/>
                        </a:rPr>
                        <a:t>educational</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GB" sz="1200" kern="1200" dirty="0">
                        <a:solidFill>
                          <a:schemeClr val="tx1"/>
                        </a:solidFill>
                        <a:effectLst/>
                        <a:latin typeface="+mn-lt"/>
                        <a:ea typeface="MS PGothic" panose="020B0600070205080204" pitchFamily="34" charset="-128"/>
                        <a:cs typeface="+mn-cs"/>
                      </a:endParaRP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200" kern="1200" dirty="0">
                          <a:solidFill>
                            <a:schemeClr val="tx1"/>
                          </a:solidFill>
                          <a:effectLst/>
                          <a:latin typeface="+mn-lt"/>
                          <a:ea typeface="MS PGothic" panose="020B0600070205080204" pitchFamily="34" charset="-128"/>
                          <a:cs typeface="+mn-cs"/>
                        </a:rPr>
                        <a:t>How to game</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200" kern="1200" dirty="0">
                          <a:solidFill>
                            <a:schemeClr val="tx1"/>
                          </a:solidFill>
                          <a:effectLst/>
                          <a:latin typeface="+mn-lt"/>
                          <a:ea typeface="MS PGothic" panose="020B0600070205080204" pitchFamily="34" charset="-128"/>
                          <a:cs typeface="+mn-cs"/>
                        </a:rPr>
                        <a:t>safely</a:t>
                      </a:r>
                    </a:p>
                    <a:p>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17668984"/>
                  </a:ext>
                </a:extLst>
              </a:tr>
            </a:tbl>
          </a:graphicData>
        </a:graphic>
      </p:graphicFrame>
      <p:sp>
        <p:nvSpPr>
          <p:cNvPr id="8" name="Title 1">
            <a:extLst>
              <a:ext uri="{FF2B5EF4-FFF2-40B4-BE49-F238E27FC236}">
                <a16:creationId xmlns:a16="http://schemas.microsoft.com/office/drawing/2014/main" id="{C7871A0F-4D88-2B7B-5EB1-D90088DB769D}"/>
              </a:ext>
            </a:extLst>
          </p:cNvPr>
          <p:cNvSpPr>
            <a:spLocks noGrp="1"/>
          </p:cNvSpPr>
          <p:nvPr>
            <p:ph type="title"/>
          </p:nvPr>
        </p:nvSpPr>
        <p:spPr>
          <a:xfrm>
            <a:off x="259395" y="194037"/>
            <a:ext cx="8626569" cy="624720"/>
          </a:xfrm>
          <a:solidFill>
            <a:schemeClr val="accent1">
              <a:lumMod val="40000"/>
              <a:lumOff val="60000"/>
            </a:schemeClr>
          </a:solidFill>
        </p:spPr>
        <p:txBody>
          <a:bodyPr>
            <a:normAutofit/>
          </a:bodyPr>
          <a:lstStyle/>
          <a:p>
            <a:pPr>
              <a:defRPr/>
            </a:pPr>
            <a:r>
              <a:rPr lang="en-GB" sz="3019" b="1" dirty="0">
                <a:latin typeface="Century Gothic" panose="020B0502020202020204" pitchFamily="34" charset="0"/>
              </a:rPr>
              <a:t>Year </a:t>
            </a:r>
            <a:r>
              <a:rPr lang="en-GB" sz="3200" b="1" dirty="0">
                <a:latin typeface="Century Gothic" panose="020B0502020202020204" pitchFamily="34" charset="0"/>
              </a:rPr>
              <a:t>3</a:t>
            </a:r>
            <a:r>
              <a:rPr lang="en-GB" sz="3019" b="1" dirty="0">
                <a:latin typeface="Century Gothic" panose="020B0502020202020204" pitchFamily="34" charset="0"/>
              </a:rPr>
              <a:t> Progression in Domains of Knowledge</a:t>
            </a:r>
            <a:endParaRPr lang="en-GB" sz="3019" b="1" dirty="0">
              <a:solidFill>
                <a:srgbClr val="FFFDFF"/>
              </a:solidFill>
              <a:latin typeface="Century Gothic" panose="020B0502020202020204" pitchFamily="34" charset="0"/>
            </a:endParaRPr>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4954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1B38A01C-956F-3ABC-9029-B1BD347B822D}"/>
              </a:ext>
            </a:extLst>
          </p:cNvPr>
          <p:cNvGraphicFramePr>
            <a:graphicFrameLocks noGrp="1"/>
          </p:cNvGraphicFramePr>
          <p:nvPr>
            <p:ph idx="1"/>
            <p:extLst>
              <p:ext uri="{D42A27DB-BD31-4B8C-83A1-F6EECF244321}">
                <p14:modId xmlns:p14="http://schemas.microsoft.com/office/powerpoint/2010/main" val="3477611121"/>
              </p:ext>
            </p:extLst>
          </p:nvPr>
        </p:nvGraphicFramePr>
        <p:xfrm>
          <a:off x="159134" y="976295"/>
          <a:ext cx="8726831" cy="4946801"/>
        </p:xfrm>
        <a:graphic>
          <a:graphicData uri="http://schemas.openxmlformats.org/drawingml/2006/table">
            <a:tbl>
              <a:tblPr/>
              <a:tblGrid>
                <a:gridCol w="1755010">
                  <a:extLst>
                    <a:ext uri="{9D8B030D-6E8A-4147-A177-3AD203B41FA5}">
                      <a16:colId xmlns:a16="http://schemas.microsoft.com/office/drawing/2014/main" val="1003302530"/>
                    </a:ext>
                  </a:extLst>
                </a:gridCol>
                <a:gridCol w="1560576">
                  <a:extLst>
                    <a:ext uri="{9D8B030D-6E8A-4147-A177-3AD203B41FA5}">
                      <a16:colId xmlns:a16="http://schemas.microsoft.com/office/drawing/2014/main" val="478540876"/>
                    </a:ext>
                  </a:extLst>
                </a:gridCol>
                <a:gridCol w="2011680">
                  <a:extLst>
                    <a:ext uri="{9D8B030D-6E8A-4147-A177-3AD203B41FA5}">
                      <a16:colId xmlns:a16="http://schemas.microsoft.com/office/drawing/2014/main" val="1426055967"/>
                    </a:ext>
                  </a:extLst>
                </a:gridCol>
                <a:gridCol w="1682496">
                  <a:extLst>
                    <a:ext uri="{9D8B030D-6E8A-4147-A177-3AD203B41FA5}">
                      <a16:colId xmlns:a16="http://schemas.microsoft.com/office/drawing/2014/main" val="779650668"/>
                    </a:ext>
                  </a:extLst>
                </a:gridCol>
                <a:gridCol w="1717069">
                  <a:extLst>
                    <a:ext uri="{9D8B030D-6E8A-4147-A177-3AD203B41FA5}">
                      <a16:colId xmlns:a16="http://schemas.microsoft.com/office/drawing/2014/main" val="42508591"/>
                    </a:ext>
                  </a:extLst>
                </a:gridCol>
              </a:tblGrid>
              <a:tr h="218521">
                <a:tc gridSpan="5">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mn-lt"/>
                          <a:ea typeface="MS PGothic" panose="020B0600070205080204" pitchFamily="34" charset="-128"/>
                        </a:rPr>
                        <a:t>Physical Education</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C0000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1600" b="1" i="0" u="none" strike="noStrike" cap="none" normalizeH="0" baseline="0" dirty="0">
                        <a:ln>
                          <a:noFill/>
                        </a:ln>
                        <a:solidFill>
                          <a:schemeClr val="tx1"/>
                        </a:solidFill>
                        <a:effectLst/>
                        <a:latin typeface="+mn-lt"/>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60000"/>
                        <a:lumOff val="40000"/>
                      </a:schemeClr>
                    </a:solidFill>
                  </a:tcPr>
                </a:tc>
                <a:extLst>
                  <a:ext uri="{0D108BD9-81ED-4DB2-BD59-A6C34878D82A}">
                    <a16:rowId xmlns:a16="http://schemas.microsoft.com/office/drawing/2014/main" val="2168985955"/>
                  </a:ext>
                </a:extLst>
              </a:tr>
              <a:tr h="318518">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200" b="1" i="0" u="none" strike="noStrike" cap="none" normalizeH="0" baseline="0" dirty="0">
                          <a:ln>
                            <a:noFill/>
                          </a:ln>
                          <a:solidFill>
                            <a:srgbClr val="000000"/>
                          </a:solidFill>
                          <a:effectLst/>
                          <a:latin typeface="+mn-lt"/>
                          <a:ea typeface="MS PGothic" panose="020B0600070205080204" pitchFamily="34" charset="-128"/>
                        </a:rPr>
                        <a:t>Games and Athletics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tc>
                  <a:txBody>
                    <a:bodyPr/>
                    <a:lstStyle/>
                    <a:p>
                      <a:pPr algn="ctr"/>
                      <a:r>
                        <a:rPr lang="en-GB" sz="1200" b="1" dirty="0">
                          <a:latin typeface="+mn-lt"/>
                        </a:rPr>
                        <a:t>Dance</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tc>
                  <a:txBody>
                    <a:bodyPr/>
                    <a:lstStyle/>
                    <a:p>
                      <a:pPr algn="ctr"/>
                      <a:r>
                        <a:rPr lang="en-GB" sz="1200" b="1" dirty="0">
                          <a:latin typeface="+mn-lt"/>
                        </a:rPr>
                        <a:t>Gymnastics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tc>
                  <a:txBody>
                    <a:bodyPr/>
                    <a:lstStyle/>
                    <a:p>
                      <a:pPr algn="ctr"/>
                      <a:r>
                        <a:rPr lang="en-GB" sz="1200" b="1" dirty="0">
                          <a:latin typeface="+mn-lt"/>
                        </a:rPr>
                        <a:t>Athletics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tc>
                  <a:txBody>
                    <a:bodyPr/>
                    <a:lstStyle/>
                    <a:p>
                      <a:pPr algn="ctr"/>
                      <a:r>
                        <a:rPr lang="en-GB" sz="1200" b="1" dirty="0">
                          <a:latin typeface="+mn-lt"/>
                        </a:rPr>
                        <a:t>Outdoor and Adventurous Activities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extLst>
                  <a:ext uri="{0D108BD9-81ED-4DB2-BD59-A6C34878D82A}">
                    <a16:rowId xmlns:a16="http://schemas.microsoft.com/office/drawing/2014/main" val="3496808766"/>
                  </a:ext>
                </a:extLst>
              </a:tr>
              <a:tr h="4103709">
                <a:tc>
                  <a:txBody>
                    <a:bodyPr/>
                    <a:lstStyle/>
                    <a:p>
                      <a:r>
                        <a:rPr lang="en-GB" sz="1000" kern="1200" dirty="0">
                          <a:solidFill>
                            <a:schemeClr val="tx1"/>
                          </a:solidFill>
                          <a:effectLst/>
                          <a:latin typeface="+mn-lt"/>
                          <a:ea typeface="+mn-ea"/>
                          <a:cs typeface="+mn-cs"/>
                        </a:rPr>
                        <a:t>• Throw and catch with control and accuracy.</a:t>
                      </a:r>
                    </a:p>
                    <a:p>
                      <a:r>
                        <a:rPr lang="en-GB" sz="1000" kern="1200" dirty="0">
                          <a:solidFill>
                            <a:schemeClr val="tx1"/>
                          </a:solidFill>
                          <a:effectLst/>
                          <a:latin typeface="+mn-lt"/>
                          <a:ea typeface="+mn-ea"/>
                          <a:cs typeface="+mn-cs"/>
                        </a:rPr>
                        <a:t>• Strike a ball and field with control.</a:t>
                      </a:r>
                    </a:p>
                    <a:p>
                      <a:r>
                        <a:rPr lang="en-GB" sz="1000" kern="1200" dirty="0">
                          <a:solidFill>
                            <a:schemeClr val="tx1"/>
                          </a:solidFill>
                          <a:effectLst/>
                          <a:latin typeface="+mn-lt"/>
                          <a:ea typeface="+mn-ea"/>
                          <a:cs typeface="+mn-cs"/>
                        </a:rPr>
                        <a:t>• Choose appropriate tactics to cause problems for the opposition.</a:t>
                      </a:r>
                    </a:p>
                    <a:p>
                      <a:r>
                        <a:rPr lang="en-GB" sz="1000" kern="1200" dirty="0">
                          <a:solidFill>
                            <a:schemeClr val="tx1"/>
                          </a:solidFill>
                          <a:effectLst/>
                          <a:latin typeface="+mn-lt"/>
                          <a:ea typeface="+mn-ea"/>
                          <a:cs typeface="+mn-cs"/>
                        </a:rPr>
                        <a:t>• Follow the rules of the game and play fairly.</a:t>
                      </a:r>
                    </a:p>
                    <a:p>
                      <a:r>
                        <a:rPr lang="en-GB" sz="1000" kern="1200" dirty="0">
                          <a:solidFill>
                            <a:schemeClr val="tx1"/>
                          </a:solidFill>
                          <a:effectLst/>
                          <a:latin typeface="+mn-lt"/>
                          <a:ea typeface="+mn-ea"/>
                          <a:cs typeface="+mn-cs"/>
                        </a:rPr>
                        <a:t>• Maintain possession of a ball (with, e.g. feet, a hockey stick or hands).</a:t>
                      </a:r>
                    </a:p>
                    <a:p>
                      <a:r>
                        <a:rPr lang="en-GB" sz="1000" kern="1200" dirty="0">
                          <a:solidFill>
                            <a:schemeClr val="tx1"/>
                          </a:solidFill>
                          <a:effectLst/>
                          <a:latin typeface="+mn-lt"/>
                          <a:ea typeface="+mn-ea"/>
                          <a:cs typeface="+mn-cs"/>
                        </a:rPr>
                        <a:t>• Pass to team mates at appropriate times.</a:t>
                      </a:r>
                    </a:p>
                    <a:p>
                      <a:r>
                        <a:rPr lang="en-GB" sz="1000" kern="1200" dirty="0">
                          <a:solidFill>
                            <a:schemeClr val="tx1"/>
                          </a:solidFill>
                          <a:effectLst/>
                          <a:latin typeface="+mn-lt"/>
                          <a:ea typeface="+mn-ea"/>
                          <a:cs typeface="+mn-cs"/>
                        </a:rPr>
                        <a:t>• Lead others and act as a respectful team member.</a:t>
                      </a:r>
                    </a:p>
                    <a:p>
                      <a:endParaRPr lang="en-GB" sz="10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000" kern="1200" dirty="0">
                          <a:solidFill>
                            <a:schemeClr val="tx1"/>
                          </a:solidFill>
                          <a:effectLst/>
                          <a:latin typeface="Calibri" panose="020F0502020204030204" pitchFamily="34" charset="0"/>
                          <a:ea typeface="MS PGothic" panose="020B0600070205080204" pitchFamily="34" charset="-128"/>
                          <a:cs typeface="+mn-cs"/>
                        </a:rPr>
                        <a:t>• Plan, perform and repeat sequences.</a:t>
                      </a:r>
                    </a:p>
                    <a:p>
                      <a:r>
                        <a:rPr lang="en-GB" sz="1000" kern="1200" dirty="0">
                          <a:solidFill>
                            <a:schemeClr val="tx1"/>
                          </a:solidFill>
                          <a:effectLst/>
                          <a:latin typeface="Calibri" panose="020F0502020204030204" pitchFamily="34" charset="0"/>
                          <a:ea typeface="MS PGothic" panose="020B0600070205080204" pitchFamily="34" charset="-128"/>
                          <a:cs typeface="+mn-cs"/>
                        </a:rPr>
                        <a:t>• Move in a clear, fluent and expressive manner.</a:t>
                      </a:r>
                    </a:p>
                    <a:p>
                      <a:r>
                        <a:rPr lang="en-GB" sz="1000" kern="1200" dirty="0">
                          <a:solidFill>
                            <a:schemeClr val="tx1"/>
                          </a:solidFill>
                          <a:effectLst/>
                          <a:latin typeface="Calibri" panose="020F0502020204030204" pitchFamily="34" charset="0"/>
                          <a:ea typeface="MS PGothic" panose="020B0600070205080204" pitchFamily="34" charset="-128"/>
                          <a:cs typeface="+mn-cs"/>
                        </a:rPr>
                        <a:t>• Refine movements into sequences.</a:t>
                      </a:r>
                    </a:p>
                    <a:p>
                      <a:r>
                        <a:rPr lang="en-GB" sz="1000" kern="1200" dirty="0">
                          <a:solidFill>
                            <a:schemeClr val="tx1"/>
                          </a:solidFill>
                          <a:effectLst/>
                          <a:latin typeface="Calibri" panose="020F0502020204030204" pitchFamily="34" charset="0"/>
                          <a:ea typeface="MS PGothic" panose="020B0600070205080204" pitchFamily="34" charset="-128"/>
                          <a:cs typeface="+mn-cs"/>
                        </a:rPr>
                        <a:t>• Create dances and movements that convey a definite idea.</a:t>
                      </a:r>
                    </a:p>
                    <a:p>
                      <a:r>
                        <a:rPr lang="en-GB" sz="1000" kern="1200" dirty="0">
                          <a:solidFill>
                            <a:schemeClr val="tx1"/>
                          </a:solidFill>
                          <a:effectLst/>
                          <a:latin typeface="Calibri" panose="020F0502020204030204" pitchFamily="34" charset="0"/>
                          <a:ea typeface="MS PGothic" panose="020B0600070205080204" pitchFamily="34" charset="-128"/>
                          <a:cs typeface="+mn-cs"/>
                        </a:rPr>
                        <a:t>• Change speed and levels within a performance. </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000" kern="1200" dirty="0">
                          <a:solidFill>
                            <a:schemeClr val="tx1"/>
                          </a:solidFill>
                          <a:effectLst/>
                          <a:latin typeface="Calibri" panose="020F0502020204030204" pitchFamily="34" charset="0"/>
                          <a:ea typeface="MS PGothic" panose="020B0600070205080204" pitchFamily="34" charset="-128"/>
                          <a:cs typeface="+mn-cs"/>
                        </a:rPr>
                        <a:t>• Develop physical strength and suppleness by practising moves and stretching.</a:t>
                      </a:r>
                      <a:r>
                        <a:rPr lang="en-GB" sz="1000" dirty="0">
                          <a:solidFill>
                            <a:srgbClr val="222222"/>
                          </a:solidFill>
                          <a:effectLst/>
                          <a:latin typeface="Calibri" panose="020F0502020204030204" pitchFamily="34" charset="0"/>
                          <a:ea typeface="Times New Roman" panose="02020603050405020304" pitchFamily="18" charset="0"/>
                        </a:rPr>
                        <a:t> </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000" dirty="0">
                          <a:solidFill>
                            <a:srgbClr val="222222"/>
                          </a:solidFill>
                          <a:effectLst/>
                          <a:latin typeface="Calibri" panose="020F0502020204030204" pitchFamily="34" charset="0"/>
                          <a:ea typeface="Times New Roman" panose="02020603050405020304" pitchFamily="18" charset="0"/>
                        </a:rPr>
                        <a:t>• Work in a duet to express character and explore patterns and timing.</a:t>
                      </a:r>
                    </a:p>
                    <a:p>
                      <a:endParaRPr lang="en-GB" sz="10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000" kern="1200" dirty="0">
                          <a:solidFill>
                            <a:schemeClr val="tx1"/>
                          </a:solidFill>
                          <a:effectLst/>
                          <a:latin typeface="Calibri" panose="020F0502020204030204" pitchFamily="34" charset="0"/>
                          <a:ea typeface="MS PGothic" panose="020B0600070205080204" pitchFamily="34" charset="-128"/>
                          <a:cs typeface="+mn-cs"/>
                        </a:rPr>
                        <a:t>• Plan, perform and repeat sequences.</a:t>
                      </a:r>
                    </a:p>
                    <a:p>
                      <a:r>
                        <a:rPr lang="en-GB" sz="1000" kern="1200" dirty="0">
                          <a:solidFill>
                            <a:schemeClr val="tx1"/>
                          </a:solidFill>
                          <a:effectLst/>
                          <a:latin typeface="Calibri" panose="020F0502020204030204" pitchFamily="34" charset="0"/>
                          <a:ea typeface="MS PGothic" panose="020B0600070205080204" pitchFamily="34" charset="-128"/>
                          <a:cs typeface="+mn-cs"/>
                        </a:rPr>
                        <a:t>• Move in a clear, fluent and expressive manner.</a:t>
                      </a:r>
                    </a:p>
                    <a:p>
                      <a:r>
                        <a:rPr lang="en-GB" sz="1000" kern="1200" dirty="0">
                          <a:solidFill>
                            <a:schemeClr val="tx1"/>
                          </a:solidFill>
                          <a:effectLst/>
                          <a:latin typeface="Calibri" panose="020F0502020204030204" pitchFamily="34" charset="0"/>
                          <a:ea typeface="MS PGothic" panose="020B0600070205080204" pitchFamily="34" charset="-128"/>
                          <a:cs typeface="+mn-cs"/>
                        </a:rPr>
                        <a:t>• Refine movements into sequences.</a:t>
                      </a:r>
                    </a:p>
                    <a:p>
                      <a:r>
                        <a:rPr lang="en-GB" sz="1000" kern="1200" dirty="0">
                          <a:solidFill>
                            <a:schemeClr val="tx1"/>
                          </a:solidFill>
                          <a:effectLst/>
                          <a:latin typeface="Calibri" panose="020F0502020204030204" pitchFamily="34" charset="0"/>
                          <a:ea typeface="MS PGothic" panose="020B0600070205080204" pitchFamily="34" charset="-128"/>
                          <a:cs typeface="+mn-cs"/>
                        </a:rPr>
                        <a:t>• Show changes of direction, speed and level during a performance.</a:t>
                      </a:r>
                    </a:p>
                    <a:p>
                      <a:r>
                        <a:rPr lang="en-GB" sz="1000" kern="1200" dirty="0">
                          <a:solidFill>
                            <a:schemeClr val="tx1"/>
                          </a:solidFill>
                          <a:effectLst/>
                          <a:latin typeface="Calibri" panose="020F0502020204030204" pitchFamily="34" charset="0"/>
                          <a:ea typeface="MS PGothic" panose="020B0600070205080204" pitchFamily="34" charset="-128"/>
                          <a:cs typeface="+mn-cs"/>
                        </a:rPr>
                        <a:t>• Show a kinaesthetic sense in order to improve the placement and alignment of body parts (e.g. in balances experiment to find out how to get the centre of gravity successfully over base and organise body parts to create an interesting body shape).</a:t>
                      </a:r>
                    </a:p>
                    <a:p>
                      <a:r>
                        <a:rPr lang="en-GB" sz="1000" kern="1200" dirty="0">
                          <a:solidFill>
                            <a:schemeClr val="tx1"/>
                          </a:solidFill>
                          <a:effectLst/>
                          <a:latin typeface="Calibri" panose="020F0502020204030204" pitchFamily="34" charset="0"/>
                          <a:ea typeface="MS PGothic" panose="020B0600070205080204" pitchFamily="34" charset="-128"/>
                          <a:cs typeface="+mn-cs"/>
                        </a:rPr>
                        <a:t>• Travel in a variety of ways, including flight, by transferring weight to generate power in movements.</a:t>
                      </a:r>
                    </a:p>
                    <a:p>
                      <a:r>
                        <a:rPr lang="en-GB" sz="1000" kern="1200" dirty="0">
                          <a:solidFill>
                            <a:schemeClr val="tx1"/>
                          </a:solidFill>
                          <a:effectLst/>
                          <a:latin typeface="Calibri" panose="020F0502020204030204" pitchFamily="34" charset="0"/>
                          <a:ea typeface="MS PGothic" panose="020B0600070205080204" pitchFamily="34" charset="-128"/>
                          <a:cs typeface="+mn-cs"/>
                        </a:rPr>
                        <a:t>• Swing and hang from equipment safely (using hands).</a:t>
                      </a:r>
                    </a:p>
                    <a:p>
                      <a:endParaRPr lang="en-GB" sz="10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000" kern="1200" dirty="0">
                          <a:solidFill>
                            <a:schemeClr val="tx1"/>
                          </a:solidFill>
                          <a:effectLst/>
                          <a:latin typeface="Calibri" panose="020F0502020204030204" pitchFamily="34" charset="0"/>
                          <a:ea typeface="MS PGothic" panose="020B0600070205080204" pitchFamily="34" charset="-128"/>
                          <a:cs typeface="+mn-cs"/>
                        </a:rPr>
                        <a:t>• Sprint over a short distance up to 60 metres.</a:t>
                      </a:r>
                    </a:p>
                    <a:p>
                      <a:r>
                        <a:rPr lang="en-GB" sz="1000" kern="1200" dirty="0">
                          <a:solidFill>
                            <a:schemeClr val="tx1"/>
                          </a:solidFill>
                          <a:effectLst/>
                          <a:latin typeface="Calibri" panose="020F0502020204030204" pitchFamily="34" charset="0"/>
                          <a:ea typeface="MS PGothic" panose="020B0600070205080204" pitchFamily="34" charset="-128"/>
                          <a:cs typeface="+mn-cs"/>
                        </a:rPr>
                        <a:t>• Run over a longer distance, conserving energy in order to sustain performance.</a:t>
                      </a:r>
                    </a:p>
                    <a:p>
                      <a:r>
                        <a:rPr lang="en-GB" sz="1000" kern="1200" dirty="0">
                          <a:solidFill>
                            <a:schemeClr val="tx1"/>
                          </a:solidFill>
                          <a:effectLst/>
                          <a:latin typeface="Calibri" panose="020F0502020204030204" pitchFamily="34" charset="0"/>
                          <a:ea typeface="MS PGothic" panose="020B0600070205080204" pitchFamily="34" charset="-128"/>
                          <a:cs typeface="+mn-cs"/>
                        </a:rPr>
                        <a:t>• Use a range of throwing techniques (such as under arm, over arm).</a:t>
                      </a:r>
                    </a:p>
                    <a:p>
                      <a:r>
                        <a:rPr lang="en-GB" sz="1000" kern="1200" dirty="0">
                          <a:solidFill>
                            <a:schemeClr val="tx1"/>
                          </a:solidFill>
                          <a:effectLst/>
                          <a:latin typeface="Calibri" panose="020F0502020204030204" pitchFamily="34" charset="0"/>
                          <a:ea typeface="MS PGothic" panose="020B0600070205080204" pitchFamily="34" charset="-128"/>
                          <a:cs typeface="+mn-cs"/>
                        </a:rPr>
                        <a:t>• Throw with accuracy to hit a target or cover a distance.</a:t>
                      </a:r>
                    </a:p>
                    <a:p>
                      <a:r>
                        <a:rPr lang="en-GB" sz="1000" kern="1200" dirty="0">
                          <a:solidFill>
                            <a:schemeClr val="tx1"/>
                          </a:solidFill>
                          <a:effectLst/>
                          <a:latin typeface="Calibri" panose="020F0502020204030204" pitchFamily="34" charset="0"/>
                          <a:ea typeface="MS PGothic" panose="020B0600070205080204" pitchFamily="34" charset="-128"/>
                          <a:cs typeface="+mn-cs"/>
                        </a:rPr>
                        <a:t>• Jump in a number of ways, using a run up where appropriate.</a:t>
                      </a:r>
                    </a:p>
                    <a:p>
                      <a:r>
                        <a:rPr lang="en-GB" sz="1000" kern="1200" dirty="0">
                          <a:solidFill>
                            <a:schemeClr val="tx1"/>
                          </a:solidFill>
                          <a:effectLst/>
                          <a:latin typeface="Calibri" panose="020F0502020204030204" pitchFamily="34" charset="0"/>
                          <a:ea typeface="MS PGothic" panose="020B0600070205080204" pitchFamily="34" charset="-128"/>
                          <a:cs typeface="+mn-cs"/>
                        </a:rPr>
                        <a:t>• Compete with others and aim to improve personal best performances</a:t>
                      </a:r>
                    </a:p>
                    <a:p>
                      <a:endParaRPr lang="en-GB" sz="10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000" kern="1200" dirty="0">
                          <a:solidFill>
                            <a:schemeClr val="tx1"/>
                          </a:solidFill>
                          <a:effectLst/>
                          <a:latin typeface="Calibri" panose="020F0502020204030204" pitchFamily="34" charset="0"/>
                          <a:ea typeface="MS PGothic" panose="020B0600070205080204" pitchFamily="34" charset="-128"/>
                          <a:cs typeface="+mn-cs"/>
                        </a:rPr>
                        <a:t>• Use maps, compasses and digital devices to orientate themselves.</a:t>
                      </a:r>
                    </a:p>
                    <a:p>
                      <a:r>
                        <a:rPr lang="en-GB" sz="1000" kern="1200" dirty="0">
                          <a:solidFill>
                            <a:schemeClr val="tx1"/>
                          </a:solidFill>
                          <a:effectLst/>
                          <a:latin typeface="Calibri" panose="020F0502020204030204" pitchFamily="34" charset="0"/>
                          <a:ea typeface="MS PGothic" panose="020B0600070205080204" pitchFamily="34" charset="-128"/>
                          <a:cs typeface="+mn-cs"/>
                        </a:rPr>
                        <a:t>• Arrive properly equipped for outdoor and adventurous activity.</a:t>
                      </a:r>
                    </a:p>
                    <a:p>
                      <a:r>
                        <a:rPr lang="en-GB" sz="1000" kern="1200" dirty="0">
                          <a:solidFill>
                            <a:schemeClr val="tx1"/>
                          </a:solidFill>
                          <a:effectLst/>
                          <a:latin typeface="Calibri" panose="020F0502020204030204" pitchFamily="34" charset="0"/>
                          <a:ea typeface="MS PGothic" panose="020B0600070205080204" pitchFamily="34" charset="-128"/>
                          <a:cs typeface="+mn-cs"/>
                        </a:rPr>
                        <a:t>• Understand the need to show accomplishment in managing risks.</a:t>
                      </a:r>
                    </a:p>
                    <a:p>
                      <a:r>
                        <a:rPr lang="en-GB" sz="1000" kern="1200" dirty="0">
                          <a:solidFill>
                            <a:schemeClr val="tx1"/>
                          </a:solidFill>
                          <a:effectLst/>
                          <a:latin typeface="Calibri" panose="020F0502020204030204" pitchFamily="34" charset="0"/>
                          <a:ea typeface="MS PGothic" panose="020B0600070205080204" pitchFamily="34" charset="-128"/>
                          <a:cs typeface="+mn-cs"/>
                        </a:rPr>
                        <a:t>• Show an ability to both lead and form part of a team.</a:t>
                      </a:r>
                    </a:p>
                    <a:p>
                      <a:r>
                        <a:rPr lang="en-GB" sz="1000" kern="1200" dirty="0">
                          <a:solidFill>
                            <a:schemeClr val="tx1"/>
                          </a:solidFill>
                          <a:effectLst/>
                          <a:latin typeface="Calibri" panose="020F0502020204030204" pitchFamily="34" charset="0"/>
                          <a:ea typeface="MS PGothic" panose="020B0600070205080204" pitchFamily="34" charset="-128"/>
                          <a:cs typeface="+mn-cs"/>
                        </a:rPr>
                        <a:t>• Support others and seek support if required when the situation dictates.</a:t>
                      </a:r>
                    </a:p>
                    <a:p>
                      <a:r>
                        <a:rPr lang="en-GB" sz="1000" kern="1200" dirty="0">
                          <a:solidFill>
                            <a:schemeClr val="tx1"/>
                          </a:solidFill>
                          <a:effectLst/>
                          <a:latin typeface="Calibri" panose="020F0502020204030204" pitchFamily="34" charset="0"/>
                          <a:ea typeface="MS PGothic" panose="020B0600070205080204" pitchFamily="34" charset="-128"/>
                          <a:cs typeface="+mn-cs"/>
                        </a:rPr>
                        <a:t>• Show resilience when plans do not work and initiative to try new ways of working.</a:t>
                      </a:r>
                    </a:p>
                    <a:p>
                      <a:r>
                        <a:rPr lang="en-GB" sz="1000" kern="1200" dirty="0">
                          <a:solidFill>
                            <a:schemeClr val="tx1"/>
                          </a:solidFill>
                          <a:effectLst/>
                          <a:latin typeface="Calibri" panose="020F0502020204030204" pitchFamily="34" charset="0"/>
                          <a:ea typeface="MS PGothic" panose="020B0600070205080204" pitchFamily="34" charset="-128"/>
                          <a:cs typeface="+mn-cs"/>
                        </a:rPr>
                        <a:t>• Remain aware of changing conditions and change plans if necessary. </a:t>
                      </a:r>
                    </a:p>
                    <a:p>
                      <a:endParaRPr lang="en-GB" sz="10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17668984"/>
                  </a:ext>
                </a:extLst>
              </a:tr>
            </a:tbl>
          </a:graphicData>
        </a:graphic>
      </p:graphicFrame>
      <p:sp>
        <p:nvSpPr>
          <p:cNvPr id="8" name="Title 1">
            <a:extLst>
              <a:ext uri="{FF2B5EF4-FFF2-40B4-BE49-F238E27FC236}">
                <a16:creationId xmlns:a16="http://schemas.microsoft.com/office/drawing/2014/main" id="{C7871A0F-4D88-2B7B-5EB1-D90088DB769D}"/>
              </a:ext>
            </a:extLst>
          </p:cNvPr>
          <p:cNvSpPr>
            <a:spLocks noGrp="1"/>
          </p:cNvSpPr>
          <p:nvPr>
            <p:ph type="title"/>
          </p:nvPr>
        </p:nvSpPr>
        <p:spPr>
          <a:xfrm>
            <a:off x="259395" y="194037"/>
            <a:ext cx="8626569" cy="624720"/>
          </a:xfrm>
          <a:solidFill>
            <a:srgbClr val="FF7C80"/>
          </a:solidFill>
        </p:spPr>
        <p:txBody>
          <a:bodyPr>
            <a:normAutofit/>
          </a:bodyPr>
          <a:lstStyle/>
          <a:p>
            <a:pPr>
              <a:defRPr/>
            </a:pPr>
            <a:r>
              <a:rPr lang="en-GB" sz="3019" b="1" dirty="0">
                <a:latin typeface="Century Gothic" panose="020B0502020202020204" pitchFamily="34" charset="0"/>
              </a:rPr>
              <a:t>Year </a:t>
            </a:r>
            <a:r>
              <a:rPr lang="en-GB" sz="3200" b="1" dirty="0">
                <a:latin typeface="Century Gothic" panose="020B0502020202020204" pitchFamily="34" charset="0"/>
              </a:rPr>
              <a:t>3</a:t>
            </a:r>
            <a:r>
              <a:rPr lang="en-GB" sz="3019" b="1" dirty="0">
                <a:latin typeface="Century Gothic" panose="020B0502020202020204" pitchFamily="34" charset="0"/>
              </a:rPr>
              <a:t> Progression in Domains of Knowledge</a:t>
            </a:r>
            <a:endParaRPr lang="en-GB" sz="3019" b="1" dirty="0">
              <a:solidFill>
                <a:srgbClr val="FFFDFF"/>
              </a:solidFill>
              <a:latin typeface="Century Gothic" panose="020B0502020202020204" pitchFamily="34" charset="0"/>
            </a:endParaRPr>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64325" y="6193231"/>
            <a:ext cx="464325" cy="6233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141335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01BD9AC1D9BC449B1FC13D741B76F61" ma:contentTypeVersion="17" ma:contentTypeDescription="Create a new document." ma:contentTypeScope="" ma:versionID="856ce7d22665a31a89717603efceb834">
  <xsd:schema xmlns:xsd="http://www.w3.org/2001/XMLSchema" xmlns:xs="http://www.w3.org/2001/XMLSchema" xmlns:p="http://schemas.microsoft.com/office/2006/metadata/properties" xmlns:ns2="f482e274-dfc4-4f07-b2a2-767530760282" xmlns:ns3="d1f17a14-8980-460c-8c1f-dd8ff902a239" targetNamespace="http://schemas.microsoft.com/office/2006/metadata/properties" ma:root="true" ma:fieldsID="d44ae9770632d249414aae38832060e1" ns2:_="" ns3:_="">
    <xsd:import namespace="f482e274-dfc4-4f07-b2a2-767530760282"/>
    <xsd:import namespace="d1f17a14-8980-460c-8c1f-dd8ff902a23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82e274-dfc4-4f07-b2a2-7675307602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2c60e70-c612-4e7b-bd63-65e617198d1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1f17a14-8980-460c-8c1f-dd8ff902a23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2b93511e-7f96-4c3e-b3ed-c0f57fede495}" ma:internalName="TaxCatchAll" ma:showField="CatchAllData" ma:web="d1f17a14-8980-460c-8c1f-dd8ff902a23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d1f17a14-8980-460c-8c1f-dd8ff902a239" xsi:nil="true"/>
    <lcf76f155ced4ddcb4097134ff3c332f xmlns="f482e274-dfc4-4f07-b2a2-76753076028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D1D3928-C9A6-4F63-9E09-9004BB47ADFA}"/>
</file>

<file path=customXml/itemProps2.xml><?xml version="1.0" encoding="utf-8"?>
<ds:datastoreItem xmlns:ds="http://schemas.openxmlformats.org/officeDocument/2006/customXml" ds:itemID="{FA15BF13-6E65-4601-BD56-CF511EB87AA5}"/>
</file>

<file path=customXml/itemProps3.xml><?xml version="1.0" encoding="utf-8"?>
<ds:datastoreItem xmlns:ds="http://schemas.openxmlformats.org/officeDocument/2006/customXml" ds:itemID="{D2EAB093-6FAB-45BD-A080-06976B2B3D7C}"/>
</file>

<file path=docProps/app.xml><?xml version="1.0" encoding="utf-8"?>
<Properties xmlns="http://schemas.openxmlformats.org/officeDocument/2006/extended-properties" xmlns:vt="http://schemas.openxmlformats.org/officeDocument/2006/docPropsVTypes">
  <Template>Office Theme</Template>
  <TotalTime>785</TotalTime>
  <Words>3036</Words>
  <Application>Microsoft Office PowerPoint</Application>
  <PresentationFormat>On-screen Show (4:3)</PresentationFormat>
  <Paragraphs>477</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MS PGothic</vt:lpstr>
      <vt:lpstr>Arial</vt:lpstr>
      <vt:lpstr>Calibri</vt:lpstr>
      <vt:lpstr>Calibri Light</vt:lpstr>
      <vt:lpstr>Century Gothic</vt:lpstr>
      <vt:lpstr>Times New Roman</vt:lpstr>
      <vt:lpstr>Wingdings</vt:lpstr>
      <vt:lpstr>Office Theme</vt:lpstr>
      <vt:lpstr>English Disciplinary Knowledge Year 3</vt:lpstr>
      <vt:lpstr>English Disciplinary Knowledge Year 3</vt:lpstr>
      <vt:lpstr>English Disciplinary Knowledge Year 3</vt:lpstr>
      <vt:lpstr>Maths Substantive Knowledge Year 3</vt:lpstr>
      <vt:lpstr>Maths Substantive Knowledge Year 3</vt:lpstr>
      <vt:lpstr>Maths Substantive Knowledge Year 3</vt:lpstr>
      <vt:lpstr>Year 3 Progression in Domains of Knowledge</vt:lpstr>
      <vt:lpstr>Year 3 Progression in Domains of Knowledge</vt:lpstr>
      <vt:lpstr>Year 3 Progression in Domains of Knowledge</vt:lpstr>
      <vt:lpstr>Year 3 Progression in Domains of Knowledge</vt:lpstr>
      <vt:lpstr>Year 3 Progression in Domains of Knowledge</vt:lpstr>
      <vt:lpstr>Year 3 Progression in Domains of Knowledge</vt:lpstr>
      <vt:lpstr>Year 3 Progression in Domains of Knowledge</vt:lpstr>
      <vt:lpstr>Year 3 Progression in Domains of Knowledge</vt:lpstr>
      <vt:lpstr>Year 3 Progression in Domains of Knowledge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Davies - Trustee</dc:creator>
  <cp:lastModifiedBy>Sam Smallridge</cp:lastModifiedBy>
  <cp:revision>27</cp:revision>
  <dcterms:created xsi:type="dcterms:W3CDTF">2022-05-19T06:53:53Z</dcterms:created>
  <dcterms:modified xsi:type="dcterms:W3CDTF">2024-02-28T10:05:50Z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0x010100A01BD9AC1D9BC449B1FC13D741B76F61</vt:lpwstr>
  </property>
</Properties>
</file>