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623" r:id="rId2"/>
    <p:sldId id="3624" r:id="rId3"/>
    <p:sldId id="3625" r:id="rId4"/>
    <p:sldId id="256" r:id="rId5"/>
    <p:sldId id="257" r:id="rId6"/>
    <p:sldId id="258" r:id="rId7"/>
    <p:sldId id="3441" r:id="rId8"/>
    <p:sldId id="3620" r:id="rId9"/>
    <p:sldId id="3619" r:id="rId10"/>
    <p:sldId id="3239" r:id="rId11"/>
    <p:sldId id="3240" r:id="rId12"/>
    <p:sldId id="3617" r:id="rId13"/>
    <p:sldId id="3443" r:id="rId14"/>
    <p:sldId id="3444" r:id="rId15"/>
    <p:sldId id="361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66CC"/>
    <a:srgbClr val="FF9999"/>
    <a:srgbClr val="FF6699"/>
    <a:srgbClr val="FFCC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9" autoAdjust="0"/>
    <p:restoredTop sz="94660"/>
  </p:normalViewPr>
  <p:slideViewPr>
    <p:cSldViewPr snapToGrid="0" showGuides="1">
      <p:cViewPr varScale="1">
        <p:scale>
          <a:sx n="79" d="100"/>
          <a:sy n="79" d="100"/>
        </p:scale>
        <p:origin x="102" y="8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E99E9-14FD-4E85-8C64-72F2BF5D0FED}" type="datetimeFigureOut">
              <a:rPr lang="en-GB" smtClean="0"/>
              <a:t>28/02/2024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1EB6A-CD69-4D14-800B-C8A5F959F4DF}" type="slidenum">
              <a:rPr lang="en-GB" smtClean="0"/>
              <a:t>‹#›</a:t>
            </a:fld>
            <a:endParaRPr lang="en-GB" dirty="0"/>
          </a:p>
        </p:txBody>
      </p:sp>
    </p:spTree>
    <p:extLst>
      <p:ext uri="{BB962C8B-B14F-4D97-AF65-F5344CB8AC3E}">
        <p14:creationId xmlns:p14="http://schemas.microsoft.com/office/powerpoint/2010/main" val="145782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4E9F7-9A97-48D9-A1D1-2F6045F785D1}"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39964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96198D-BD73-44BA-9DEB-96676F2E1817}"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5560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973ED3-20E7-4959-A1C2-EEB3E2BEFBD8}"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9393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01343-4E6B-4F0E-BC11-DAA84833E769}"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94458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F3701-5A6B-4AFD-B153-C50374F98C04}"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973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36FCB-9FF0-4640-B99D-B2A296BF223A}"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26391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94B6E-B47E-4D33-BBB4-25C7C292353B}" type="datetime1">
              <a:rPr lang="en-GB" smtClean="0"/>
              <a:t>28/02/2024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7766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6D88D-0E35-4640-A867-37910C5636CC}" type="datetime1">
              <a:rPr lang="en-GB" smtClean="0"/>
              <a:t>28/02/2024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5414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557E9-6FBD-49F7-BC98-2264730E7FA4}" type="datetime1">
              <a:rPr lang="en-GB" smtClean="0"/>
              <a:t>28/02/2024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89298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387A1-9EF9-4E91-9E9C-65E048184B95}"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2753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933CC-BB9F-418B-96C3-F1C1311129CE}"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8254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4B04A-E8B4-4F1D-B4C4-15C3465410B6}" type="datetime1">
              <a:rPr lang="en-GB" smtClean="0"/>
              <a:t>28/02/2024</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99C0-7C77-415F-9EE3-AB2373BE7FA1}" type="slidenum">
              <a:rPr lang="en-GB" smtClean="0"/>
              <a:t>‹#›</a:t>
            </a:fld>
            <a:endParaRPr lang="en-GB" dirty="0"/>
          </a:p>
        </p:txBody>
      </p:sp>
    </p:spTree>
    <p:extLst>
      <p:ext uri="{BB962C8B-B14F-4D97-AF65-F5344CB8AC3E}">
        <p14:creationId xmlns:p14="http://schemas.microsoft.com/office/powerpoint/2010/main" val="101662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4</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18314"/>
          <a:ext cx="8109138" cy="4388838"/>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301147">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Organisational</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21899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281444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1400" kern="1200" dirty="0">
                          <a:solidFill>
                            <a:schemeClr val="tx1"/>
                          </a:solidFill>
                          <a:effectLst/>
                          <a:latin typeface="Calibri" panose="020F0502020204030204" pitchFamily="34" charset="0"/>
                          <a:ea typeface="MS PGothic" panose="020B0600070205080204" pitchFamily="34" charset="-128"/>
                          <a:cs typeface="+mn-cs"/>
                        </a:rPr>
                        <a:t>Use techniques used by authors to create characters and settings.</a:t>
                      </a:r>
                    </a:p>
                    <a:p>
                      <a:pPr lvl="0"/>
                      <a:r>
                        <a:rPr lang="en-GB" sz="1400" kern="1200" dirty="0">
                          <a:solidFill>
                            <a:schemeClr val="tx1"/>
                          </a:solidFill>
                          <a:effectLst/>
                          <a:latin typeface="Calibri" panose="020F0502020204030204" pitchFamily="34" charset="0"/>
                          <a:ea typeface="MS PGothic" panose="020B0600070205080204" pitchFamily="34" charset="-128"/>
                          <a:cs typeface="+mn-cs"/>
                        </a:rPr>
                        <a:t>-</a:t>
                      </a:r>
                      <a:r>
                        <a:rPr lang="en-GB" sz="1400" kern="1200" baseline="0" dirty="0">
                          <a:solidFill>
                            <a:schemeClr val="tx1"/>
                          </a:solidFill>
                          <a:effectLst/>
                          <a:latin typeface="Calibri" panose="020F0502020204030204" pitchFamily="34" charset="0"/>
                          <a:ea typeface="MS PGothic" panose="020B0600070205080204" pitchFamily="34" charset="-128"/>
                          <a:cs typeface="+mn-cs"/>
                        </a:rPr>
                        <a:t> </a:t>
                      </a:r>
                      <a:r>
                        <a:rPr lang="en-GB" sz="1400" kern="1200" dirty="0">
                          <a:solidFill>
                            <a:schemeClr val="tx1"/>
                          </a:solidFill>
                          <a:effectLst/>
                          <a:latin typeface="Calibri" panose="020F0502020204030204" pitchFamily="34" charset="0"/>
                          <a:ea typeface="MS PGothic" panose="020B0600070205080204" pitchFamily="34" charset="-128"/>
                          <a:cs typeface="+mn-cs"/>
                        </a:rPr>
                        <a:t>Compose and rehearse sentences orally.</a:t>
                      </a:r>
                    </a:p>
                    <a:p>
                      <a:pPr marL="171450" marR="0" lvl="0" indent="-171450" algn="l" defTabSz="914400" rtl="0" eaLnBrk="1" fontAlgn="auto" latinLnBrk="0" hangingPunct="1">
                        <a:lnSpc>
                          <a:spcPct val="100000"/>
                        </a:lnSpc>
                        <a:spcBef>
                          <a:spcPct val="20000"/>
                        </a:spcBef>
                        <a:spcAft>
                          <a:spcPts val="0"/>
                        </a:spcAft>
                        <a:buClrTx/>
                        <a:buSzTx/>
                        <a:buFontTx/>
                        <a:buChar char="-"/>
                        <a:tabLst/>
                        <a:defRPr/>
                      </a:pPr>
                      <a:r>
                        <a:rPr lang="en-GB" sz="1400" kern="1200" dirty="0">
                          <a:solidFill>
                            <a:schemeClr val="tx1"/>
                          </a:solidFill>
                          <a:effectLst/>
                          <a:latin typeface="Calibri" panose="020F0502020204030204" pitchFamily="34" charset="0"/>
                          <a:ea typeface="MS PGothic" panose="020B0600070205080204" pitchFamily="34" charset="-128"/>
                          <a:cs typeface="+mn-cs"/>
                        </a:rPr>
                        <a:t>Use organisational devices such as headings and sub headings.</a:t>
                      </a:r>
                    </a:p>
                    <a:p>
                      <a:pPr lvl="0"/>
                      <a:r>
                        <a:rPr lang="en-GB" sz="1400" kern="1200" dirty="0">
                          <a:solidFill>
                            <a:schemeClr val="tx1"/>
                          </a:solidFill>
                          <a:effectLst/>
                          <a:latin typeface="Calibri" panose="020F0502020204030204" pitchFamily="34" charset="0"/>
                          <a:ea typeface="MS PGothic" panose="020B0600070205080204" pitchFamily="34" charset="-128"/>
                          <a:cs typeface="+mn-cs"/>
                        </a:rPr>
                        <a:t>- Organise paragraphs around a theme.</a:t>
                      </a:r>
                    </a:p>
                    <a:p>
                      <a:pPr marL="0" lvl="0" indent="0">
                        <a:buFontTx/>
                        <a:buNone/>
                      </a:pPr>
                      <a:r>
                        <a:rPr lang="en-GB" sz="1400" kern="1200" dirty="0">
                          <a:solidFill>
                            <a:schemeClr val="tx1"/>
                          </a:solidFill>
                          <a:effectLst/>
                          <a:latin typeface="Calibri" panose="020F0502020204030204" pitchFamily="34" charset="0"/>
                          <a:ea typeface="MS PGothic" panose="020B0600070205080204" pitchFamily="34" charset="-128"/>
                          <a:cs typeface="+mn-cs"/>
                        </a:rPr>
                        <a:t>- Sequence paragraphs.</a:t>
                      </a:r>
                    </a:p>
                    <a:p>
                      <a:r>
                        <a:rPr lang="en-GB" sz="1400" kern="1200" dirty="0">
                          <a:solidFill>
                            <a:schemeClr val="tx1"/>
                          </a:solidFill>
                          <a:effectLst/>
                          <a:latin typeface="Calibri" panose="020F0502020204030204" pitchFamily="34" charset="0"/>
                          <a:ea typeface="MS PGothic" panose="020B0600070205080204" pitchFamily="34" charset="-128"/>
                          <a:cs typeface="+mn-cs"/>
                        </a:rPr>
                        <a:t>- Make handwriting legible by ensuring down strokes of letters are parallel and letters are spaced appropriately.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lvl="0"/>
                      <a:r>
                        <a:rPr lang="en-GB" sz="1400" kern="1200" dirty="0">
                          <a:solidFill>
                            <a:schemeClr val="tx1"/>
                          </a:solidFill>
                          <a:effectLst/>
                          <a:latin typeface="+mn-lt"/>
                          <a:ea typeface="+mn-ea"/>
                          <a:cs typeface="+mn-cs"/>
                        </a:rPr>
                        <a:t>- Use a range of descriptions phrases.</a:t>
                      </a:r>
                    </a:p>
                    <a:p>
                      <a:pPr lvl="0"/>
                      <a:r>
                        <a:rPr lang="en-GB" sz="1400" kern="1200" dirty="0">
                          <a:solidFill>
                            <a:schemeClr val="tx1"/>
                          </a:solidFill>
                          <a:effectLst/>
                          <a:latin typeface="+mn-lt"/>
                          <a:ea typeface="+mn-ea"/>
                          <a:cs typeface="+mn-cs"/>
                        </a:rPr>
                        <a:t>- Use organisational devices such as headings and sub headings.</a:t>
                      </a:r>
                    </a:p>
                    <a:p>
                      <a:pPr lvl="0"/>
                      <a:r>
                        <a:rPr lang="en-GB" sz="1400" kern="1200" dirty="0">
                          <a:solidFill>
                            <a:schemeClr val="tx1"/>
                          </a:solidFill>
                          <a:effectLst/>
                          <a:latin typeface="+mn-lt"/>
                          <a:ea typeface="+mn-ea"/>
                          <a:cs typeface="+mn-cs"/>
                        </a:rPr>
                        <a:t>- Organise paragraphs around a theme.</a:t>
                      </a:r>
                    </a:p>
                    <a:p>
                      <a:pPr marL="0" lvl="0" indent="0">
                        <a:buFontTx/>
                        <a:buNone/>
                      </a:pPr>
                      <a:r>
                        <a:rPr lang="en-GB" sz="1400" kern="1200" dirty="0">
                          <a:solidFill>
                            <a:schemeClr val="tx1"/>
                          </a:solidFill>
                          <a:effectLst/>
                          <a:latin typeface="+mn-lt"/>
                          <a:ea typeface="+mn-ea"/>
                          <a:cs typeface="+mn-cs"/>
                        </a:rPr>
                        <a:t>- Sequence paragraphs.</a:t>
                      </a:r>
                    </a:p>
                    <a:p>
                      <a:pPr marL="171450" lvl="0" indent="-171450">
                        <a:buFontTx/>
                        <a:buChar char="-"/>
                      </a:pPr>
                      <a:endParaRPr lang="en-GB" sz="1400" kern="1200" dirty="0">
                        <a:solidFill>
                          <a:schemeClr val="tx1"/>
                        </a:solidFill>
                        <a:effectLst/>
                        <a:latin typeface="+mn-lt"/>
                        <a:ea typeface="+mn-ea"/>
                        <a:cs typeface="+mn-cs"/>
                      </a:endParaRP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lvl="0"/>
                      <a:r>
                        <a:rPr lang="en-GB" sz="1400" kern="1200" dirty="0">
                          <a:solidFill>
                            <a:schemeClr val="tx1"/>
                          </a:solidFill>
                          <a:effectLst/>
                          <a:latin typeface="+mn-lt"/>
                          <a:ea typeface="+mn-ea"/>
                          <a:cs typeface="+mn-cs"/>
                        </a:rPr>
                        <a:t>- Write for a wide range of purposes using the main features identified in reading.</a:t>
                      </a:r>
                    </a:p>
                    <a:p>
                      <a:pPr lvl="0"/>
                      <a:r>
                        <a:rPr lang="en-GB" sz="1400" kern="1200" dirty="0">
                          <a:solidFill>
                            <a:schemeClr val="tx1"/>
                          </a:solidFill>
                          <a:effectLst/>
                          <a:latin typeface="+mn-lt"/>
                          <a:ea typeface="+mn-ea"/>
                          <a:cs typeface="+mn-cs"/>
                        </a:rPr>
                        <a:t>- Use techniques used by authors to create characters and settings.</a:t>
                      </a:r>
                    </a:p>
                    <a:p>
                      <a:pPr lvl="0"/>
                      <a:r>
                        <a:rPr lang="en-GB" sz="1400" kern="1200" dirty="0">
                          <a:solidFill>
                            <a:schemeClr val="tx1"/>
                          </a:solidFill>
                          <a:effectLst/>
                          <a:latin typeface="+mn-lt"/>
                          <a:ea typeface="+mn-ea"/>
                          <a:cs typeface="+mn-cs"/>
                        </a:rPr>
                        <a:t>- Use a range of descriptive phrases.</a:t>
                      </a:r>
                    </a:p>
                    <a:p>
                      <a:pPr lvl="0"/>
                      <a:r>
                        <a:rPr lang="en-GB" sz="1400" kern="1200" dirty="0">
                          <a:solidFill>
                            <a:schemeClr val="tx1"/>
                          </a:solidFill>
                          <a:effectLst/>
                          <a:latin typeface="+mn-lt"/>
                          <a:ea typeface="+mn-ea"/>
                          <a:cs typeface="+mn-cs"/>
                        </a:rPr>
                        <a:t>- Organise paragraphs around a theme.</a:t>
                      </a:r>
                    </a:p>
                    <a:p>
                      <a:pPr lvl="0"/>
                      <a:r>
                        <a:rPr lang="en-GB" sz="1400" kern="1200" dirty="0">
                          <a:solidFill>
                            <a:schemeClr val="tx1"/>
                          </a:solidFill>
                          <a:effectLst/>
                          <a:latin typeface="+mn-lt"/>
                          <a:ea typeface="+mn-ea"/>
                          <a:cs typeface="+mn-cs"/>
                        </a:rPr>
                        <a:t>Sequence paragraphs.</a:t>
                      </a:r>
                    </a:p>
                    <a:p>
                      <a:pPr lvl="0"/>
                      <a:r>
                        <a:rPr lang="en-GB" sz="1400" kern="1200" dirty="0">
                          <a:solidFill>
                            <a:schemeClr val="tx1"/>
                          </a:solidFill>
                          <a:effectLst/>
                          <a:latin typeface="+mn-lt"/>
                          <a:ea typeface="+mn-ea"/>
                          <a:cs typeface="+mn-cs"/>
                        </a:rPr>
                        <a:t>. </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6">
              <a:lumMod val="40000"/>
              <a:lumOff val="60000"/>
            </a:schemeClr>
          </a:solidFill>
        </p:spPr>
        <p:txBody>
          <a:bodyPr>
            <a:normAutofit/>
          </a:bodyPr>
          <a:lstStyle/>
          <a:p>
            <a:pPr>
              <a:defRPr/>
            </a:pPr>
            <a:r>
              <a:rPr lang="en-GB" sz="3019" b="1" dirty="0">
                <a:latin typeface="Century Gothic" panose="020B0502020202020204" pitchFamily="34" charset="0"/>
              </a:rPr>
              <a:t>Year 4 Progression in Domains of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3808046377"/>
              </p:ext>
            </p:extLst>
          </p:nvPr>
        </p:nvGraphicFramePr>
        <p:xfrm>
          <a:off x="517432" y="1033335"/>
          <a:ext cx="8109138" cy="4911058"/>
        </p:xfrm>
        <a:graphic>
          <a:graphicData uri="http://schemas.openxmlformats.org/drawingml/2006/table">
            <a:tbl>
              <a:tblPr/>
              <a:tblGrid>
                <a:gridCol w="3225512">
                  <a:extLst>
                    <a:ext uri="{9D8B030D-6E8A-4147-A177-3AD203B41FA5}">
                      <a16:colId xmlns:a16="http://schemas.microsoft.com/office/drawing/2014/main" val="210943694"/>
                    </a:ext>
                  </a:extLst>
                </a:gridCol>
                <a:gridCol w="2694432">
                  <a:extLst>
                    <a:ext uri="{9D8B030D-6E8A-4147-A177-3AD203B41FA5}">
                      <a16:colId xmlns:a16="http://schemas.microsoft.com/office/drawing/2014/main" val="864309712"/>
                    </a:ext>
                  </a:extLst>
                </a:gridCol>
                <a:gridCol w="2189194">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Geography</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Places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Patterns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Communicating Geographically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2170195882"/>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400" kern="1200" dirty="0">
                          <a:solidFill>
                            <a:schemeClr val="tx1"/>
                          </a:solidFill>
                          <a:effectLst/>
                          <a:latin typeface="Calibri" panose="020F0502020204030204" pitchFamily="34" charset="0"/>
                          <a:ea typeface="MS PGothic" panose="020B0600070205080204" pitchFamily="34" charset="-128"/>
                          <a:cs typeface="+mn-cs"/>
                        </a:rPr>
                        <a:t>• Use maps, compasses and digital devices to orientate themselves.</a:t>
                      </a:r>
                    </a:p>
                    <a:p>
                      <a:r>
                        <a:rPr lang="en-GB" sz="1400" kern="1200" dirty="0">
                          <a:solidFill>
                            <a:schemeClr val="tx1"/>
                          </a:solidFill>
                          <a:effectLst/>
                          <a:latin typeface="Calibri" panose="020F0502020204030204" pitchFamily="34" charset="0"/>
                          <a:ea typeface="MS PGothic" panose="020B0600070205080204" pitchFamily="34" charset="-128"/>
                          <a:cs typeface="+mn-cs"/>
                        </a:rPr>
                        <a:t>• Arrive properly equipped for outdoor and adventurous activity.</a:t>
                      </a:r>
                    </a:p>
                    <a:p>
                      <a:r>
                        <a:rPr lang="en-GB" sz="1400" kern="1200" dirty="0">
                          <a:solidFill>
                            <a:schemeClr val="tx1"/>
                          </a:solidFill>
                          <a:effectLst/>
                          <a:latin typeface="Calibri" panose="020F0502020204030204" pitchFamily="34" charset="0"/>
                          <a:ea typeface="MS PGothic" panose="020B0600070205080204" pitchFamily="34" charset="-128"/>
                          <a:cs typeface="+mn-cs"/>
                        </a:rPr>
                        <a:t>• Understand the need to show accomplishment in managing risks.</a:t>
                      </a:r>
                    </a:p>
                    <a:p>
                      <a:r>
                        <a:rPr lang="en-GB" sz="1400" kern="1200" dirty="0">
                          <a:solidFill>
                            <a:schemeClr val="tx1"/>
                          </a:solidFill>
                          <a:effectLst/>
                          <a:latin typeface="Calibri" panose="020F0502020204030204" pitchFamily="34" charset="0"/>
                          <a:ea typeface="MS PGothic" panose="020B0600070205080204" pitchFamily="34" charset="-128"/>
                          <a:cs typeface="+mn-cs"/>
                        </a:rPr>
                        <a:t>• Show an ability to both lead and form part of a team.</a:t>
                      </a:r>
                    </a:p>
                    <a:p>
                      <a:r>
                        <a:rPr lang="en-GB" sz="1400" kern="1200" dirty="0">
                          <a:solidFill>
                            <a:schemeClr val="tx1"/>
                          </a:solidFill>
                          <a:effectLst/>
                          <a:latin typeface="Calibri" panose="020F0502020204030204" pitchFamily="34" charset="0"/>
                          <a:ea typeface="MS PGothic" panose="020B0600070205080204" pitchFamily="34" charset="-128"/>
                          <a:cs typeface="+mn-cs"/>
                        </a:rPr>
                        <a:t>• Support others and seek support if required when the situation dictates.</a:t>
                      </a:r>
                    </a:p>
                    <a:p>
                      <a:r>
                        <a:rPr lang="en-GB" sz="1400" kern="1200" dirty="0">
                          <a:solidFill>
                            <a:schemeClr val="tx1"/>
                          </a:solidFill>
                          <a:effectLst/>
                          <a:latin typeface="Calibri" panose="020F0502020204030204" pitchFamily="34" charset="0"/>
                          <a:ea typeface="MS PGothic" panose="020B0600070205080204" pitchFamily="34" charset="-128"/>
                          <a:cs typeface="+mn-cs"/>
                        </a:rPr>
                        <a:t>• Show resilience when plans do not work and initiative to try new ways of working.</a:t>
                      </a:r>
                    </a:p>
                    <a:p>
                      <a:r>
                        <a:rPr lang="en-GB" sz="1400" kern="1200" dirty="0">
                          <a:solidFill>
                            <a:schemeClr val="tx1"/>
                          </a:solidFill>
                          <a:effectLst/>
                          <a:latin typeface="Calibri" panose="020F0502020204030204" pitchFamily="34" charset="0"/>
                          <a:ea typeface="MS PGothic" panose="020B0600070205080204" pitchFamily="34" charset="-128"/>
                          <a:cs typeface="+mn-cs"/>
                        </a:rPr>
                        <a:t>• Remain aware of changing conditions and change plans if necessary. </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GB" altLang="en-US" sz="1400" b="0"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Calibri" panose="020F0502020204030204" pitchFamily="34" charset="0"/>
                          <a:ea typeface="MS PGothic" panose="020B0600070205080204" pitchFamily="34" charset="-128"/>
                          <a:cs typeface="+mn-cs"/>
                        </a:rPr>
                        <a:t>• Examine where and why</a:t>
                      </a:r>
                      <a:r>
                        <a:rPr lang="en-GB" sz="1400" kern="1200" baseline="0" dirty="0">
                          <a:solidFill>
                            <a:schemeClr val="tx1"/>
                          </a:solidFill>
                          <a:effectLst/>
                          <a:latin typeface="Calibri" panose="020F0502020204030204" pitchFamily="34" charset="0"/>
                          <a:ea typeface="MS PGothic" panose="020B0600070205080204" pitchFamily="34" charset="-128"/>
                          <a:cs typeface="+mn-cs"/>
                        </a:rPr>
                        <a:t> migration occurs.</a:t>
                      </a:r>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Explain</a:t>
                      </a:r>
                      <a:r>
                        <a:rPr lang="en-GB" sz="1400" kern="1200" baseline="0" dirty="0">
                          <a:solidFill>
                            <a:schemeClr val="tx1"/>
                          </a:solidFill>
                          <a:effectLst/>
                          <a:latin typeface="Calibri" panose="020F0502020204030204" pitchFamily="34" charset="0"/>
                          <a:ea typeface="MS PGothic" panose="020B0600070205080204" pitchFamily="34" charset="-128"/>
                          <a:cs typeface="+mn-cs"/>
                        </a:rPr>
                        <a:t> where rivers are fastest and why. </a:t>
                      </a:r>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Calibri" panose="020F0502020204030204" pitchFamily="34" charset="0"/>
                          <a:ea typeface="MS PGothic" panose="020B0600070205080204" pitchFamily="34" charset="-128"/>
                          <a:cs typeface="+mn-cs"/>
                        </a:rPr>
                        <a:t>• Describe key aspects of: </a:t>
                      </a: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a:t>
                      </a:r>
                      <a:r>
                        <a:rPr lang="en-GB" sz="1400" b="1" kern="1200" dirty="0">
                          <a:solidFill>
                            <a:schemeClr val="tx1"/>
                          </a:solidFill>
                          <a:effectLst/>
                          <a:latin typeface="Calibri" panose="020F0502020204030204" pitchFamily="34" charset="0"/>
                          <a:ea typeface="MS PGothic" panose="020B0600070205080204" pitchFamily="34" charset="-128"/>
                          <a:cs typeface="+mn-cs"/>
                        </a:rPr>
                        <a:t>Physical geography</a:t>
                      </a:r>
                      <a:r>
                        <a:rPr lang="en-GB" sz="1400" kern="1200" dirty="0">
                          <a:solidFill>
                            <a:schemeClr val="tx1"/>
                          </a:solidFill>
                          <a:effectLst/>
                          <a:latin typeface="Calibri" panose="020F0502020204030204" pitchFamily="34" charset="0"/>
                          <a:ea typeface="MS PGothic" panose="020B0600070205080204" pitchFamily="34" charset="-128"/>
                          <a:cs typeface="+mn-cs"/>
                        </a:rPr>
                        <a:t>, including: rivers and the water cycle. </a:t>
                      </a: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a:t>
                      </a:r>
                      <a:r>
                        <a:rPr lang="en-GB" sz="1400" b="1" kern="1200" dirty="0">
                          <a:solidFill>
                            <a:schemeClr val="tx1"/>
                          </a:solidFill>
                          <a:effectLst/>
                          <a:latin typeface="Calibri" panose="020F0502020204030204" pitchFamily="34" charset="0"/>
                          <a:ea typeface="MS PGothic" panose="020B0600070205080204" pitchFamily="34" charset="-128"/>
                          <a:cs typeface="+mn-cs"/>
                        </a:rPr>
                        <a:t>Human geography</a:t>
                      </a:r>
                      <a:r>
                        <a:rPr lang="en-GB" sz="1400" kern="1200" dirty="0">
                          <a:solidFill>
                            <a:schemeClr val="tx1"/>
                          </a:solidFill>
                          <a:effectLst/>
                          <a:latin typeface="Calibri" panose="020F0502020204030204" pitchFamily="34" charset="0"/>
                          <a:ea typeface="MS PGothic" panose="020B0600070205080204" pitchFamily="34" charset="-128"/>
                          <a:cs typeface="+mn-cs"/>
                        </a:rPr>
                        <a:t>, including: settlements and land use.</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3" name="Footer Placeholder 2"/>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44222F6-F35F-9A65-C229-9621D6B52B0F}"/>
              </a:ext>
            </a:extLst>
          </p:cNvPr>
          <p:cNvGraphicFramePr>
            <a:graphicFrameLocks noGrp="1"/>
          </p:cNvGraphicFramePr>
          <p:nvPr>
            <p:ph idx="1"/>
            <p:extLst>
              <p:ext uri="{D42A27DB-BD31-4B8C-83A1-F6EECF244321}">
                <p14:modId xmlns:p14="http://schemas.microsoft.com/office/powerpoint/2010/main" val="2270989776"/>
              </p:ext>
            </p:extLst>
          </p:nvPr>
        </p:nvGraphicFramePr>
        <p:xfrm>
          <a:off x="416933" y="869005"/>
          <a:ext cx="8301986" cy="4966222"/>
        </p:xfrm>
        <a:graphic>
          <a:graphicData uri="http://schemas.openxmlformats.org/drawingml/2006/table">
            <a:tbl>
              <a:tblPr/>
              <a:tblGrid>
                <a:gridCol w="2075157">
                  <a:extLst>
                    <a:ext uri="{9D8B030D-6E8A-4147-A177-3AD203B41FA5}">
                      <a16:colId xmlns:a16="http://schemas.microsoft.com/office/drawing/2014/main" val="1334577102"/>
                    </a:ext>
                  </a:extLst>
                </a:gridCol>
                <a:gridCol w="2076515">
                  <a:extLst>
                    <a:ext uri="{9D8B030D-6E8A-4147-A177-3AD203B41FA5}">
                      <a16:colId xmlns:a16="http://schemas.microsoft.com/office/drawing/2014/main" val="822642958"/>
                    </a:ext>
                  </a:extLst>
                </a:gridCol>
                <a:gridCol w="2075157">
                  <a:extLst>
                    <a:ext uri="{9D8B030D-6E8A-4147-A177-3AD203B41FA5}">
                      <a16:colId xmlns:a16="http://schemas.microsoft.com/office/drawing/2014/main" val="3806912539"/>
                    </a:ext>
                  </a:extLst>
                </a:gridCol>
                <a:gridCol w="2075157">
                  <a:extLst>
                    <a:ext uri="{9D8B030D-6E8A-4147-A177-3AD203B41FA5}">
                      <a16:colId xmlns:a16="http://schemas.microsoft.com/office/drawing/2014/main" val="3220653417"/>
                    </a:ext>
                  </a:extLst>
                </a:gridCol>
              </a:tblGrid>
              <a:tr h="603366">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History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3309221"/>
                  </a:ext>
                </a:extLst>
              </a:tr>
              <a:tr h="512310">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and Interpreting the Past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Building an Overview of World History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Understanding Chronology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Communicating Historically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401920483"/>
                  </a:ext>
                </a:extLst>
              </a:tr>
              <a:tr h="3843625">
                <a:tc>
                  <a:txBody>
                    <a:bodyPr/>
                    <a:lstStyle/>
                    <a:p>
                      <a:r>
                        <a:rPr lang="en-GB" sz="1300" kern="1200" dirty="0">
                          <a:solidFill>
                            <a:schemeClr val="tx1"/>
                          </a:solidFill>
                          <a:effectLst/>
                          <a:latin typeface="+mn-lt"/>
                          <a:ea typeface="+mn-ea"/>
                          <a:cs typeface="+mn-cs"/>
                        </a:rPr>
                        <a:t>• Use more than one source of evidence for historical enquiry in order to gain a more accurate understanding of history.</a:t>
                      </a:r>
                    </a:p>
                    <a:p>
                      <a:endParaRPr lang="en-GB" sz="1300" kern="1200" dirty="0">
                        <a:solidFill>
                          <a:schemeClr val="tx1"/>
                        </a:solidFill>
                        <a:effectLst/>
                        <a:latin typeface="+mn-lt"/>
                        <a:ea typeface="+mn-ea"/>
                        <a:cs typeface="+mn-cs"/>
                      </a:endParaRPr>
                    </a:p>
                    <a:p>
                      <a:r>
                        <a:rPr lang="en-GB" sz="1300" kern="1200" dirty="0">
                          <a:solidFill>
                            <a:schemeClr val="tx1"/>
                          </a:solidFill>
                          <a:effectLst/>
                          <a:latin typeface="+mn-lt"/>
                          <a:ea typeface="+mn-ea"/>
                          <a:cs typeface="+mn-cs"/>
                        </a:rPr>
                        <a:t>• Describe different accounts of a historical event, explaining some of the reasons why the accounts may differ.</a:t>
                      </a:r>
                    </a:p>
                    <a:p>
                      <a:endParaRPr lang="en-GB" sz="1300" kern="1200" dirty="0">
                        <a:solidFill>
                          <a:schemeClr val="tx1"/>
                        </a:solidFill>
                        <a:effectLst/>
                        <a:latin typeface="+mn-lt"/>
                        <a:ea typeface="+mn-ea"/>
                        <a:cs typeface="+mn-cs"/>
                      </a:endParaRPr>
                    </a:p>
                    <a:p>
                      <a:r>
                        <a:rPr lang="en-GB" sz="1300" kern="1200" dirty="0">
                          <a:solidFill>
                            <a:schemeClr val="tx1"/>
                          </a:solidFill>
                          <a:effectLst/>
                          <a:latin typeface="+mn-lt"/>
                          <a:ea typeface="+mn-ea"/>
                          <a:cs typeface="+mn-cs"/>
                        </a:rPr>
                        <a:t>• Describe different accounts of a historical event, explaining some of the reasons why the accounts may differ.</a:t>
                      </a:r>
                    </a:p>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300" kern="1200" dirty="0">
                          <a:solidFill>
                            <a:schemeClr val="tx1"/>
                          </a:solidFill>
                          <a:effectLst/>
                          <a:latin typeface="+mn-lt"/>
                          <a:ea typeface="+mn-ea"/>
                          <a:cs typeface="+mn-cs"/>
                        </a:rPr>
                        <a:t>• Start</a:t>
                      </a:r>
                      <a:r>
                        <a:rPr lang="en-GB" sz="1300" kern="1200" baseline="0" dirty="0">
                          <a:solidFill>
                            <a:schemeClr val="tx1"/>
                          </a:solidFill>
                          <a:effectLst/>
                          <a:latin typeface="+mn-lt"/>
                          <a:ea typeface="+mn-ea"/>
                          <a:cs typeface="+mn-cs"/>
                        </a:rPr>
                        <a:t> to give </a:t>
                      </a:r>
                      <a:r>
                        <a:rPr lang="en-GB" sz="1300" kern="1200" dirty="0">
                          <a:solidFill>
                            <a:schemeClr val="tx1"/>
                          </a:solidFill>
                          <a:effectLst/>
                          <a:latin typeface="+mn-lt"/>
                          <a:ea typeface="+mn-ea"/>
                          <a:cs typeface="+mn-cs"/>
                        </a:rPr>
                        <a:t>a broad overview of life in Britain from ancient until the end of Roman</a:t>
                      </a:r>
                      <a:r>
                        <a:rPr lang="en-GB" sz="1300" kern="1200" baseline="0" dirty="0">
                          <a:solidFill>
                            <a:schemeClr val="tx1"/>
                          </a:solidFill>
                          <a:effectLst/>
                          <a:latin typeface="+mn-lt"/>
                          <a:ea typeface="+mn-ea"/>
                          <a:cs typeface="+mn-cs"/>
                        </a:rPr>
                        <a:t> times. </a:t>
                      </a:r>
                    </a:p>
                    <a:p>
                      <a:endParaRPr lang="en-GB" sz="1300" kern="1200" dirty="0">
                        <a:solidFill>
                          <a:schemeClr val="tx1"/>
                        </a:solidFill>
                        <a:effectLst/>
                        <a:latin typeface="+mn-lt"/>
                        <a:ea typeface="+mn-ea"/>
                        <a:cs typeface="+mn-cs"/>
                      </a:endParaRPr>
                    </a:p>
                    <a:p>
                      <a:r>
                        <a:rPr lang="en-GB" sz="1300" kern="1200" dirty="0">
                          <a:solidFill>
                            <a:schemeClr val="tx1"/>
                          </a:solidFill>
                          <a:effectLst/>
                          <a:latin typeface="+mn-lt"/>
                          <a:ea typeface="+mn-ea"/>
                          <a:cs typeface="+mn-cs"/>
                        </a:rPr>
                        <a:t>• Compare some of the times studied with those of other areas of interest around the world.</a:t>
                      </a:r>
                    </a:p>
                    <a:p>
                      <a:endParaRPr lang="en-GB" sz="1300" kern="1200" dirty="0">
                        <a:solidFill>
                          <a:schemeClr val="tx1"/>
                        </a:solidFill>
                        <a:effectLst/>
                        <a:latin typeface="+mn-lt"/>
                        <a:ea typeface="+mn-ea"/>
                        <a:cs typeface="+mn-cs"/>
                      </a:endParaRPr>
                    </a:p>
                    <a:p>
                      <a:r>
                        <a:rPr lang="en-GB" sz="1300" kern="1200" dirty="0">
                          <a:solidFill>
                            <a:schemeClr val="tx1"/>
                          </a:solidFill>
                          <a:effectLst/>
                          <a:latin typeface="+mn-lt"/>
                          <a:ea typeface="+mn-ea"/>
                          <a:cs typeface="+mn-cs"/>
                        </a:rPr>
                        <a:t>• Describe the social, ethnic, cultural or religious diversity of past society</a:t>
                      </a:r>
                      <a:r>
                        <a:rPr lang="en-GB" sz="1300" kern="1200" baseline="0" dirty="0">
                          <a:solidFill>
                            <a:schemeClr val="tx1"/>
                          </a:solidFill>
                          <a:effectLst/>
                          <a:latin typeface="+mn-lt"/>
                          <a:ea typeface="+mn-ea"/>
                          <a:cs typeface="+mn-cs"/>
                        </a:rPr>
                        <a:t> – Early Islamic Republic. </a:t>
                      </a:r>
                    </a:p>
                    <a:p>
                      <a:endParaRPr lang="en-GB" sz="1300" kern="1200" dirty="0">
                        <a:solidFill>
                          <a:schemeClr val="tx1"/>
                        </a:solidFill>
                        <a:effectLst/>
                        <a:latin typeface="+mn-lt"/>
                        <a:ea typeface="+mn-ea"/>
                        <a:cs typeface="+mn-cs"/>
                      </a:endParaRPr>
                    </a:p>
                    <a:p>
                      <a:r>
                        <a:rPr lang="en-GB" sz="1300" kern="1200" dirty="0">
                          <a:solidFill>
                            <a:schemeClr val="tx1"/>
                          </a:solidFill>
                          <a:effectLst/>
                          <a:latin typeface="+mn-lt"/>
                          <a:ea typeface="+mn-ea"/>
                          <a:cs typeface="+mn-cs"/>
                        </a:rPr>
                        <a:t>• Describe changes that have happened in history</a:t>
                      </a:r>
                      <a:endPar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1450" indent="-171450">
                        <a:buFont typeface="Arial" panose="020B0604020202020204" pitchFamily="34" charset="0"/>
                        <a:buChar char="•"/>
                      </a:pPr>
                      <a:r>
                        <a:rPr lang="en-GB" sz="1300" dirty="0"/>
                        <a:t>Understand that progress occurred</a:t>
                      </a:r>
                      <a:r>
                        <a:rPr lang="en-GB" sz="1300" baseline="0" dirty="0"/>
                        <a:t> at different rates across the world. </a:t>
                      </a:r>
                    </a:p>
                    <a:p>
                      <a:pPr marL="0" indent="0">
                        <a:buFont typeface="Arial" panose="020B0604020202020204" pitchFamily="34" charset="0"/>
                        <a:buNone/>
                      </a:pPr>
                      <a:endParaRPr lang="en-GB" sz="1300" baseline="0" dirty="0"/>
                    </a:p>
                    <a:p>
                      <a:pPr marL="171450" indent="-171450">
                        <a:buFont typeface="Arial" panose="020B0604020202020204" pitchFamily="34" charset="0"/>
                        <a:buChar char="•"/>
                      </a:pPr>
                      <a:r>
                        <a:rPr lang="en-GB" sz="1300" baseline="0" dirty="0"/>
                        <a:t>Identify reasons for more or less progress within a society. </a:t>
                      </a:r>
                      <a:endParaRPr lang="en-GB" sz="1300" dirty="0"/>
                    </a:p>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300" kern="1200" dirty="0">
                          <a:solidFill>
                            <a:schemeClr val="tx1"/>
                          </a:solidFill>
                          <a:effectLst/>
                          <a:latin typeface="+mn-lt"/>
                          <a:ea typeface="+mn-ea"/>
                          <a:cs typeface="+mn-cs"/>
                        </a:rPr>
                        <a:t>• Use literacy, numeracy and computing skills to a good standard in order to communicate information about the past</a:t>
                      </a:r>
                    </a:p>
                    <a:p>
                      <a:endParaRPr lang="en-GB" sz="13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300" kern="1200" dirty="0">
                          <a:solidFill>
                            <a:schemeClr val="tx1"/>
                          </a:solidFill>
                          <a:effectLst/>
                          <a:latin typeface="+mn-lt"/>
                          <a:ea typeface="+mn-ea"/>
                          <a:cs typeface="+mn-cs"/>
                        </a:rPr>
                        <a:t>Use sources</a:t>
                      </a:r>
                      <a:r>
                        <a:rPr lang="en-GB" sz="1300" kern="1200" baseline="0" dirty="0">
                          <a:solidFill>
                            <a:schemeClr val="tx1"/>
                          </a:solidFill>
                          <a:effectLst/>
                          <a:latin typeface="+mn-lt"/>
                          <a:ea typeface="+mn-ea"/>
                          <a:cs typeface="+mn-cs"/>
                        </a:rPr>
                        <a:t> to explain how we know about the past. </a:t>
                      </a:r>
                      <a:endParaRPr lang="en-GB" sz="1300" kern="1200" dirty="0">
                        <a:solidFill>
                          <a:schemeClr val="tx1"/>
                        </a:solidFill>
                        <a:effectLst/>
                        <a:latin typeface="+mn-lt"/>
                        <a:ea typeface="+mn-ea"/>
                        <a:cs typeface="+mn-cs"/>
                      </a:endParaRPr>
                    </a:p>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30189929"/>
                  </a:ext>
                </a:extLst>
              </a:tr>
            </a:tbl>
          </a:graphicData>
        </a:graphic>
      </p:graphicFrame>
      <p:sp>
        <p:nvSpPr>
          <p:cNvPr id="8" name="Title 1">
            <a:extLst>
              <a:ext uri="{FF2B5EF4-FFF2-40B4-BE49-F238E27FC236}">
                <a16:creationId xmlns:a16="http://schemas.microsoft.com/office/drawing/2014/main" id="{82860FE2-B993-1C4E-3310-F035FEBEC4A8}"/>
              </a:ext>
            </a:extLst>
          </p:cNvPr>
          <p:cNvSpPr>
            <a:spLocks noGrp="1"/>
          </p:cNvSpPr>
          <p:nvPr>
            <p:ph type="title"/>
          </p:nvPr>
        </p:nvSpPr>
        <p:spPr>
          <a:xfrm>
            <a:off x="259395" y="194037"/>
            <a:ext cx="8626569" cy="624720"/>
          </a:xfrm>
          <a:solidFill>
            <a:schemeClr val="accent2">
              <a:lumMod val="40000"/>
              <a:lumOff val="60000"/>
            </a:schemeClr>
          </a:solidFill>
        </p:spPr>
        <p:txBody>
          <a:bodyPr>
            <a:normAutofit/>
          </a:bodyPr>
          <a:lstStyle/>
          <a:p>
            <a:pPr>
              <a:defRPr/>
            </a:pPr>
            <a:r>
              <a:rPr lang="en-GB" sz="3019" b="1" dirty="0">
                <a:latin typeface="Century Gothic" panose="020B0502020202020204" pitchFamily="34" charset="0"/>
              </a:rPr>
              <a:t>Year 4 Progression in Domains of Knowledge</a:t>
            </a:r>
            <a:endParaRPr lang="en-GB" sz="3019" b="1" dirty="0">
              <a:solidFill>
                <a:srgbClr val="FFFDFF"/>
              </a:solidFill>
              <a:latin typeface="Century Gothic" panose="020B0502020202020204" pitchFamily="34" charset="0"/>
            </a:endParaRPr>
          </a:p>
        </p:txBody>
      </p:sp>
      <p:sp>
        <p:nvSpPr>
          <p:cNvPr id="3" name="Footer Placeholder 2"/>
          <p:cNvSpPr>
            <a:spLocks noGrp="1"/>
          </p:cNvSpPr>
          <p:nvPr>
            <p:ph type="ftr" sz="quarter" idx="11"/>
          </p:nvPr>
        </p:nvSpPr>
        <p:spPr>
          <a:xfrm>
            <a:off x="2912483" y="6173787"/>
            <a:ext cx="3086100" cy="365125"/>
          </a:xfrm>
        </p:spPr>
        <p:txBody>
          <a:bodyPr/>
          <a:lstStyle/>
          <a:p>
            <a:endParaRPr lang="en-GB" dirty="0"/>
          </a:p>
        </p:txBody>
      </p:sp>
      <p:pic>
        <p:nvPicPr>
          <p:cNvPr id="9"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7209C8D-7356-87D9-E7C0-922D76561DFD}"/>
              </a:ext>
            </a:extLst>
          </p:cNvPr>
          <p:cNvGraphicFramePr>
            <a:graphicFrameLocks noGrp="1"/>
          </p:cNvGraphicFramePr>
          <p:nvPr>
            <p:ph idx="1"/>
            <p:extLst>
              <p:ext uri="{D42A27DB-BD31-4B8C-83A1-F6EECF244321}">
                <p14:modId xmlns:p14="http://schemas.microsoft.com/office/powerpoint/2010/main" val="2303010936"/>
              </p:ext>
            </p:extLst>
          </p:nvPr>
        </p:nvGraphicFramePr>
        <p:xfrm>
          <a:off x="259395" y="1213961"/>
          <a:ext cx="8626569" cy="4233711"/>
        </p:xfrm>
        <a:graphic>
          <a:graphicData uri="http://schemas.openxmlformats.org/drawingml/2006/table">
            <a:tbl>
              <a:tblPr/>
              <a:tblGrid>
                <a:gridCol w="2015295">
                  <a:extLst>
                    <a:ext uri="{9D8B030D-6E8A-4147-A177-3AD203B41FA5}">
                      <a16:colId xmlns:a16="http://schemas.microsoft.com/office/drawing/2014/main" val="441704380"/>
                    </a:ext>
                  </a:extLst>
                </a:gridCol>
                <a:gridCol w="4557032">
                  <a:extLst>
                    <a:ext uri="{9D8B030D-6E8A-4147-A177-3AD203B41FA5}">
                      <a16:colId xmlns:a16="http://schemas.microsoft.com/office/drawing/2014/main" val="1307485077"/>
                    </a:ext>
                  </a:extLst>
                </a:gridCol>
                <a:gridCol w="2054242">
                  <a:extLst>
                    <a:ext uri="{9D8B030D-6E8A-4147-A177-3AD203B41FA5}">
                      <a16:colId xmlns:a16="http://schemas.microsoft.com/office/drawing/2014/main" val="4072427205"/>
                    </a:ext>
                  </a:extLst>
                </a:gridCol>
              </a:tblGrid>
              <a:tr h="3688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Art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50196"/>
                      </a:srgb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7248599"/>
                  </a:ext>
                </a:extLst>
              </a:tr>
              <a:tr h="33046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Theoretical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Practical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Disciplinary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extLst>
                  <a:ext uri="{0D108BD9-81ED-4DB2-BD59-A6C34878D82A}">
                    <a16:rowId xmlns:a16="http://schemas.microsoft.com/office/drawing/2014/main" val="3826453826"/>
                  </a:ext>
                </a:extLst>
              </a:tr>
              <a:tr h="3512178">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 Adapt and refine ideas.</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br>
                        <a:rPr lang="en-GB" sz="1200" kern="1200" dirty="0">
                          <a:solidFill>
                            <a:schemeClr val="tx1"/>
                          </a:solidFill>
                          <a:effectLst/>
                          <a:latin typeface="Calibri" panose="020F0502020204030204" pitchFamily="34" charset="0"/>
                          <a:ea typeface="MS PGothic" panose="020B0600070205080204" pitchFamily="34" charset="-128"/>
                          <a:cs typeface="+mn-cs"/>
                        </a:rPr>
                      </a:br>
                      <a:r>
                        <a:rPr lang="en-GB" sz="1200" kern="1200" dirty="0">
                          <a:solidFill>
                            <a:schemeClr val="tx1"/>
                          </a:solidFill>
                          <a:effectLst/>
                          <a:latin typeface="Calibri" panose="020F0502020204030204" pitchFamily="34" charset="0"/>
                          <a:ea typeface="MS PGothic" panose="020B0600070205080204" pitchFamily="34" charset="-128"/>
                          <a:cs typeface="+mn-cs"/>
                        </a:rPr>
                        <a:t>• Explore ideas in a variety of ways.</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br>
                        <a:rPr lang="en-GB" sz="1200" kern="1200" dirty="0">
                          <a:solidFill>
                            <a:schemeClr val="tx1"/>
                          </a:solidFill>
                          <a:effectLst/>
                          <a:latin typeface="Calibri" panose="020F0502020204030204" pitchFamily="34" charset="0"/>
                          <a:ea typeface="MS PGothic" panose="020B0600070205080204" pitchFamily="34" charset="-128"/>
                          <a:cs typeface="+mn-cs"/>
                        </a:rPr>
                      </a:br>
                      <a:r>
                        <a:rPr lang="en-GB" sz="1200" kern="1200" dirty="0">
                          <a:solidFill>
                            <a:schemeClr val="tx1"/>
                          </a:solidFill>
                          <a:effectLst/>
                          <a:latin typeface="Calibri" panose="020F0502020204030204" pitchFamily="34" charset="0"/>
                          <a:ea typeface="MS PGothic" panose="020B0600070205080204" pitchFamily="34" charset="-128"/>
                          <a:cs typeface="+mn-cs"/>
                        </a:rPr>
                        <a:t>• Comment on artworks using opinion. </a:t>
                      </a:r>
                    </a:p>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1200" b="0"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b="1" kern="1200" dirty="0">
                          <a:solidFill>
                            <a:schemeClr val="tx1"/>
                          </a:solidFill>
                          <a:effectLst/>
                          <a:latin typeface="+mn-lt"/>
                          <a:ea typeface="+mn-ea"/>
                          <a:cs typeface="+mn-cs"/>
                        </a:rPr>
                        <a:t>Drawing</a:t>
                      </a:r>
                      <a:r>
                        <a:rPr lang="en-GB"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Explore and experiment with different drawing pencils.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Use different techniques (hatching, cross-hatching, stippling, scribbling and finger blend) </a:t>
                      </a:r>
                    </a:p>
                    <a:p>
                      <a:endParaRPr lang="en-GB" sz="1200" dirty="0"/>
                    </a:p>
                    <a:p>
                      <a:r>
                        <a:rPr lang="en-GB" sz="1200" b="1" kern="1200" dirty="0">
                          <a:solidFill>
                            <a:schemeClr val="tx1"/>
                          </a:solidFill>
                          <a:effectLst/>
                          <a:latin typeface="+mn-lt"/>
                          <a:ea typeface="+mn-ea"/>
                          <a:cs typeface="+mn-cs"/>
                        </a:rPr>
                        <a:t>Painting</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a:solidFill>
                            <a:schemeClr val="tx1"/>
                          </a:solidFill>
                          <a:effectLst/>
                          <a:latin typeface="+mn-lt"/>
                          <a:ea typeface="+mn-ea"/>
                          <a:cs typeface="+mn-cs"/>
                        </a:rPr>
                        <a:t>Use a number of brush techniques using thick and thin brushes to produce shapes, textures, patterns and lines.</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Experiment with creating mood with colour.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Know how to add texture by using cross hatching. </a:t>
                      </a:r>
                    </a:p>
                    <a:p>
                      <a:endParaRPr lang="en-GB" sz="1200" dirty="0"/>
                    </a:p>
                    <a:p>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latin typeface="+mn-lt"/>
                        </a:rPr>
                        <a:t>Craft, Design and Mixed Media</a:t>
                      </a:r>
                    </a:p>
                    <a:p>
                      <a:pPr marL="171450" indent="-171450">
                        <a:buFont typeface="Arial" panose="020B0604020202020204" pitchFamily="34" charset="0"/>
                        <a:buChar char="•"/>
                      </a:pPr>
                      <a:r>
                        <a:rPr lang="en-GB" sz="1200" dirty="0">
                          <a:latin typeface="+mn-lt"/>
                        </a:rPr>
                        <a:t>Create a design and annotate this to express their own emotions. </a:t>
                      </a:r>
                    </a:p>
                    <a:p>
                      <a:pPr marL="171450" indent="-171450">
                        <a:buFont typeface="Arial" panose="020B0604020202020204" pitchFamily="34" charset="0"/>
                        <a:buChar char="•"/>
                      </a:pPr>
                      <a:r>
                        <a:rPr lang="en-GB" sz="1200" dirty="0">
                          <a:latin typeface="+mn-lt"/>
                        </a:rPr>
                        <a:t>Use patterns from art and use these in their own work. </a:t>
                      </a:r>
                    </a:p>
                    <a:p>
                      <a:pPr marL="171450" indent="-171450">
                        <a:buFont typeface="Arial" panose="020B0604020202020204" pitchFamily="34" charset="0"/>
                        <a:buChar char="•"/>
                      </a:pPr>
                      <a:r>
                        <a:rPr lang="en-GB" sz="1200" dirty="0">
                          <a:latin typeface="+mn-lt"/>
                        </a:rPr>
                        <a:t>Use media in different ways (paint and oil pastels) together to explore what happens.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GB" sz="1200" kern="1200" dirty="0">
                          <a:solidFill>
                            <a:schemeClr val="tx1"/>
                          </a:solidFill>
                          <a:effectLst/>
                          <a:latin typeface="+mn-lt"/>
                          <a:ea typeface="+mn-ea"/>
                          <a:cs typeface="+mn-cs"/>
                        </a:rPr>
                        <a:t>• Adapt and refine ideas.</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 Explore ideas in a variety of ways.</a:t>
                      </a:r>
                    </a:p>
                    <a:p>
                      <a:pPr marL="0" marR="0" lvl="0" indent="0" algn="l"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 Comment on artworks using opinion. </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9805240"/>
                  </a:ext>
                </a:extLst>
              </a:tr>
            </a:tbl>
          </a:graphicData>
        </a:graphic>
      </p:graphicFrame>
      <p:sp>
        <p:nvSpPr>
          <p:cNvPr id="8" name="Title 1">
            <a:extLst>
              <a:ext uri="{FF2B5EF4-FFF2-40B4-BE49-F238E27FC236}">
                <a16:creationId xmlns:a16="http://schemas.microsoft.com/office/drawing/2014/main" id="{4B06319F-2F14-5C98-FBED-560CDE615093}"/>
              </a:ext>
            </a:extLst>
          </p:cNvPr>
          <p:cNvSpPr>
            <a:spLocks noGrp="1"/>
          </p:cNvSpPr>
          <p:nvPr>
            <p:ph type="title"/>
          </p:nvPr>
        </p:nvSpPr>
        <p:spPr>
          <a:xfrm>
            <a:off x="259395" y="194037"/>
            <a:ext cx="8626569" cy="624720"/>
          </a:xfrm>
          <a:solidFill>
            <a:srgbClr val="FF0000">
              <a:alpha val="74118"/>
            </a:srgbClr>
          </a:solidFill>
        </p:spPr>
        <p:txBody>
          <a:bodyPr>
            <a:normAutofit/>
          </a:bodyPr>
          <a:lstStyle/>
          <a:p>
            <a:pPr>
              <a:defRPr/>
            </a:pPr>
            <a:r>
              <a:rPr lang="en-GB" sz="3019" b="1" dirty="0">
                <a:latin typeface="Century Gothic" panose="020B0502020202020204" pitchFamily="34" charset="0"/>
              </a:rPr>
              <a:t>Year 4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3802566952"/>
              </p:ext>
            </p:extLst>
          </p:nvPr>
        </p:nvGraphicFramePr>
        <p:xfrm>
          <a:off x="159134" y="938785"/>
          <a:ext cx="8726150" cy="4885705"/>
        </p:xfrm>
        <a:graphic>
          <a:graphicData uri="http://schemas.openxmlformats.org/drawingml/2006/table">
            <a:tbl>
              <a:tblPr/>
              <a:tblGrid>
                <a:gridCol w="3291202">
                  <a:extLst>
                    <a:ext uri="{9D8B030D-6E8A-4147-A177-3AD203B41FA5}">
                      <a16:colId xmlns:a16="http://schemas.microsoft.com/office/drawing/2014/main" val="1708824382"/>
                    </a:ext>
                  </a:extLst>
                </a:gridCol>
                <a:gridCol w="2613467">
                  <a:extLst>
                    <a:ext uri="{9D8B030D-6E8A-4147-A177-3AD203B41FA5}">
                      <a16:colId xmlns:a16="http://schemas.microsoft.com/office/drawing/2014/main" val="3245300809"/>
                    </a:ext>
                  </a:extLst>
                </a:gridCol>
                <a:gridCol w="1405637">
                  <a:extLst>
                    <a:ext uri="{9D8B030D-6E8A-4147-A177-3AD203B41FA5}">
                      <a16:colId xmlns:a16="http://schemas.microsoft.com/office/drawing/2014/main" val="1859629020"/>
                    </a:ext>
                  </a:extLst>
                </a:gridCol>
                <a:gridCol w="1415844">
                  <a:extLst>
                    <a:ext uri="{9D8B030D-6E8A-4147-A177-3AD203B41FA5}">
                      <a16:colId xmlns:a16="http://schemas.microsoft.com/office/drawing/2014/main" val="3123478278"/>
                    </a:ext>
                  </a:extLst>
                </a:gridCol>
              </a:tblGrid>
              <a:tr h="382160">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Music</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extLst>
                  <a:ext uri="{0D108BD9-81ED-4DB2-BD59-A6C34878D82A}">
                    <a16:rowId xmlns:a16="http://schemas.microsoft.com/office/drawing/2014/main" val="713844407"/>
                  </a:ext>
                </a:extLst>
              </a:tr>
              <a:tr h="306952">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Musicianship and Performing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Composing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Appraising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Singing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254026563"/>
                  </a:ext>
                </a:extLst>
              </a:tr>
              <a:tr h="4187687">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900" b="1" kern="1200" dirty="0">
                          <a:solidFill>
                            <a:schemeClr val="tx1"/>
                          </a:solidFill>
                          <a:effectLst/>
                          <a:latin typeface="Century Gothic" panose="020B0502020202020204" pitchFamily="34" charset="0"/>
                          <a:ea typeface="MS PGothic" panose="020B0600070205080204" pitchFamily="34" charset="-128"/>
                          <a:cs typeface="+mn-cs"/>
                        </a:rPr>
                        <a:t>Pulse &amp; Rhythm</a:t>
                      </a:r>
                      <a:endParaRPr lang="en-GB" sz="900" kern="1200" dirty="0">
                        <a:solidFill>
                          <a:schemeClr val="tx1"/>
                        </a:solidFill>
                        <a:effectLst/>
                        <a:latin typeface="Century Gothic" panose="020B0502020202020204" pitchFamily="34" charset="0"/>
                        <a:ea typeface="MS PGothic" panose="020B0600070205080204" pitchFamily="34" charset="-128"/>
                        <a:cs typeface="+mn-cs"/>
                      </a:endParaRPr>
                    </a:p>
                    <a:p>
                      <a:r>
                        <a:rPr lang="en-GB" sz="900" kern="1200" dirty="0">
                          <a:solidFill>
                            <a:schemeClr val="tx1"/>
                          </a:solidFill>
                          <a:effectLst/>
                          <a:latin typeface="Century Gothic" panose="020B0502020202020204" pitchFamily="34" charset="0"/>
                          <a:ea typeface="MS PGothic" panose="020B0600070205080204" pitchFamily="34" charset="-128"/>
                          <a:cs typeface="+mn-cs"/>
                        </a:rPr>
                        <a:t>• Confidently identify patterns of one and two sounds per beat plus rests and two beat sounds (i.e. </a:t>
                      </a:r>
                      <a:r>
                        <a:rPr lang="en-US" sz="900" kern="1200" dirty="0">
                          <a:solidFill>
                            <a:schemeClr val="tx1"/>
                          </a:solidFill>
                          <a:effectLst/>
                          <a:latin typeface="Century Gothic" panose="020B0502020202020204" pitchFamily="34" charset="0"/>
                          <a:ea typeface="MS PGothic" panose="020B0600070205080204" pitchFamily="34" charset="-128"/>
                          <a:cs typeface="+mn-cs"/>
                        </a:rPr>
                        <a:t>crotchets/paired quavers/rests/minims)</a:t>
                      </a:r>
                      <a:r>
                        <a:rPr lang="en-GB" sz="900" kern="1200" dirty="0">
                          <a:solidFill>
                            <a:schemeClr val="tx1"/>
                          </a:solidFill>
                          <a:effectLst/>
                          <a:latin typeface="Century Gothic" panose="020B0502020202020204" pitchFamily="34" charset="0"/>
                          <a:ea typeface="MS PGothic" panose="020B0600070205080204" pitchFamily="34" charset="-128"/>
                          <a:cs typeface="+mn-cs"/>
                        </a:rPr>
                        <a:t> and use rhythm names (walk/jogging/rest/stride.)</a:t>
                      </a:r>
                    </a:p>
                    <a:p>
                      <a:r>
                        <a:rPr lang="en-GB" sz="900" kern="1200" dirty="0">
                          <a:solidFill>
                            <a:schemeClr val="tx1"/>
                          </a:solidFill>
                          <a:effectLst/>
                          <a:latin typeface="Century Gothic" panose="020B0502020202020204" pitchFamily="34" charset="0"/>
                          <a:ea typeface="MS PGothic" panose="020B0600070205080204" pitchFamily="34" charset="-128"/>
                          <a:cs typeface="+mn-cs"/>
                        </a:rPr>
                        <a:t>• Maintain an ostinato part (repeating rhythm), keeping to the pulse, with 2 or more layers of rhythms; follow rhythmic scores to support playing.</a:t>
                      </a:r>
                    </a:p>
                    <a:p>
                      <a:r>
                        <a:rPr lang="en-GB" sz="900" b="1" kern="1200" dirty="0">
                          <a:solidFill>
                            <a:schemeClr val="tx1"/>
                          </a:solidFill>
                          <a:effectLst/>
                          <a:latin typeface="Century Gothic" panose="020B0502020202020204" pitchFamily="34" charset="0"/>
                          <a:ea typeface="MS PGothic" panose="020B0600070205080204" pitchFamily="34" charset="-128"/>
                          <a:cs typeface="+mn-cs"/>
                        </a:rPr>
                        <a:t>Pitch</a:t>
                      </a:r>
                      <a:endParaRPr lang="en-GB" sz="900" kern="1200" dirty="0">
                        <a:solidFill>
                          <a:schemeClr val="tx1"/>
                        </a:solidFill>
                        <a:effectLst/>
                        <a:latin typeface="Century Gothic" panose="020B0502020202020204" pitchFamily="34" charset="0"/>
                        <a:ea typeface="MS PGothic" panose="020B0600070205080204" pitchFamily="34" charset="-128"/>
                        <a:cs typeface="+mn-cs"/>
                      </a:endParaRPr>
                    </a:p>
                    <a:p>
                      <a:r>
                        <a:rPr lang="en-GB" sz="900" kern="1200" dirty="0">
                          <a:solidFill>
                            <a:schemeClr val="tx1"/>
                          </a:solidFill>
                          <a:effectLst/>
                          <a:latin typeface="Century Gothic" panose="020B0502020202020204" pitchFamily="34" charset="0"/>
                          <a:ea typeface="MS PGothic" panose="020B0600070205080204" pitchFamily="34" charset="-128"/>
                          <a:cs typeface="+mn-cs"/>
                        </a:rPr>
                        <a:t>• Play and perform simple melodies using a small range of notes, beginning to follow staff notation.</a:t>
                      </a:r>
                    </a:p>
                    <a:p>
                      <a:r>
                        <a:rPr lang="en-GB" sz="900" kern="1200" dirty="0">
                          <a:solidFill>
                            <a:schemeClr val="tx1"/>
                          </a:solidFill>
                          <a:effectLst/>
                          <a:latin typeface="Century Gothic" panose="020B0502020202020204" pitchFamily="34" charset="0"/>
                          <a:ea typeface="MS PGothic" panose="020B0600070205080204" pitchFamily="34" charset="-128"/>
                          <a:cs typeface="+mn-cs"/>
                        </a:rPr>
                        <a:t>• Maintain an independent part when singing or playing in two parts e.g. ostinato, drone, partner songs.</a:t>
                      </a:r>
                    </a:p>
                    <a:p>
                      <a:r>
                        <a:rPr lang="en-GB" sz="900" kern="1200" dirty="0">
                          <a:solidFill>
                            <a:schemeClr val="tx1"/>
                          </a:solidFill>
                          <a:effectLst/>
                          <a:latin typeface="Century Gothic" panose="020B0502020202020204" pitchFamily="34" charset="0"/>
                          <a:ea typeface="MS PGothic" panose="020B0600070205080204" pitchFamily="34" charset="-128"/>
                          <a:cs typeface="+mn-cs"/>
                        </a:rPr>
                        <a:t>• Copy short melodic phrases using a small number of notes, recognising pitch changes by ear</a:t>
                      </a:r>
                    </a:p>
                    <a:p>
                      <a:r>
                        <a:rPr lang="en-GB" sz="900" b="1" kern="1200" dirty="0">
                          <a:solidFill>
                            <a:schemeClr val="tx1"/>
                          </a:solidFill>
                          <a:effectLst/>
                          <a:latin typeface="Century Gothic" panose="020B0502020202020204" pitchFamily="34" charset="0"/>
                          <a:ea typeface="MS PGothic" panose="020B0600070205080204" pitchFamily="34" charset="-128"/>
                          <a:cs typeface="+mn-cs"/>
                        </a:rPr>
                        <a:t>Reading notation</a:t>
                      </a:r>
                      <a:endParaRPr lang="en-GB" sz="900" kern="1200" dirty="0">
                        <a:solidFill>
                          <a:schemeClr val="tx1"/>
                        </a:solidFill>
                        <a:effectLst/>
                        <a:latin typeface="Century Gothic" panose="020B0502020202020204" pitchFamily="34" charset="0"/>
                        <a:ea typeface="MS PGothic" panose="020B0600070205080204" pitchFamily="34" charset="-128"/>
                        <a:cs typeface="+mn-cs"/>
                      </a:endParaRPr>
                    </a:p>
                    <a:p>
                      <a:r>
                        <a:rPr lang="en-GB" sz="900" kern="1200" dirty="0">
                          <a:solidFill>
                            <a:schemeClr val="tx1"/>
                          </a:solidFill>
                          <a:effectLst/>
                          <a:latin typeface="Century Gothic" panose="020B0502020202020204" pitchFamily="34" charset="0"/>
                          <a:ea typeface="MS PGothic" panose="020B0600070205080204" pitchFamily="34" charset="-128"/>
                          <a:cs typeface="+mn-cs"/>
                        </a:rPr>
                        <a:t>• Recognise the symbols for minims, crotchets, quavers and crotchet rests.</a:t>
                      </a:r>
                    </a:p>
                    <a:p>
                      <a:r>
                        <a:rPr lang="en-GB" sz="900" kern="1200" dirty="0">
                          <a:solidFill>
                            <a:schemeClr val="tx1"/>
                          </a:solidFill>
                          <a:effectLst/>
                          <a:latin typeface="Century Gothic" panose="020B0502020202020204" pitchFamily="34" charset="0"/>
                          <a:ea typeface="MS PGothic" panose="020B0600070205080204" pitchFamily="34" charset="-128"/>
                          <a:cs typeface="+mn-cs"/>
                        </a:rPr>
                        <a:t>• Read and clap/tap a 4 beat pattern (e.g. from a flashcard) that contains minims, crotchets, quavers and crotchet rests.</a:t>
                      </a:r>
                    </a:p>
                    <a:p>
                      <a:r>
                        <a:rPr lang="en-GB" sz="900" kern="1200" dirty="0">
                          <a:solidFill>
                            <a:schemeClr val="tx1"/>
                          </a:solidFill>
                          <a:effectLst/>
                          <a:latin typeface="Century Gothic" panose="020B0502020202020204" pitchFamily="34" charset="0"/>
                          <a:ea typeface="MS PGothic" panose="020B0600070205080204" pitchFamily="34" charset="-128"/>
                          <a:cs typeface="+mn-cs"/>
                        </a:rPr>
                        <a:t>• Introduce the stave, lines and spaces, and clef.</a:t>
                      </a:r>
                    </a:p>
                    <a:p>
                      <a:r>
                        <a:rPr lang="en-GB" sz="900" b="1" kern="1200" dirty="0">
                          <a:solidFill>
                            <a:schemeClr val="tx1"/>
                          </a:solidFill>
                          <a:effectLst/>
                          <a:latin typeface="Century Gothic" panose="020B0502020202020204" pitchFamily="34" charset="0"/>
                          <a:ea typeface="MS PGothic" panose="020B0600070205080204" pitchFamily="34" charset="-128"/>
                          <a:cs typeface="+mn-cs"/>
                        </a:rPr>
                        <a:t>Performing</a:t>
                      </a:r>
                      <a:endParaRPr lang="en-GB" sz="900" kern="1200" dirty="0">
                        <a:solidFill>
                          <a:schemeClr val="tx1"/>
                        </a:solidFill>
                        <a:effectLst/>
                        <a:latin typeface="Century Gothic" panose="020B0502020202020204" pitchFamily="34" charset="0"/>
                        <a:ea typeface="MS PGothic" panose="020B0600070205080204" pitchFamily="34" charset="-128"/>
                        <a:cs typeface="+mn-cs"/>
                      </a:endParaRPr>
                    </a:p>
                    <a:p>
                      <a:r>
                        <a:rPr lang="en-GB" sz="900" kern="1200" dirty="0">
                          <a:solidFill>
                            <a:schemeClr val="tx1"/>
                          </a:solidFill>
                          <a:effectLst/>
                          <a:latin typeface="Century Gothic" panose="020B0502020202020204" pitchFamily="34" charset="0"/>
                          <a:ea typeface="MS PGothic" panose="020B0600070205080204" pitchFamily="34" charset="-128"/>
                          <a:cs typeface="+mn-cs"/>
                        </a:rPr>
                        <a:t>• Play and perform in solo and ensemble contexts, playing and singing with increasing accuracy, fluency, control and expression.</a:t>
                      </a:r>
                      <a:r>
                        <a:rPr lang="en-GB" sz="900" dirty="0">
                          <a:effectLst/>
                          <a:latin typeface="Century Gothic" panose="020B0502020202020204" pitchFamily="34" charset="0"/>
                        </a:rPr>
                        <a:t> </a:t>
                      </a:r>
                      <a:endParaRPr kumimoji="0" lang="en-GB" altLang="en-US" sz="900" b="1" i="0" u="none" strike="noStrike" cap="none" normalizeH="0" baseline="0" dirty="0">
                        <a:ln>
                          <a:noFill/>
                        </a:ln>
                        <a:solidFill>
                          <a:srgbClr val="000000"/>
                        </a:solidFill>
                        <a:effectLst/>
                        <a:latin typeface="Century Gothic" panose="020B0502020202020204" pitchFamily="34" charset="0"/>
                        <a:ea typeface="MS PGothic"/>
                      </a:endParaRPr>
                    </a:p>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9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Century Gothic" panose="020B0502020202020204" pitchFamily="34" charset="0"/>
                          <a:ea typeface="+mn-ea"/>
                          <a:cs typeface="+mn-cs"/>
                        </a:rPr>
                        <a:t>• Become more skilled in improvising on a given note range (using voice, body percussion and instruments). </a:t>
                      </a:r>
                    </a:p>
                    <a:p>
                      <a:r>
                        <a:rPr lang="en-GB" sz="900" kern="1200" dirty="0">
                          <a:solidFill>
                            <a:schemeClr val="tx1"/>
                          </a:solidFill>
                          <a:effectLst/>
                          <a:latin typeface="Century Gothic" panose="020B0502020202020204" pitchFamily="34" charset="0"/>
                          <a:ea typeface="+mn-ea"/>
                          <a:cs typeface="+mn-cs"/>
                        </a:rPr>
                        <a:t>• Use improvisations within more structured composition work </a:t>
                      </a:r>
                    </a:p>
                    <a:p>
                      <a:r>
                        <a:rPr lang="en-GB" sz="900" kern="1200" dirty="0">
                          <a:solidFill>
                            <a:schemeClr val="tx1"/>
                          </a:solidFill>
                          <a:effectLst/>
                          <a:latin typeface="Century Gothic" panose="020B0502020202020204" pitchFamily="34" charset="0"/>
                          <a:ea typeface="+mn-ea"/>
                          <a:cs typeface="+mn-cs"/>
                        </a:rPr>
                        <a:t>• Compose in response to different stimuli, e.g. stories, images and musical sources, thoughtfully using the inter-related dimensions of music to create specific effects and atmospheres, and record using standard and graphic notation.</a:t>
                      </a:r>
                    </a:p>
                    <a:p>
                      <a:r>
                        <a:rPr lang="en-GB" sz="900" kern="1200" dirty="0">
                          <a:solidFill>
                            <a:schemeClr val="tx1"/>
                          </a:solidFill>
                          <a:effectLst/>
                          <a:latin typeface="Century Gothic" panose="020B0502020202020204" pitchFamily="34" charset="0"/>
                          <a:ea typeface="+mn-ea"/>
                          <a:cs typeface="+mn-cs"/>
                        </a:rPr>
                        <a:t>• Structure musical ideas to create music that has a beginning, middle and end.</a:t>
                      </a:r>
                    </a:p>
                    <a:p>
                      <a:r>
                        <a:rPr lang="en-GB" sz="900" kern="1200" dirty="0">
                          <a:solidFill>
                            <a:schemeClr val="tx1"/>
                          </a:solidFill>
                          <a:effectLst/>
                          <a:latin typeface="Century Gothic" panose="020B0502020202020204" pitchFamily="34" charset="0"/>
                          <a:ea typeface="+mn-ea"/>
                          <a:cs typeface="+mn-cs"/>
                        </a:rPr>
                        <a:t>•Compose rhythmic patterns using crotchets, paired quavers, minims and crotchet rests to create sequences of 2-, 3- or 4-beat phrases.</a:t>
                      </a:r>
                    </a:p>
                    <a:p>
                      <a:r>
                        <a:rPr lang="en-GB" sz="900" kern="1200" dirty="0">
                          <a:solidFill>
                            <a:schemeClr val="tx1"/>
                          </a:solidFill>
                          <a:effectLst/>
                          <a:latin typeface="Century Gothic" panose="020B0502020202020204" pitchFamily="34" charset="0"/>
                          <a:ea typeface="+mn-ea"/>
                          <a:cs typeface="+mn-cs"/>
                        </a:rPr>
                        <a:t>• Combine known rhythmic notation with letter names to create short phrases using a limited range of pitches appropriate to the instrument.</a:t>
                      </a:r>
                    </a:p>
                    <a:p>
                      <a:r>
                        <a:rPr lang="en-GB" sz="900" kern="1200" dirty="0">
                          <a:solidFill>
                            <a:schemeClr val="tx1"/>
                          </a:solidFill>
                          <a:effectLst/>
                          <a:latin typeface="Century Gothic" panose="020B0502020202020204" pitchFamily="34" charset="0"/>
                          <a:ea typeface="+mn-ea"/>
                          <a:cs typeface="+mn-cs"/>
                        </a:rPr>
                        <a:t>• Explore and develop using Music Technology ( available) to capture, change and combine sounds.</a:t>
                      </a:r>
                    </a:p>
                    <a:p>
                      <a:r>
                        <a:rPr lang="en-GB" sz="900" kern="1200" dirty="0">
                          <a:solidFill>
                            <a:schemeClr val="tx1"/>
                          </a:solidFill>
                          <a:effectLst/>
                          <a:latin typeface="Century Gothic" panose="020B0502020202020204" pitchFamily="34" charset="0"/>
                          <a:ea typeface="+mn-ea"/>
                          <a:cs typeface="+mn-cs"/>
                        </a:rPr>
                        <a:t>• Make improvements to own work, giving reasons for changes made.</a:t>
                      </a:r>
                      <a:r>
                        <a:rPr lang="en-GB" sz="900" dirty="0">
                          <a:effectLst/>
                          <a:latin typeface="Century Gothic" panose="020B0502020202020204" pitchFamily="34" charset="0"/>
                        </a:rPr>
                        <a:t> </a:t>
                      </a:r>
                      <a:endParaRPr lang="en-GB" sz="900" dirty="0">
                        <a:latin typeface="Century Gothic" panose="020B0502020202020204" pitchFamily="34" charset="0"/>
                      </a:endParaRPr>
                    </a:p>
                    <a:p>
                      <a:endParaRPr lang="en-GB" sz="900" dirty="0">
                        <a:latin typeface="Century Gothic" panose="020B0502020202020204" pitchFamily="34"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900" kern="1200" dirty="0">
                          <a:solidFill>
                            <a:schemeClr val="tx1"/>
                          </a:solidFill>
                          <a:effectLst/>
                          <a:latin typeface="Century Gothic" panose="020B0502020202020204" pitchFamily="34" charset="0"/>
                          <a:ea typeface="MS PGothic" panose="020B0600070205080204" pitchFamily="34" charset="-128"/>
                          <a:cs typeface="+mn-cs"/>
                        </a:rPr>
                        <a:t>• Listen with increasing concentration and recognise how the inter-related dimensions of music can be used to create different moods and effects.</a:t>
                      </a:r>
                    </a:p>
                    <a:p>
                      <a:r>
                        <a:rPr lang="en-GB" sz="900" kern="1200" dirty="0">
                          <a:solidFill>
                            <a:schemeClr val="tx1"/>
                          </a:solidFill>
                          <a:effectLst/>
                          <a:latin typeface="Century Gothic" panose="020B0502020202020204" pitchFamily="34" charset="0"/>
                          <a:ea typeface="MS PGothic" panose="020B0600070205080204" pitchFamily="34" charset="-128"/>
                          <a:cs typeface="+mn-cs"/>
                        </a:rPr>
                        <a:t>• Appreciate and understand a growing range of live and recorded music drawn from different traditions and historical periods and from great composers and musicians.</a:t>
                      </a:r>
                    </a:p>
                    <a:p>
                      <a:r>
                        <a:rPr lang="en-GB" sz="900" kern="1200" dirty="0">
                          <a:solidFill>
                            <a:schemeClr val="tx1"/>
                          </a:solidFill>
                          <a:effectLst/>
                          <a:latin typeface="Century Gothic" panose="020B0502020202020204" pitchFamily="34" charset="0"/>
                          <a:ea typeface="MS PGothic" panose="020B0600070205080204" pitchFamily="34" charset="-128"/>
                          <a:cs typeface="+mn-cs"/>
                        </a:rPr>
                        <a:t>• Recognise the different instrumental families when watching musical performances and begin to recognise the sounds they make.</a:t>
                      </a:r>
                      <a:r>
                        <a:rPr lang="en-GB" sz="900" dirty="0">
                          <a:effectLst/>
                          <a:latin typeface="Century Gothic" panose="020B0502020202020204" pitchFamily="34" charset="0"/>
                        </a:rPr>
                        <a:t> </a:t>
                      </a:r>
                    </a:p>
                    <a:p>
                      <a:endParaRPr lang="en-GB" sz="900" dirty="0">
                        <a:latin typeface="Century Gothic" panose="020B0502020202020204" pitchFamily="34"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6000"/>
                        </a:lnSpc>
                        <a:spcAft>
                          <a:spcPts val="600"/>
                        </a:spcAft>
                      </a:pPr>
                      <a:r>
                        <a:rPr lang="en-GB" sz="900" dirty="0">
                          <a:effectLst/>
                          <a:latin typeface="Century Gothic" panose="020B0502020202020204" pitchFamily="34" charset="0"/>
                          <a:ea typeface="Calibri" panose="020F0502020204030204" pitchFamily="34" charset="0"/>
                          <a:cs typeface="Times New Roman" panose="02020603050405020304" pitchFamily="18" charset="0"/>
                        </a:rPr>
                        <a:t>• Continue to sing a broad range of unison songs within an appropriate vocal range with clear diction, mostly accurate tuning and control of breathing.</a:t>
                      </a:r>
                    </a:p>
                    <a:p>
                      <a:pPr>
                        <a:lnSpc>
                          <a:spcPct val="106000"/>
                        </a:lnSpc>
                        <a:spcAft>
                          <a:spcPts val="600"/>
                        </a:spcAft>
                      </a:pPr>
                      <a:r>
                        <a:rPr lang="en-GB" sz="900" dirty="0">
                          <a:effectLst/>
                          <a:latin typeface="Century Gothic" panose="020B0502020202020204" pitchFamily="34" charset="0"/>
                          <a:ea typeface="Calibri" panose="020F0502020204030204" pitchFamily="34" charset="0"/>
                          <a:cs typeface="Times New Roman" panose="02020603050405020304" pitchFamily="18" charset="0"/>
                        </a:rPr>
                        <a:t>• Sing canons, rounds and other partner songs with increased control.</a:t>
                      </a:r>
                    </a:p>
                    <a:p>
                      <a:pPr>
                        <a:lnSpc>
                          <a:spcPct val="106000"/>
                        </a:lnSpc>
                        <a:spcAft>
                          <a:spcPts val="600"/>
                        </a:spcAft>
                      </a:pPr>
                      <a:r>
                        <a:rPr lang="en-GB" sz="900" dirty="0">
                          <a:effectLst/>
                          <a:latin typeface="Century Gothic" panose="020B0502020202020204" pitchFamily="34" charset="0"/>
                          <a:ea typeface="Calibri" panose="020F0502020204030204" pitchFamily="34" charset="0"/>
                          <a:cs typeface="Times New Roman" panose="02020603050405020304" pitchFamily="18" charset="0"/>
                        </a:rPr>
                        <a:t>• Show control of dynamics, tempo and articulation when singing and playing, following physical signals and written symbols: (p  f  &lt;  &gt;  crescendo, decrescendo, accelerando, rallentando, staccato, legato)</a:t>
                      </a:r>
                    </a:p>
                    <a:p>
                      <a:endParaRPr lang="en-GB" sz="900" dirty="0">
                        <a:latin typeface="Century Gothic" panose="020B0502020202020204" pitchFamily="34"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8715" y="171450"/>
            <a:ext cx="8626569" cy="624720"/>
          </a:xfrm>
          <a:solidFill>
            <a:schemeClr val="accent6">
              <a:lumMod val="20000"/>
              <a:lumOff val="80000"/>
            </a:schemeClr>
          </a:solidFill>
        </p:spPr>
        <p:txBody>
          <a:bodyPr>
            <a:normAutofit/>
          </a:bodyPr>
          <a:lstStyle/>
          <a:p>
            <a:pPr>
              <a:defRPr/>
            </a:pPr>
            <a:r>
              <a:rPr lang="en-GB" sz="3019" b="1" dirty="0">
                <a:latin typeface="Century Gothic" panose="020B0502020202020204" pitchFamily="34" charset="0"/>
              </a:rPr>
              <a:t>Year 4 Progression in Domains of Knowledge</a:t>
            </a:r>
            <a:endParaRPr lang="en-GB" sz="3019" b="1" dirty="0">
              <a:solidFill>
                <a:srgbClr val="FFFDFF"/>
              </a:solidFill>
              <a:latin typeface="Century Gothic" panose="020B0502020202020204" pitchFamily="34" charset="0"/>
            </a:endParaRPr>
          </a:p>
        </p:txBody>
      </p:sp>
      <p:sp>
        <p:nvSpPr>
          <p:cNvPr id="2" name="Footer Placeholder 1"/>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1897722867"/>
              </p:ext>
            </p:extLst>
          </p:nvPr>
        </p:nvGraphicFramePr>
        <p:xfrm>
          <a:off x="259395" y="976295"/>
          <a:ext cx="8363099" cy="5007468"/>
        </p:xfrm>
        <a:graphic>
          <a:graphicData uri="http://schemas.openxmlformats.org/drawingml/2006/table">
            <a:tbl>
              <a:tblPr/>
              <a:tblGrid>
                <a:gridCol w="3922461">
                  <a:extLst>
                    <a:ext uri="{9D8B030D-6E8A-4147-A177-3AD203B41FA5}">
                      <a16:colId xmlns:a16="http://schemas.microsoft.com/office/drawing/2014/main" val="1003302530"/>
                    </a:ext>
                  </a:extLst>
                </a:gridCol>
                <a:gridCol w="2389632">
                  <a:extLst>
                    <a:ext uri="{9D8B030D-6E8A-4147-A177-3AD203B41FA5}">
                      <a16:colId xmlns:a16="http://schemas.microsoft.com/office/drawing/2014/main" val="478540876"/>
                    </a:ext>
                  </a:extLst>
                </a:gridCol>
                <a:gridCol w="2051006">
                  <a:extLst>
                    <a:ext uri="{9D8B030D-6E8A-4147-A177-3AD203B41FA5}">
                      <a16:colId xmlns:a16="http://schemas.microsoft.com/office/drawing/2014/main" val="1426055967"/>
                    </a:ext>
                  </a:extLst>
                </a:gridCol>
              </a:tblGrid>
              <a:tr h="42125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Design Technology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Practical Skills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Designing, Making and Evaluating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Taking Inspiration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496808766"/>
                  </a:ext>
                </a:extLst>
              </a:tr>
              <a:tr h="410370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b="1" kern="1200" dirty="0">
                          <a:solidFill>
                            <a:schemeClr val="tx1"/>
                          </a:solidFill>
                          <a:effectLst/>
                          <a:latin typeface="+mn-lt"/>
                          <a:ea typeface="+mn-ea"/>
                          <a:cs typeface="+mn-cs"/>
                        </a:rPr>
                        <a:t>Food</a:t>
                      </a:r>
                    </a:p>
                    <a:p>
                      <a:r>
                        <a:rPr lang="en-GB" sz="1200" kern="1200" dirty="0">
                          <a:solidFill>
                            <a:schemeClr val="tx1"/>
                          </a:solidFill>
                          <a:effectLst/>
                          <a:latin typeface="+mn-lt"/>
                          <a:ea typeface="+mn-ea"/>
                          <a:cs typeface="+mn-cs"/>
                        </a:rPr>
                        <a:t>• Prepare ingredients by slicing and dicing when needed</a:t>
                      </a:r>
                    </a:p>
                    <a:p>
                      <a:r>
                        <a:rPr lang="en-GB" sz="1200" kern="1200" dirty="0">
                          <a:solidFill>
                            <a:schemeClr val="tx1"/>
                          </a:solidFill>
                          <a:effectLst/>
                          <a:latin typeface="+mn-lt"/>
                          <a:ea typeface="+mn-ea"/>
                          <a:cs typeface="+mn-cs"/>
                        </a:rPr>
                        <a:t>• Cook ingredients using a hob controlling the temperature and stirring the food appropriately</a:t>
                      </a:r>
                    </a:p>
                    <a:p>
                      <a:r>
                        <a:rPr lang="en-GB" sz="1200" kern="1200" dirty="0">
                          <a:solidFill>
                            <a:schemeClr val="tx1"/>
                          </a:solidFill>
                          <a:effectLst/>
                          <a:latin typeface="+mn-lt"/>
                          <a:ea typeface="+mn-ea"/>
                          <a:cs typeface="+mn-cs"/>
                        </a:rPr>
                        <a:t>• Follow a recipe, which has been self-created.</a:t>
                      </a:r>
                    </a:p>
                    <a:p>
                      <a:endParaRPr lang="en-GB" sz="9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Textiles/Materials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Understand the need for a seam allowance.</a:t>
                      </a:r>
                    </a:p>
                    <a:p>
                      <a:r>
                        <a:rPr lang="en-GB" sz="1200" kern="1200" dirty="0">
                          <a:solidFill>
                            <a:schemeClr val="tx1"/>
                          </a:solidFill>
                          <a:effectLst/>
                          <a:latin typeface="+mn-lt"/>
                          <a:ea typeface="+mn-ea"/>
                          <a:cs typeface="+mn-cs"/>
                        </a:rPr>
                        <a:t>• Join textiles with appropriate, durable stitching.</a:t>
                      </a:r>
                    </a:p>
                    <a:p>
                      <a:r>
                        <a:rPr lang="en-GB" sz="1200" kern="1200" dirty="0">
                          <a:solidFill>
                            <a:schemeClr val="tx1"/>
                          </a:solidFill>
                          <a:effectLst/>
                          <a:latin typeface="+mn-lt"/>
                          <a:ea typeface="+mn-ea"/>
                          <a:cs typeface="+mn-cs"/>
                        </a:rPr>
                        <a:t>• Apply appropriate cutting and shaping techniques that include cuts within the perimeter of the material (such as slots or cut outs).</a:t>
                      </a:r>
                    </a:p>
                    <a:p>
                      <a:endParaRPr lang="en-GB" sz="9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Electronics</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Identify electrical products and explain why they are useful</a:t>
                      </a:r>
                    </a:p>
                    <a:p>
                      <a:r>
                        <a:rPr lang="en-GB" sz="1200" kern="1200" dirty="0">
                          <a:solidFill>
                            <a:schemeClr val="tx1"/>
                          </a:solidFill>
                          <a:effectLst/>
                          <a:latin typeface="+mn-lt"/>
                          <a:ea typeface="+mn-ea"/>
                          <a:cs typeface="+mn-cs"/>
                        </a:rPr>
                        <a:t>• Make a torch with a working electrical circuit and switch</a:t>
                      </a:r>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 Refine techniques as work progresses, continually evaluating the effect on product design.</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 Improve upon existing designs, giving reasons for choices</a:t>
                      </a:r>
                      <a:r>
                        <a:rPr lang="en-GB" sz="1400" dirty="0">
                          <a:effectLst/>
                        </a:rPr>
                        <a:t> </a:t>
                      </a:r>
                    </a:p>
                    <a:p>
                      <a:endParaRPr lang="en-GB" sz="1400" dirty="0">
                        <a:effectLst/>
                      </a:endParaRPr>
                    </a:p>
                    <a:p>
                      <a:r>
                        <a:rPr lang="en-GB" sz="1400" kern="1200" dirty="0">
                          <a:solidFill>
                            <a:schemeClr val="tx1"/>
                          </a:solidFill>
                          <a:effectLst/>
                          <a:latin typeface="Calibri" panose="020F0502020204030204" pitchFamily="34" charset="0"/>
                          <a:ea typeface="MS PGothic" panose="020B0600070205080204" pitchFamily="34" charset="-128"/>
                          <a:cs typeface="+mn-cs"/>
                        </a:rPr>
                        <a:t>• Disassemble products to understand how they work</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4">
              <a:lumMod val="40000"/>
              <a:lumOff val="60000"/>
            </a:schemeClr>
          </a:solidFill>
        </p:spPr>
        <p:txBody>
          <a:bodyPr>
            <a:normAutofit/>
          </a:bodyPr>
          <a:lstStyle/>
          <a:p>
            <a:pPr>
              <a:defRPr/>
            </a:pPr>
            <a:r>
              <a:rPr lang="en-GB" sz="3019" b="1" dirty="0">
                <a:latin typeface="Century Gothic" panose="020B0502020202020204" pitchFamily="34" charset="0"/>
              </a:rPr>
              <a:t>Year 4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189940477"/>
              </p:ext>
            </p:extLst>
          </p:nvPr>
        </p:nvGraphicFramePr>
        <p:xfrm>
          <a:off x="521505" y="976295"/>
          <a:ext cx="8100989" cy="4843480"/>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42125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French</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Reading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Writing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Speaking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Understanding Culture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3496808766"/>
                  </a:ext>
                </a:extLst>
              </a:tr>
              <a:tr h="410370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a:spcAft>
                          <a:spcPts val="0"/>
                        </a:spcAft>
                      </a:pPr>
                      <a:r>
                        <a:rPr lang="en-GB" sz="1400" dirty="0">
                          <a:solidFill>
                            <a:srgbClr val="222222"/>
                          </a:solidFill>
                          <a:effectLst/>
                          <a:latin typeface="Calibri" panose="020F0502020204030204" pitchFamily="34" charset="0"/>
                          <a:ea typeface="Times New Roman" panose="02020603050405020304" pitchFamily="18" charset="0"/>
                        </a:rPr>
                        <a:t>• Read short passages / sentences</a:t>
                      </a:r>
                    </a:p>
                    <a:p>
                      <a:pPr>
                        <a:spcAft>
                          <a:spcPts val="0"/>
                        </a:spcAft>
                      </a:pP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dirty="0">
                          <a:solidFill>
                            <a:srgbClr val="222222"/>
                          </a:solidFill>
                          <a:effectLst/>
                          <a:latin typeface="Calibri" panose="020F0502020204030204" pitchFamily="34" charset="0"/>
                          <a:ea typeface="Times New Roman" panose="02020603050405020304" pitchFamily="18" charset="0"/>
                        </a:rPr>
                        <a:t>• Read and understand the main points in short written sentences.</a:t>
                      </a:r>
                      <a:endParaRPr lang="en-GB" sz="1400" dirty="0">
                        <a:effectLst/>
                        <a:latin typeface="Times New Roman" panose="02020603050405020304" pitchFamily="18" charset="0"/>
                        <a:ea typeface="Times New Roman" panose="02020603050405020304" pitchFamily="18" charset="0"/>
                      </a:endParaRPr>
                    </a:p>
                    <a:p>
                      <a:endParaRPr lang="en-GB" sz="14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400" dirty="0">
                          <a:solidFill>
                            <a:srgbClr val="222222"/>
                          </a:solidFill>
                          <a:effectLst/>
                          <a:latin typeface="Calibri" panose="020F0502020204030204" pitchFamily="34" charset="0"/>
                          <a:ea typeface="Times New Roman" panose="02020603050405020304" pitchFamily="18" charset="0"/>
                        </a:rPr>
                        <a:t>• Write a few short sentences using familiar expressions.</a:t>
                      </a:r>
                    </a:p>
                    <a:p>
                      <a:pPr>
                        <a:spcAft>
                          <a:spcPts val="0"/>
                        </a:spcAft>
                      </a:pP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dirty="0">
                          <a:solidFill>
                            <a:srgbClr val="222222"/>
                          </a:solidFill>
                          <a:effectLst/>
                          <a:latin typeface="Calibri" panose="020F0502020204030204" pitchFamily="34" charset="0"/>
                          <a:ea typeface="Times New Roman" panose="02020603050405020304" pitchFamily="18" charset="0"/>
                        </a:rPr>
                        <a:t>• Express personal experiences and responses.</a:t>
                      </a:r>
                    </a:p>
                    <a:p>
                      <a:pPr>
                        <a:spcAft>
                          <a:spcPts val="0"/>
                        </a:spcAft>
                      </a:pP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dirty="0">
                          <a:solidFill>
                            <a:srgbClr val="222222"/>
                          </a:solidFill>
                          <a:effectLst/>
                          <a:latin typeface="Calibri" panose="020F0502020204030204" pitchFamily="34" charset="0"/>
                          <a:ea typeface="Times New Roman" panose="02020603050405020304" pitchFamily="18" charset="0"/>
                        </a:rPr>
                        <a:t>• Write short phrases from memory with spelling that is readily understandable</a:t>
                      </a:r>
                      <a:endParaRPr lang="en-GB" sz="1400" dirty="0">
                        <a:effectLst/>
                        <a:latin typeface="Times New Roman" panose="02020603050405020304" pitchFamily="18" charset="0"/>
                        <a:ea typeface="Times New Roman" panose="02020603050405020304" pitchFamily="18" charset="0"/>
                      </a:endParaRP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400" dirty="0">
                          <a:solidFill>
                            <a:srgbClr val="222222"/>
                          </a:solidFill>
                          <a:effectLst/>
                          <a:latin typeface="Calibri" panose="020F0502020204030204" pitchFamily="34" charset="0"/>
                          <a:ea typeface="Times New Roman" panose="02020603050405020304" pitchFamily="18" charset="0"/>
                        </a:rPr>
                        <a:t>• Understand the main points from simple spoken passages.</a:t>
                      </a:r>
                    </a:p>
                    <a:p>
                      <a:pPr>
                        <a:spcAft>
                          <a:spcPts val="0"/>
                        </a:spcAft>
                      </a:pP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dirty="0">
                          <a:solidFill>
                            <a:srgbClr val="222222"/>
                          </a:solidFill>
                          <a:effectLst/>
                          <a:latin typeface="Calibri" panose="020F0502020204030204" pitchFamily="34" charset="0"/>
                          <a:ea typeface="Times New Roman" panose="02020603050405020304" pitchFamily="18" charset="0"/>
                        </a:rPr>
                        <a:t>• Take part in question/answer discussions.</a:t>
                      </a:r>
                    </a:p>
                    <a:p>
                      <a:pPr>
                        <a:spcAft>
                          <a:spcPts val="0"/>
                        </a:spcAft>
                      </a:pP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dirty="0">
                          <a:solidFill>
                            <a:srgbClr val="222222"/>
                          </a:solidFill>
                          <a:effectLst/>
                          <a:latin typeface="Calibri" panose="020F0502020204030204" pitchFamily="34" charset="0"/>
                          <a:ea typeface="Times New Roman" panose="02020603050405020304" pitchFamily="18" charset="0"/>
                        </a:rPr>
                        <a:t>• Ask others to repeat words or phrases if necessary.</a:t>
                      </a:r>
                    </a:p>
                    <a:p>
                      <a:pPr>
                        <a:spcAft>
                          <a:spcPts val="0"/>
                        </a:spcAft>
                      </a:pPr>
                      <a:endParaRPr lang="en-GB" sz="1400" dirty="0">
                        <a:effectLst/>
                        <a:latin typeface="Times New Roman" panose="02020603050405020304" pitchFamily="18" charset="0"/>
                        <a:ea typeface="Times New Roman" panose="02020603050405020304" pitchFamily="18" charset="0"/>
                      </a:endParaRPr>
                    </a:p>
                    <a:p>
                      <a:pPr>
                        <a:spcAft>
                          <a:spcPts val="0"/>
                        </a:spcAft>
                      </a:pPr>
                      <a:r>
                        <a:rPr lang="en-GB" sz="1400" dirty="0">
                          <a:solidFill>
                            <a:srgbClr val="222222"/>
                          </a:solidFill>
                          <a:effectLst/>
                          <a:latin typeface="Calibri" panose="020F0502020204030204" pitchFamily="34" charset="0"/>
                          <a:ea typeface="Times New Roman" panose="02020603050405020304" pitchFamily="18" charset="0"/>
                        </a:rPr>
                        <a:t>• Ask and answer simple questions and talk about interests.</a:t>
                      </a:r>
                      <a:endParaRPr lang="en-GB" sz="1400" dirty="0">
                        <a:effectLst/>
                        <a:latin typeface="Times New Roman" panose="02020603050405020304" pitchFamily="18" charset="0"/>
                        <a:ea typeface="Times New Roman" panose="02020603050405020304" pitchFamily="18" charset="0"/>
                      </a:endParaRP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rgbClr val="222222"/>
                          </a:solidFill>
                          <a:effectLst/>
                          <a:latin typeface="Calibri" panose="020F0502020204030204" pitchFamily="34" charset="0"/>
                          <a:ea typeface="Times New Roman" panose="02020603050405020304" pitchFamily="18" charset="0"/>
                        </a:rPr>
                        <a:t>• Describe famous artists that come from France and their artwork.</a:t>
                      </a:r>
                      <a:endParaRPr lang="en-GB" sz="1400" dirty="0">
                        <a:effectLst/>
                        <a:latin typeface="Times New Roman" panose="02020603050405020304" pitchFamily="18" charset="0"/>
                        <a:ea typeface="Times New Roman" panose="02020603050405020304" pitchFamily="18" charset="0"/>
                      </a:endParaRP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0917" name="Slide Number Placeholder 2">
            <a:extLst>
              <a:ext uri="{FF2B5EF4-FFF2-40B4-BE49-F238E27FC236}">
                <a16:creationId xmlns:a16="http://schemas.microsoft.com/office/drawing/2014/main" id="{AB749C08-A4EC-1900-2596-BE632F54E1C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25B71F1-157E-47C1-A7AB-76C539895E80}" type="slidenum">
              <a:rPr lang="en-GB" altLang="en-US" smtClean="0"/>
              <a:pPr/>
              <a:t>15</a:t>
            </a:fld>
            <a:endParaRPr lang="en-GB" altLang="en-US" dirty="0"/>
          </a:p>
        </p:txBody>
      </p:sp>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8715" y="171450"/>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Year 4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062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4</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33335"/>
          <a:ext cx="8109138" cy="4294569"/>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434946">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Sentence Structure and Grammar</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3192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3527696">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lvl="0" algn="l"/>
                      <a:r>
                        <a:rPr lang="en-GB" sz="1400" kern="1200" dirty="0">
                          <a:solidFill>
                            <a:schemeClr val="tx1"/>
                          </a:solidFill>
                          <a:effectLst/>
                          <a:latin typeface="Calibri" panose="020F0502020204030204" pitchFamily="34" charset="0"/>
                          <a:ea typeface="MS PGothic" panose="020B0600070205080204" pitchFamily="34" charset="-128"/>
                          <a:cs typeface="+mn-cs"/>
                        </a:rPr>
                        <a:t>- Use the perfect form of verbs to mark relationships of time and cause.</a:t>
                      </a:r>
                    </a:p>
                    <a:p>
                      <a:pPr marL="285750" lvl="0" indent="-285750" algn="l">
                        <a:buFontTx/>
                        <a:buChar char="-"/>
                      </a:pPr>
                      <a:r>
                        <a:rPr lang="en-GB" sz="1400" kern="1200" dirty="0">
                          <a:solidFill>
                            <a:schemeClr val="tx1"/>
                          </a:solidFill>
                          <a:effectLst/>
                          <a:latin typeface="Calibri" panose="020F0502020204030204" pitchFamily="34" charset="0"/>
                          <a:ea typeface="MS PGothic" panose="020B0600070205080204" pitchFamily="34" charset="-128"/>
                          <a:cs typeface="+mn-cs"/>
                        </a:rPr>
                        <a:t>Use conjunctions/ connectives that signal time, shift attention, inject suspense and shift the setting.</a:t>
                      </a:r>
                    </a:p>
                    <a:p>
                      <a:pPr marL="285750" lvl="0" indent="-285750" algn="l">
                        <a:buFontTx/>
                        <a:buChar char="-"/>
                      </a:pPr>
                      <a:r>
                        <a:rPr lang="en-GB" sz="1400" kern="1200" dirty="0">
                          <a:solidFill>
                            <a:schemeClr val="tx1"/>
                          </a:solidFill>
                          <a:effectLst/>
                          <a:latin typeface="Calibri" panose="020F0502020204030204" pitchFamily="34" charset="0"/>
                          <a:ea typeface="MS PGothic" panose="020B0600070205080204" pitchFamily="34" charset="-128"/>
                          <a:cs typeface="+mn-cs"/>
                        </a:rPr>
                        <a:t>Apostrophes to show omission and possession</a:t>
                      </a:r>
                    </a:p>
                    <a:p>
                      <a:pPr marL="285750" indent="-285750" algn="l">
                        <a:buFontTx/>
                        <a:buChar char="-"/>
                      </a:pPr>
                      <a:r>
                        <a:rPr lang="en-GB" sz="1400" kern="1200" dirty="0">
                          <a:solidFill>
                            <a:schemeClr val="tx1"/>
                          </a:solidFill>
                          <a:effectLst/>
                          <a:latin typeface="Calibri" panose="020F0502020204030204" pitchFamily="34" charset="0"/>
                          <a:ea typeface="MS PGothic" panose="020B0600070205080204" pitchFamily="34" charset="-128"/>
                          <a:cs typeface="+mn-cs"/>
                        </a:rPr>
                        <a:t>Using pronouns</a:t>
                      </a:r>
                      <a:r>
                        <a:rPr lang="en-GB" sz="1400" kern="1200" baseline="0" dirty="0">
                          <a:solidFill>
                            <a:schemeClr val="tx1"/>
                          </a:solidFill>
                          <a:effectLst/>
                          <a:latin typeface="Calibri" panose="020F0502020204030204" pitchFamily="34" charset="0"/>
                          <a:ea typeface="MS PGothic" panose="020B0600070205080204" pitchFamily="34" charset="-128"/>
                          <a:cs typeface="+mn-cs"/>
                        </a:rPr>
                        <a:t> (and possessive) correctly</a:t>
                      </a:r>
                      <a:endParaRPr lang="en-GB" sz="14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r>
                        <a:rPr lang="en-GB" sz="1400" kern="1200" dirty="0">
                          <a:solidFill>
                            <a:schemeClr val="tx1"/>
                          </a:solidFill>
                          <a:effectLst/>
                          <a:latin typeface="+mn-lt"/>
                          <a:ea typeface="+mn-ea"/>
                          <a:cs typeface="+mn-cs"/>
                        </a:rPr>
                        <a:t>- Use alliteration effectively.</a:t>
                      </a:r>
                    </a:p>
                    <a:p>
                      <a:pPr lvl="0" algn="l"/>
                      <a:r>
                        <a:rPr lang="en-GB" sz="1400" kern="1200" dirty="0">
                          <a:solidFill>
                            <a:schemeClr val="tx1"/>
                          </a:solidFill>
                          <a:effectLst/>
                          <a:latin typeface="+mn-lt"/>
                          <a:ea typeface="+mn-ea"/>
                          <a:cs typeface="+mn-cs"/>
                        </a:rPr>
                        <a:t>- Use similes effectively.</a:t>
                      </a:r>
                    </a:p>
                    <a:p>
                      <a:pPr lvl="0" algn="l"/>
                      <a:r>
                        <a:rPr lang="en-GB" sz="1400" kern="1200" dirty="0">
                          <a:solidFill>
                            <a:schemeClr val="tx1"/>
                          </a:solidFill>
                          <a:effectLst/>
                          <a:latin typeface="+mn-lt"/>
                          <a:ea typeface="+mn-ea"/>
                          <a:cs typeface="+mn-cs"/>
                        </a:rPr>
                        <a:t>- Use a mixture of simple, compound and complex sentences.</a:t>
                      </a:r>
                    </a:p>
                    <a:p>
                      <a:pPr lvl="0" algn="l"/>
                      <a:r>
                        <a:rPr lang="en-GB" sz="1400" kern="1200" dirty="0">
                          <a:solidFill>
                            <a:schemeClr val="tx1"/>
                          </a:solidFill>
                          <a:effectLst/>
                          <a:latin typeface="+mn-lt"/>
                          <a:ea typeface="+mn-ea"/>
                          <a:cs typeface="+mn-cs"/>
                        </a:rPr>
                        <a:t>- Write sentences that include: conjunctions, adverbs, direct speech, punctuated correctly, clauses and adverbial phrases.</a:t>
                      </a:r>
                    </a:p>
                    <a:p>
                      <a:pPr lvl="0" algn="l"/>
                      <a:r>
                        <a:rPr lang="en-GB" sz="1400" kern="1200" dirty="0">
                          <a:solidFill>
                            <a:schemeClr val="tx1"/>
                          </a:solidFill>
                          <a:effectLst/>
                          <a:latin typeface="Calibri" panose="020F0502020204030204" pitchFamily="34" charset="0"/>
                          <a:ea typeface="MS PGothic" panose="020B0600070205080204" pitchFamily="34" charset="-128"/>
                          <a:cs typeface="+mn-cs"/>
                        </a:rPr>
                        <a:t>- Using adverbials</a:t>
                      </a:r>
                      <a:endParaRPr lang="en-GB" sz="1400" kern="1200" dirty="0">
                        <a:solidFill>
                          <a:schemeClr val="tx1"/>
                        </a:solidFill>
                        <a:effectLst/>
                        <a:latin typeface="+mn-lt"/>
                        <a:ea typeface="+mn-ea"/>
                        <a:cs typeface="+mn-cs"/>
                      </a:endParaRPr>
                    </a:p>
                    <a:p>
                      <a:pPr lvl="0" algn="l"/>
                      <a:endParaRPr lang="en-GB" sz="1400" kern="1200" dirty="0">
                        <a:solidFill>
                          <a:schemeClr val="tx1"/>
                        </a:solidFill>
                        <a:effectLst/>
                        <a:latin typeface="+mn-lt"/>
                        <a:ea typeface="+mn-ea"/>
                        <a:cs typeface="+mn-cs"/>
                      </a:endParaRPr>
                    </a:p>
                    <a:p>
                      <a:pPr algn="l"/>
                      <a:endParaRPr lang="en-GB" sz="1400" b="1"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r>
                        <a:rPr lang="en-GB" sz="1400" kern="1200" dirty="0">
                          <a:solidFill>
                            <a:schemeClr val="tx1"/>
                          </a:solidFill>
                          <a:effectLst/>
                          <a:latin typeface="+mn-lt"/>
                          <a:ea typeface="+mn-ea"/>
                          <a:cs typeface="+mn-cs"/>
                        </a:rPr>
                        <a:t>- Show an awareness of how writing differs from spoken language by: extending sentences using clauses and connectives such as when, if, because and although; choosing nouns and pronouns appropriately; using conjunctions, adverbs and prepositions to express time and cause.</a:t>
                      </a:r>
                    </a:p>
                    <a:p>
                      <a:pPr lvl="0" algn="l"/>
                      <a:r>
                        <a:rPr lang="en-GB" sz="1400" kern="1200" dirty="0">
                          <a:solidFill>
                            <a:schemeClr val="tx1"/>
                          </a:solidFill>
                          <a:effectLst/>
                          <a:latin typeface="+mn-lt"/>
                          <a:ea typeface="+mn-ea"/>
                          <a:cs typeface="+mn-cs"/>
                        </a:rPr>
                        <a:t> </a:t>
                      </a:r>
                    </a:p>
                    <a:p>
                      <a:pPr algn="l"/>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505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4</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33335"/>
          <a:ext cx="8109138" cy="4533395"/>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Spelling</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lvl="0"/>
                      <a:r>
                        <a:rPr lang="en-GB" sz="1400" kern="1200" dirty="0">
                          <a:solidFill>
                            <a:schemeClr val="tx1"/>
                          </a:solidFill>
                          <a:effectLst/>
                          <a:latin typeface="Calibri" panose="020F0502020204030204" pitchFamily="34" charset="0"/>
                          <a:ea typeface="MS PGothic" panose="020B0600070205080204" pitchFamily="34" charset="-128"/>
                          <a:cs typeface="+mn-cs"/>
                        </a:rPr>
                        <a:t>Use prefixes and suffixes and understand how to add them. Y3 review and then:</a:t>
                      </a:r>
                    </a:p>
                    <a:p>
                      <a:pPr lvl="0"/>
                      <a:r>
                        <a:rPr lang="en-GB" sz="1400" kern="1200" dirty="0">
                          <a:solidFill>
                            <a:schemeClr val="tx1"/>
                          </a:solidFill>
                          <a:effectLst/>
                          <a:latin typeface="Calibri" panose="020F0502020204030204" pitchFamily="34" charset="0"/>
                          <a:ea typeface="MS PGothic" panose="020B0600070205080204" pitchFamily="34" charset="-128"/>
                          <a:cs typeface="+mn-cs"/>
                        </a:rPr>
                        <a:t>‘y’ – myth, pyramid</a:t>
                      </a:r>
                    </a:p>
                    <a:p>
                      <a:pPr lvl="0"/>
                      <a:r>
                        <a:rPr lang="en-GB" sz="1400" kern="1200" dirty="0">
                          <a:solidFill>
                            <a:schemeClr val="tx1"/>
                          </a:solidFill>
                          <a:effectLst/>
                          <a:latin typeface="Calibri" panose="020F0502020204030204" pitchFamily="34" charset="0"/>
                          <a:ea typeface="MS PGothic" panose="020B0600070205080204" pitchFamily="34" charset="-128"/>
                          <a:cs typeface="+mn-cs"/>
                        </a:rPr>
                        <a:t>‘</a:t>
                      </a:r>
                      <a:r>
                        <a:rPr lang="en-GB" sz="1400" kern="1200" dirty="0" err="1">
                          <a:solidFill>
                            <a:schemeClr val="tx1"/>
                          </a:solidFill>
                          <a:effectLst/>
                          <a:latin typeface="Calibri" panose="020F0502020204030204" pitchFamily="34" charset="0"/>
                          <a:ea typeface="MS PGothic" panose="020B0600070205080204" pitchFamily="34" charset="-128"/>
                          <a:cs typeface="+mn-cs"/>
                        </a:rPr>
                        <a:t>ch</a:t>
                      </a:r>
                      <a:r>
                        <a:rPr lang="en-GB" sz="1400" kern="1200" dirty="0">
                          <a:solidFill>
                            <a:schemeClr val="tx1"/>
                          </a:solidFill>
                          <a:effectLst/>
                          <a:latin typeface="Calibri" panose="020F0502020204030204" pitchFamily="34" charset="0"/>
                          <a:ea typeface="MS PGothic" panose="020B0600070205080204" pitchFamily="34" charset="-128"/>
                          <a:cs typeface="+mn-cs"/>
                        </a:rPr>
                        <a:t>’ says ‘</a:t>
                      </a:r>
                      <a:r>
                        <a:rPr lang="en-GB" sz="1400" kern="1200" dirty="0" err="1">
                          <a:solidFill>
                            <a:schemeClr val="tx1"/>
                          </a:solidFill>
                          <a:effectLst/>
                          <a:latin typeface="Calibri" panose="020F0502020204030204" pitchFamily="34" charset="0"/>
                          <a:ea typeface="MS PGothic" panose="020B0600070205080204" pitchFamily="34" charset="-128"/>
                          <a:cs typeface="+mn-cs"/>
                        </a:rPr>
                        <a:t>sh</a:t>
                      </a:r>
                      <a:r>
                        <a:rPr lang="en-GB" sz="1400" kern="1200" dirty="0">
                          <a:solidFill>
                            <a:schemeClr val="tx1"/>
                          </a:solidFill>
                          <a:effectLst/>
                          <a:latin typeface="Calibri" panose="020F0502020204030204" pitchFamily="34" charset="0"/>
                          <a:ea typeface="MS PGothic" panose="020B0600070205080204" pitchFamily="34" charset="-128"/>
                          <a:cs typeface="+mn-cs"/>
                        </a:rPr>
                        <a:t>’</a:t>
                      </a:r>
                    </a:p>
                    <a:p>
                      <a:pPr lvl="0"/>
                      <a:r>
                        <a:rPr lang="en-GB" sz="1400" kern="1200" dirty="0" err="1">
                          <a:solidFill>
                            <a:schemeClr val="tx1"/>
                          </a:solidFill>
                          <a:effectLst/>
                          <a:latin typeface="Calibri" panose="020F0502020204030204" pitchFamily="34" charset="0"/>
                          <a:ea typeface="MS PGothic" panose="020B0600070205080204" pitchFamily="34" charset="-128"/>
                          <a:cs typeface="+mn-cs"/>
                        </a:rPr>
                        <a:t>gue</a:t>
                      </a:r>
                      <a:r>
                        <a:rPr lang="en-GB" sz="1400" kern="1200" dirty="0">
                          <a:solidFill>
                            <a:schemeClr val="tx1"/>
                          </a:solidFill>
                          <a:effectLst/>
                          <a:latin typeface="Calibri" panose="020F0502020204030204" pitchFamily="34" charset="0"/>
                          <a:ea typeface="MS PGothic" panose="020B0600070205080204" pitchFamily="34" charset="-128"/>
                          <a:cs typeface="+mn-cs"/>
                        </a:rPr>
                        <a:t> says ‘g’</a:t>
                      </a:r>
                    </a:p>
                    <a:p>
                      <a:pPr lvl="0"/>
                      <a:r>
                        <a:rPr lang="en-GB" sz="1400" kern="1200" dirty="0">
                          <a:solidFill>
                            <a:schemeClr val="tx1"/>
                          </a:solidFill>
                          <a:effectLst/>
                          <a:latin typeface="Calibri" panose="020F0502020204030204" pitchFamily="34" charset="0"/>
                          <a:ea typeface="MS PGothic" panose="020B0600070205080204" pitchFamily="34" charset="-128"/>
                          <a:cs typeface="+mn-cs"/>
                        </a:rPr>
                        <a:t>que says ‘k’</a:t>
                      </a:r>
                    </a:p>
                    <a:p>
                      <a:pPr lvl="0"/>
                      <a:r>
                        <a:rPr lang="en-GB" sz="1400" kern="1200" dirty="0">
                          <a:solidFill>
                            <a:schemeClr val="tx1"/>
                          </a:solidFill>
                          <a:effectLst/>
                          <a:latin typeface="Calibri" panose="020F0502020204030204" pitchFamily="34" charset="0"/>
                          <a:ea typeface="MS PGothic" panose="020B0600070205080204" pitchFamily="34" charset="-128"/>
                          <a:cs typeface="+mn-cs"/>
                        </a:rPr>
                        <a:t>-</a:t>
                      </a:r>
                      <a:r>
                        <a:rPr lang="en-GB" sz="1400" kern="1200" dirty="0" err="1">
                          <a:solidFill>
                            <a:schemeClr val="tx1"/>
                          </a:solidFill>
                          <a:effectLst/>
                          <a:latin typeface="Calibri" panose="020F0502020204030204" pitchFamily="34" charset="0"/>
                          <a:ea typeface="MS PGothic" panose="020B0600070205080204" pitchFamily="34" charset="-128"/>
                          <a:cs typeface="+mn-cs"/>
                        </a:rPr>
                        <a:t>sc</a:t>
                      </a:r>
                      <a:r>
                        <a:rPr lang="en-GB" sz="1400" kern="1200" dirty="0">
                          <a:solidFill>
                            <a:schemeClr val="tx1"/>
                          </a:solidFill>
                          <a:effectLst/>
                          <a:latin typeface="Calibri" panose="020F0502020204030204" pitchFamily="34" charset="0"/>
                          <a:ea typeface="MS PGothic" panose="020B0600070205080204" pitchFamily="34" charset="-128"/>
                          <a:cs typeface="+mn-cs"/>
                        </a:rPr>
                        <a:t> says ‘s’</a:t>
                      </a:r>
                    </a:p>
                    <a:p>
                      <a:pPr lvl="0"/>
                      <a:r>
                        <a:rPr lang="en-GB" sz="1400" kern="1200" dirty="0">
                          <a:solidFill>
                            <a:schemeClr val="tx1"/>
                          </a:solidFill>
                          <a:effectLst/>
                          <a:latin typeface="Calibri" panose="020F0502020204030204" pitchFamily="34" charset="0"/>
                          <a:ea typeface="MS PGothic" panose="020B0600070205080204" pitchFamily="34" charset="-128"/>
                          <a:cs typeface="+mn-cs"/>
                        </a:rPr>
                        <a:t>Common Exception words</a:t>
                      </a: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GB" altLang="en-US" sz="1400" b="0"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lvl="0"/>
                      <a:r>
                        <a:rPr lang="en-GB" sz="1400" kern="1200" dirty="0">
                          <a:solidFill>
                            <a:schemeClr val="tx1"/>
                          </a:solidFill>
                          <a:effectLst/>
                          <a:latin typeface="+mn-lt"/>
                          <a:ea typeface="+mn-ea"/>
                          <a:cs typeface="+mn-cs"/>
                        </a:rPr>
                        <a:t>Use prefixes and suffixes and understand how to add them: </a:t>
                      </a:r>
                    </a:p>
                    <a:p>
                      <a:pPr lvl="0"/>
                      <a:r>
                        <a:rPr lang="en-GB" sz="1400" kern="1200" dirty="0">
                          <a:solidFill>
                            <a:schemeClr val="tx1"/>
                          </a:solidFill>
                          <a:effectLst/>
                          <a:latin typeface="+mn-lt"/>
                          <a:ea typeface="+mn-ea"/>
                          <a:cs typeface="+mn-cs"/>
                        </a:rPr>
                        <a:t> -sure </a:t>
                      </a:r>
                    </a:p>
                    <a:p>
                      <a:pPr lvl="0"/>
                      <a:r>
                        <a:rPr lang="en-GB" sz="1400" kern="1200" dirty="0">
                          <a:solidFill>
                            <a:schemeClr val="tx1"/>
                          </a:solidFill>
                          <a:effectLst/>
                          <a:latin typeface="+mn-lt"/>
                          <a:ea typeface="+mn-ea"/>
                          <a:cs typeface="+mn-cs"/>
                        </a:rPr>
                        <a:t>-</a:t>
                      </a:r>
                      <a:r>
                        <a:rPr lang="en-GB" sz="1400" kern="1200" dirty="0" err="1">
                          <a:solidFill>
                            <a:schemeClr val="tx1"/>
                          </a:solidFill>
                          <a:effectLst/>
                          <a:latin typeface="+mn-lt"/>
                          <a:ea typeface="+mn-ea"/>
                          <a:cs typeface="+mn-cs"/>
                        </a:rPr>
                        <a:t>ture</a:t>
                      </a:r>
                      <a:endParaRPr lang="en-GB" sz="1400" kern="1200" dirty="0">
                        <a:solidFill>
                          <a:schemeClr val="tx1"/>
                        </a:solidFill>
                        <a:effectLst/>
                        <a:latin typeface="+mn-lt"/>
                        <a:ea typeface="+mn-ea"/>
                        <a:cs typeface="+mn-cs"/>
                      </a:endParaRPr>
                    </a:p>
                    <a:p>
                      <a:pPr lvl="0"/>
                      <a:r>
                        <a:rPr lang="en-GB" sz="1400" kern="1200" dirty="0">
                          <a:solidFill>
                            <a:schemeClr val="tx1"/>
                          </a:solidFill>
                          <a:effectLst/>
                          <a:latin typeface="+mn-lt"/>
                          <a:ea typeface="+mn-ea"/>
                          <a:cs typeface="+mn-cs"/>
                        </a:rPr>
                        <a:t>-</a:t>
                      </a:r>
                      <a:r>
                        <a:rPr lang="en-GB" sz="1400" kern="1200" dirty="0" err="1">
                          <a:solidFill>
                            <a:schemeClr val="tx1"/>
                          </a:solidFill>
                          <a:effectLst/>
                          <a:latin typeface="+mn-lt"/>
                          <a:ea typeface="+mn-ea"/>
                          <a:cs typeface="+mn-cs"/>
                        </a:rPr>
                        <a:t>cian</a:t>
                      </a:r>
                      <a:endParaRPr lang="en-GB" sz="1400" kern="1200" dirty="0">
                        <a:solidFill>
                          <a:schemeClr val="tx1"/>
                        </a:solidFill>
                        <a:effectLst/>
                        <a:latin typeface="+mn-lt"/>
                        <a:ea typeface="+mn-ea"/>
                        <a:cs typeface="+mn-cs"/>
                      </a:endParaRPr>
                    </a:p>
                    <a:p>
                      <a:pPr lvl="0"/>
                      <a:r>
                        <a:rPr lang="en-GB" sz="1400" kern="1200" dirty="0">
                          <a:solidFill>
                            <a:schemeClr val="tx1"/>
                          </a:solidFill>
                          <a:effectLst/>
                          <a:latin typeface="+mn-lt"/>
                          <a:ea typeface="+mn-ea"/>
                          <a:cs typeface="+mn-cs"/>
                        </a:rPr>
                        <a:t>-</a:t>
                      </a:r>
                      <a:r>
                        <a:rPr lang="en-GB" sz="1400" kern="1200" dirty="0" err="1">
                          <a:solidFill>
                            <a:schemeClr val="tx1"/>
                          </a:solidFill>
                          <a:effectLst/>
                          <a:latin typeface="+mn-lt"/>
                          <a:ea typeface="+mn-ea"/>
                          <a:cs typeface="+mn-cs"/>
                        </a:rPr>
                        <a:t>ssion</a:t>
                      </a:r>
                      <a:endParaRPr lang="en-GB" sz="1400" kern="1200" dirty="0">
                        <a:solidFill>
                          <a:schemeClr val="tx1"/>
                        </a:solidFill>
                        <a:effectLst/>
                        <a:latin typeface="+mn-lt"/>
                        <a:ea typeface="+mn-ea"/>
                        <a:cs typeface="+mn-cs"/>
                      </a:endParaRP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Common exception words</a:t>
                      </a:r>
                    </a:p>
                    <a:p>
                      <a:r>
                        <a:rPr lang="en-GB" sz="1400" kern="1200" dirty="0">
                          <a:solidFill>
                            <a:schemeClr val="tx1"/>
                          </a:solidFill>
                          <a:effectLst/>
                          <a:latin typeface="+mn-lt"/>
                          <a:ea typeface="+mn-ea"/>
                          <a:cs typeface="+mn-cs"/>
                        </a:rPr>
                        <a:t>-</a:t>
                      </a:r>
                      <a:r>
                        <a:rPr lang="en-GB" sz="1400" kern="1200" dirty="0" err="1">
                          <a:solidFill>
                            <a:schemeClr val="tx1"/>
                          </a:solidFill>
                          <a:effectLst/>
                          <a:latin typeface="+mn-lt"/>
                          <a:ea typeface="+mn-ea"/>
                          <a:cs typeface="+mn-cs"/>
                        </a:rPr>
                        <a:t>ous</a:t>
                      </a:r>
                      <a:endParaRPr lang="en-GB" sz="1400" kern="1200" dirty="0">
                        <a:solidFill>
                          <a:schemeClr val="tx1"/>
                        </a:solidFill>
                        <a:effectLst/>
                        <a:latin typeface="+mn-lt"/>
                        <a:ea typeface="+mn-ea"/>
                        <a:cs typeface="+mn-cs"/>
                      </a:endParaRP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340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92720" y="94011"/>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4</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3549746877"/>
              </p:ext>
            </p:extLst>
          </p:nvPr>
        </p:nvGraphicFramePr>
        <p:xfrm>
          <a:off x="292720" y="1048512"/>
          <a:ext cx="8622681" cy="4925568"/>
        </p:xfrm>
        <a:graphic>
          <a:graphicData uri="http://schemas.openxmlformats.org/drawingml/2006/table">
            <a:tbl>
              <a:tblPr/>
              <a:tblGrid>
                <a:gridCol w="2182852">
                  <a:extLst>
                    <a:ext uri="{9D8B030D-6E8A-4147-A177-3AD203B41FA5}">
                      <a16:colId xmlns:a16="http://schemas.microsoft.com/office/drawing/2014/main" val="210943694"/>
                    </a:ext>
                  </a:extLst>
                </a:gridCol>
                <a:gridCol w="2383574">
                  <a:extLst>
                    <a:ext uri="{9D8B030D-6E8A-4147-A177-3AD203B41FA5}">
                      <a16:colId xmlns:a16="http://schemas.microsoft.com/office/drawing/2014/main" val="864309712"/>
                    </a:ext>
                  </a:extLst>
                </a:gridCol>
                <a:gridCol w="1547231">
                  <a:extLst>
                    <a:ext uri="{9D8B030D-6E8A-4147-A177-3AD203B41FA5}">
                      <a16:colId xmlns:a16="http://schemas.microsoft.com/office/drawing/2014/main" val="3913203569"/>
                    </a:ext>
                  </a:extLst>
                </a:gridCol>
                <a:gridCol w="2509024">
                  <a:extLst>
                    <a:ext uri="{9D8B030D-6E8A-4147-A177-3AD203B41FA5}">
                      <a16:colId xmlns:a16="http://schemas.microsoft.com/office/drawing/2014/main" val="2261204431"/>
                    </a:ext>
                  </a:extLst>
                </a:gridCol>
              </a:tblGrid>
              <a:tr h="441357">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511944">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and Subtraction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Area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3972267">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Represent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Partition numbers to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Number line to</a:t>
                      </a:r>
                      <a:r>
                        <a:rPr lang="en-GB" sz="1100" kern="1200" baseline="0" dirty="0">
                          <a:solidFill>
                            <a:schemeClr val="tx1"/>
                          </a:solidFill>
                          <a:effectLst/>
                          <a:latin typeface="Calibri" panose="020F0502020204030204" pitchFamily="34" charset="0"/>
                          <a:ea typeface="MS PGothic" panose="020B0600070205080204" pitchFamily="34" charset="-128"/>
                          <a:cs typeface="+mn-cs"/>
                        </a:rPr>
                        <a:t>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Thousands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Represent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Partition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Flexible partitioning of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Find 1, 10, 100, 1,000</a:t>
                      </a:r>
                      <a:r>
                        <a:rPr lang="en-GB" sz="1100" kern="1200" baseline="0" dirty="0">
                          <a:solidFill>
                            <a:schemeClr val="tx1"/>
                          </a:solidFill>
                          <a:effectLst/>
                          <a:latin typeface="Calibri" panose="020F0502020204030204" pitchFamily="34" charset="0"/>
                          <a:ea typeface="MS PGothic" panose="020B0600070205080204" pitchFamily="34" charset="-128"/>
                          <a:cs typeface="+mn-cs"/>
                        </a:rPr>
                        <a:t> more or less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Number line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Estimate on a number line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Compare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Order numbers to 10,000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Roman numerals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Round to the nearest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Round to the nearest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Round to the nearest 1,000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Round to the nearest 10, 100 or 1,000</a:t>
                      </a:r>
                      <a:endParaRPr lang="en-GB" sz="11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Add and subtract 1s, 10s,</a:t>
                      </a:r>
                      <a:r>
                        <a:rPr lang="en-GB" sz="1100" baseline="0" dirty="0"/>
                        <a:t> 100s and 1,000s</a:t>
                      </a:r>
                    </a:p>
                    <a:p>
                      <a:pPr marL="285750" indent="-285750">
                        <a:buFontTx/>
                        <a:buChar char="-"/>
                      </a:pPr>
                      <a:r>
                        <a:rPr lang="en-GB" sz="1100" baseline="0" dirty="0"/>
                        <a:t>Add up to two 4-digit numbers-no exchange</a:t>
                      </a:r>
                    </a:p>
                    <a:p>
                      <a:pPr marL="285750" indent="-285750">
                        <a:buFontTx/>
                        <a:buChar char="-"/>
                      </a:pPr>
                      <a:r>
                        <a:rPr lang="en-GB" sz="1100" baseline="0" dirty="0"/>
                        <a:t>Add two 4-digit numbers-one exchange</a:t>
                      </a:r>
                    </a:p>
                    <a:p>
                      <a:pPr marL="285750" indent="-285750">
                        <a:buFontTx/>
                        <a:buChar char="-"/>
                      </a:pPr>
                      <a:r>
                        <a:rPr lang="en-GB" sz="1100" baseline="0" dirty="0"/>
                        <a:t>Add two 4-digit numbers-more than one exchange</a:t>
                      </a:r>
                    </a:p>
                    <a:p>
                      <a:pPr marL="285750" indent="-285750">
                        <a:buFontTx/>
                        <a:buChar char="-"/>
                      </a:pPr>
                      <a:r>
                        <a:rPr lang="en-GB" sz="1100" baseline="0" dirty="0"/>
                        <a:t>Subtract two 4-digit numbers-no exchange</a:t>
                      </a:r>
                    </a:p>
                    <a:p>
                      <a:pPr marL="285750" indent="-285750">
                        <a:buFontTx/>
                        <a:buChar char="-"/>
                      </a:pPr>
                      <a:r>
                        <a:rPr lang="en-GB" sz="1100" baseline="0" dirty="0"/>
                        <a:t>Subtract two 4-digit numbers-one exchange</a:t>
                      </a:r>
                    </a:p>
                    <a:p>
                      <a:pPr marL="285750" indent="-285750">
                        <a:buFontTx/>
                        <a:buChar char="-"/>
                      </a:pPr>
                      <a:r>
                        <a:rPr lang="en-GB" sz="1100" baseline="0" dirty="0"/>
                        <a:t>Subtract two 4-digit numbers-more than one exchange</a:t>
                      </a:r>
                    </a:p>
                    <a:p>
                      <a:pPr marL="285750" indent="-285750">
                        <a:buFontTx/>
                        <a:buChar char="-"/>
                      </a:pPr>
                      <a:r>
                        <a:rPr lang="en-GB" sz="1100" baseline="0" dirty="0"/>
                        <a:t>Efficient subtraction</a:t>
                      </a:r>
                    </a:p>
                    <a:p>
                      <a:pPr marL="285750" indent="-285750">
                        <a:buFontTx/>
                        <a:buChar char="-"/>
                      </a:pPr>
                      <a:r>
                        <a:rPr lang="en-GB" sz="1100" baseline="0" dirty="0"/>
                        <a:t>Estimate answers</a:t>
                      </a:r>
                    </a:p>
                    <a:p>
                      <a:pPr marL="285750" indent="-285750">
                        <a:buFontTx/>
                        <a:buChar char="-"/>
                      </a:pPr>
                      <a:r>
                        <a:rPr lang="en-GB" sz="1100" baseline="0" dirty="0"/>
                        <a:t>Checking strategies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What is</a:t>
                      </a:r>
                      <a:r>
                        <a:rPr lang="en-GB" sz="1100" baseline="0" dirty="0"/>
                        <a:t> area?</a:t>
                      </a:r>
                    </a:p>
                    <a:p>
                      <a:pPr marL="285750" indent="-285750">
                        <a:buFontTx/>
                        <a:buChar char="-"/>
                      </a:pPr>
                      <a:r>
                        <a:rPr lang="en-GB" sz="1100" baseline="0" dirty="0"/>
                        <a:t>Count squares</a:t>
                      </a:r>
                    </a:p>
                    <a:p>
                      <a:pPr marL="285750" indent="-285750">
                        <a:buFontTx/>
                        <a:buChar char="-"/>
                      </a:pPr>
                      <a:r>
                        <a:rPr lang="en-GB" sz="1100" baseline="0" dirty="0"/>
                        <a:t>Make shapes</a:t>
                      </a:r>
                    </a:p>
                    <a:p>
                      <a:pPr marL="285750" indent="-285750">
                        <a:buFontTx/>
                        <a:buChar char="-"/>
                      </a:pPr>
                      <a:r>
                        <a:rPr lang="en-GB" sz="1100" baseline="0" dirty="0"/>
                        <a:t>Compare areas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Multiples</a:t>
                      </a:r>
                      <a:r>
                        <a:rPr lang="en-GB" sz="1100" baseline="0" dirty="0"/>
                        <a:t> of 3</a:t>
                      </a:r>
                    </a:p>
                    <a:p>
                      <a:pPr marL="285750" indent="-285750">
                        <a:buFontTx/>
                        <a:buChar char="-"/>
                      </a:pPr>
                      <a:r>
                        <a:rPr lang="en-GB" sz="1100" baseline="0" dirty="0"/>
                        <a:t>Multiply and divide by 6</a:t>
                      </a:r>
                    </a:p>
                    <a:p>
                      <a:pPr marL="285750" indent="-285750">
                        <a:buFontTx/>
                        <a:buChar char="-"/>
                      </a:pPr>
                      <a:r>
                        <a:rPr lang="en-GB" sz="1100" baseline="0" dirty="0"/>
                        <a:t>6 times-table and division facts</a:t>
                      </a:r>
                    </a:p>
                    <a:p>
                      <a:pPr marL="285750" indent="-285750">
                        <a:buFontTx/>
                        <a:buChar char="-"/>
                      </a:pPr>
                      <a:r>
                        <a:rPr lang="en-GB" sz="1100" baseline="0" dirty="0"/>
                        <a:t>Multiply and divide by 9</a:t>
                      </a:r>
                    </a:p>
                    <a:p>
                      <a:pPr marL="285750" indent="-285750">
                        <a:buFontTx/>
                        <a:buChar char="-"/>
                      </a:pPr>
                      <a:r>
                        <a:rPr lang="en-GB" sz="1100" baseline="0" dirty="0"/>
                        <a:t>9 times-table and division facts</a:t>
                      </a:r>
                    </a:p>
                    <a:p>
                      <a:pPr marL="285750" indent="-285750">
                        <a:buFontTx/>
                        <a:buChar char="-"/>
                      </a:pPr>
                      <a:r>
                        <a:rPr lang="en-GB" sz="1100" baseline="0" dirty="0"/>
                        <a:t>The 3, 6 and 9 times-tables</a:t>
                      </a:r>
                    </a:p>
                    <a:p>
                      <a:pPr marL="285750" indent="-285750">
                        <a:buFontTx/>
                        <a:buChar char="-"/>
                      </a:pPr>
                      <a:r>
                        <a:rPr lang="en-GB" sz="1100" baseline="0" dirty="0"/>
                        <a:t>Multiply and divide by 7</a:t>
                      </a:r>
                    </a:p>
                    <a:p>
                      <a:pPr marL="285750" indent="-285750">
                        <a:buFontTx/>
                        <a:buChar char="-"/>
                      </a:pPr>
                      <a:r>
                        <a:rPr lang="en-GB" sz="1100" baseline="0" dirty="0"/>
                        <a:t>7 times-table and division facts</a:t>
                      </a:r>
                    </a:p>
                    <a:p>
                      <a:pPr marL="285750" indent="-285750">
                        <a:buFontTx/>
                        <a:buChar char="-"/>
                      </a:pPr>
                      <a:r>
                        <a:rPr lang="en-GB" sz="1100" baseline="0" dirty="0"/>
                        <a:t>11 times-table and division facts</a:t>
                      </a:r>
                    </a:p>
                    <a:p>
                      <a:pPr marL="285750" indent="-285750">
                        <a:buFontTx/>
                        <a:buChar char="-"/>
                      </a:pPr>
                      <a:r>
                        <a:rPr lang="en-GB" sz="1100" baseline="0" dirty="0"/>
                        <a:t>12 times-table and division facts</a:t>
                      </a:r>
                    </a:p>
                    <a:p>
                      <a:pPr marL="285750" indent="-285750">
                        <a:buFontTx/>
                        <a:buChar char="-"/>
                      </a:pPr>
                      <a:r>
                        <a:rPr lang="en-GB" sz="1100" baseline="0" dirty="0"/>
                        <a:t>Multiply by 1 and 0</a:t>
                      </a:r>
                    </a:p>
                    <a:p>
                      <a:pPr marL="285750" indent="-285750">
                        <a:buFontTx/>
                        <a:buChar char="-"/>
                      </a:pPr>
                      <a:r>
                        <a:rPr lang="en-GB" sz="1100" baseline="0" dirty="0"/>
                        <a:t>Divide a number by 1 and itself</a:t>
                      </a:r>
                    </a:p>
                    <a:p>
                      <a:pPr marL="285750" indent="-285750">
                        <a:buFontTx/>
                        <a:buChar char="-"/>
                      </a:pPr>
                      <a:r>
                        <a:rPr lang="en-GB" sz="1100" baseline="0" dirty="0"/>
                        <a:t>Multiply three numbers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7" name="Picture 2" descr="Image preview">
            <a:extLst>
              <a:ext uri="{FF2B5EF4-FFF2-40B4-BE49-F238E27FC236}">
                <a16:creationId xmlns:a16="http://schemas.microsoft.com/office/drawing/2014/main" id="{F0B41345-3D7E-124F-ABF8-57DE1F17233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370" y="6244876"/>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4201D556-2FBD-EC47-BE97-8A3A81B043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9991" y="6069217"/>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133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42178" y="179355"/>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4</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1359086000"/>
              </p:ext>
            </p:extLst>
          </p:nvPr>
        </p:nvGraphicFramePr>
        <p:xfrm>
          <a:off x="142178" y="962618"/>
          <a:ext cx="8798313" cy="4450629"/>
        </p:xfrm>
        <a:graphic>
          <a:graphicData uri="http://schemas.openxmlformats.org/drawingml/2006/table">
            <a:tbl>
              <a:tblPr/>
              <a:tblGrid>
                <a:gridCol w="2291576">
                  <a:extLst>
                    <a:ext uri="{9D8B030D-6E8A-4147-A177-3AD203B41FA5}">
                      <a16:colId xmlns:a16="http://schemas.microsoft.com/office/drawing/2014/main" val="210943694"/>
                    </a:ext>
                  </a:extLst>
                </a:gridCol>
                <a:gridCol w="1990493">
                  <a:extLst>
                    <a:ext uri="{9D8B030D-6E8A-4147-A177-3AD203B41FA5}">
                      <a16:colId xmlns:a16="http://schemas.microsoft.com/office/drawing/2014/main" val="864309712"/>
                    </a:ext>
                  </a:extLst>
                </a:gridCol>
                <a:gridCol w="2082491">
                  <a:extLst>
                    <a:ext uri="{9D8B030D-6E8A-4147-A177-3AD203B41FA5}">
                      <a16:colId xmlns:a16="http://schemas.microsoft.com/office/drawing/2014/main" val="3913203569"/>
                    </a:ext>
                  </a:extLst>
                </a:gridCol>
                <a:gridCol w="2433753">
                  <a:extLst>
                    <a:ext uri="{9D8B030D-6E8A-4147-A177-3AD203B41FA5}">
                      <a16:colId xmlns:a16="http://schemas.microsoft.com/office/drawing/2014/main" val="2261204431"/>
                    </a:ext>
                  </a:extLst>
                </a:gridCol>
              </a:tblGrid>
              <a:tr h="374589">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43449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Length and Perimeter</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Decimals A</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3641543">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dirty="0">
                          <a:solidFill>
                            <a:schemeClr val="tx1"/>
                          </a:solidFill>
                          <a:effectLst/>
                          <a:latin typeface="Calibri" panose="020F0502020204030204" pitchFamily="34" charset="0"/>
                          <a:ea typeface="MS PGothic" panose="020B0600070205080204" pitchFamily="34" charset="-128"/>
                          <a:cs typeface="+mn-cs"/>
                        </a:rPr>
                        <a:t>Factor pairs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dirty="0">
                          <a:solidFill>
                            <a:schemeClr val="tx1"/>
                          </a:solidFill>
                          <a:effectLst/>
                          <a:latin typeface="Calibri" panose="020F0502020204030204" pitchFamily="34" charset="0"/>
                          <a:ea typeface="MS PGothic" panose="020B0600070205080204" pitchFamily="34" charset="-128"/>
                          <a:cs typeface="+mn-cs"/>
                        </a:rPr>
                        <a:t>Use factor pairs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dirty="0">
                          <a:solidFill>
                            <a:schemeClr val="tx1"/>
                          </a:solidFill>
                          <a:effectLst/>
                          <a:latin typeface="Calibri" panose="020F0502020204030204" pitchFamily="34" charset="0"/>
                          <a:ea typeface="MS PGothic" panose="020B0600070205080204" pitchFamily="34" charset="-128"/>
                          <a:cs typeface="+mn-cs"/>
                        </a:rPr>
                        <a:t>Multiply by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dirty="0">
                          <a:solidFill>
                            <a:schemeClr val="tx1"/>
                          </a:solidFill>
                          <a:effectLst/>
                          <a:latin typeface="Calibri" panose="020F0502020204030204" pitchFamily="34" charset="0"/>
                          <a:ea typeface="MS PGothic" panose="020B0600070205080204" pitchFamily="34" charset="-128"/>
                          <a:cs typeface="+mn-cs"/>
                        </a:rPr>
                        <a:t>Multiply</a:t>
                      </a:r>
                      <a:r>
                        <a:rPr lang="en-GB" sz="1000" kern="1200" baseline="0" dirty="0">
                          <a:solidFill>
                            <a:schemeClr val="tx1"/>
                          </a:solidFill>
                          <a:effectLst/>
                          <a:latin typeface="Calibri" panose="020F0502020204030204" pitchFamily="34" charset="0"/>
                          <a:ea typeface="MS PGothic" panose="020B0600070205080204" pitchFamily="34" charset="-128"/>
                          <a:cs typeface="+mn-cs"/>
                        </a:rPr>
                        <a:t> by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by 10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by 100</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Related facts-multiplication and division</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Informal written methods for multiplication</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Multiply a 2-digit number by a 1-digit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Multiply a 3-digit number by a 1-digit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 (1)</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a 2-digit number by a 1-digit number (2)</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Divide a 3-digit number by a 1-digit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Correspondence problems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000" kern="1200" baseline="0" dirty="0">
                          <a:solidFill>
                            <a:schemeClr val="tx1"/>
                          </a:solidFill>
                          <a:effectLst/>
                          <a:latin typeface="Calibri" panose="020F0502020204030204" pitchFamily="34" charset="0"/>
                          <a:ea typeface="MS PGothic" panose="020B0600070205080204" pitchFamily="34" charset="-128"/>
                          <a:cs typeface="+mn-cs"/>
                        </a:rPr>
                        <a:t>Efficient multiplication</a:t>
                      </a:r>
                      <a:endParaRPr lang="en-GB" sz="10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000" dirty="0"/>
                        <a:t>Measure in kilometres</a:t>
                      </a:r>
                      <a:r>
                        <a:rPr lang="en-GB" sz="1000" baseline="0" dirty="0"/>
                        <a:t> and metres</a:t>
                      </a:r>
                    </a:p>
                    <a:p>
                      <a:pPr marL="285750" indent="-285750">
                        <a:buFontTx/>
                        <a:buChar char="-"/>
                      </a:pPr>
                      <a:r>
                        <a:rPr lang="en-GB" sz="1000" baseline="0" dirty="0"/>
                        <a:t>Equivalent lengths (kilometres and metres)</a:t>
                      </a:r>
                    </a:p>
                    <a:p>
                      <a:pPr marL="285750" indent="-285750">
                        <a:buFontTx/>
                        <a:buChar char="-"/>
                      </a:pPr>
                      <a:r>
                        <a:rPr lang="en-GB" sz="1000" baseline="0" dirty="0"/>
                        <a:t>Perimeter on a grid</a:t>
                      </a:r>
                    </a:p>
                    <a:p>
                      <a:pPr marL="285750" indent="-285750">
                        <a:buFontTx/>
                        <a:buChar char="-"/>
                      </a:pPr>
                      <a:r>
                        <a:rPr lang="en-GB" sz="1000" baseline="0" dirty="0"/>
                        <a:t>Perimeter of a rectangle</a:t>
                      </a:r>
                    </a:p>
                    <a:p>
                      <a:pPr marL="285750" indent="-285750">
                        <a:buFontTx/>
                        <a:buChar char="-"/>
                      </a:pPr>
                      <a:r>
                        <a:rPr lang="en-GB" sz="1000" baseline="0" dirty="0"/>
                        <a:t>Perimeter of rectilinear shapes</a:t>
                      </a:r>
                    </a:p>
                    <a:p>
                      <a:pPr marL="285750" indent="-285750">
                        <a:buFontTx/>
                        <a:buChar char="-"/>
                      </a:pPr>
                      <a:r>
                        <a:rPr lang="en-GB" sz="1000" baseline="0" dirty="0"/>
                        <a:t>Find missing lengths in rectilinear shapes</a:t>
                      </a:r>
                    </a:p>
                    <a:p>
                      <a:pPr marL="285750" indent="-285750">
                        <a:buFontTx/>
                        <a:buChar char="-"/>
                      </a:pPr>
                      <a:r>
                        <a:rPr lang="en-GB" sz="1000" baseline="0" dirty="0"/>
                        <a:t>Calculate the perimeter of rectilinear shapes</a:t>
                      </a:r>
                    </a:p>
                    <a:p>
                      <a:pPr marL="285750" indent="-285750">
                        <a:buFontTx/>
                        <a:buChar char="-"/>
                      </a:pPr>
                      <a:r>
                        <a:rPr lang="en-GB" sz="1000" baseline="0" dirty="0"/>
                        <a:t>Perimeter of regular polygons</a:t>
                      </a:r>
                    </a:p>
                    <a:p>
                      <a:pPr marL="285750" indent="-285750">
                        <a:buFontTx/>
                        <a:buChar char="-"/>
                      </a:pPr>
                      <a:r>
                        <a:rPr lang="en-GB" sz="1000" baseline="0" dirty="0"/>
                        <a:t>Perimeter of polygons</a:t>
                      </a:r>
                      <a:endParaRPr lang="en-GB" sz="10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000" dirty="0"/>
                        <a:t>Understand the whole</a:t>
                      </a:r>
                    </a:p>
                    <a:p>
                      <a:pPr marL="285750" indent="-285750">
                        <a:buFontTx/>
                        <a:buChar char="-"/>
                      </a:pPr>
                      <a:r>
                        <a:rPr lang="en-GB" sz="1000" dirty="0"/>
                        <a:t>Count beyond 1</a:t>
                      </a:r>
                    </a:p>
                    <a:p>
                      <a:pPr marL="285750" indent="-285750">
                        <a:buFontTx/>
                        <a:buChar char="-"/>
                      </a:pPr>
                      <a:r>
                        <a:rPr lang="en-GB" sz="1000" dirty="0"/>
                        <a:t>Partition</a:t>
                      </a:r>
                      <a:r>
                        <a:rPr lang="en-GB" sz="1000" baseline="0" dirty="0"/>
                        <a:t> a mixed number</a:t>
                      </a:r>
                    </a:p>
                    <a:p>
                      <a:pPr marL="285750" indent="-285750">
                        <a:buFontTx/>
                        <a:buChar char="-"/>
                      </a:pPr>
                      <a:r>
                        <a:rPr lang="en-GB" sz="1000" baseline="0" dirty="0"/>
                        <a:t>Number lines with mixed numbers</a:t>
                      </a:r>
                    </a:p>
                    <a:p>
                      <a:pPr marL="285750" indent="-285750">
                        <a:buFontTx/>
                        <a:buChar char="-"/>
                      </a:pPr>
                      <a:r>
                        <a:rPr lang="en-GB" sz="1000" baseline="0" dirty="0"/>
                        <a:t>Compare and order mixed numbers</a:t>
                      </a:r>
                    </a:p>
                    <a:p>
                      <a:pPr marL="285750" indent="-285750">
                        <a:buFontTx/>
                        <a:buChar char="-"/>
                      </a:pPr>
                      <a:r>
                        <a:rPr lang="en-GB" sz="1000" baseline="0" dirty="0"/>
                        <a:t>Understand improper fractions</a:t>
                      </a:r>
                    </a:p>
                    <a:p>
                      <a:pPr marL="285750" indent="-285750">
                        <a:buFontTx/>
                        <a:buChar char="-"/>
                      </a:pPr>
                      <a:r>
                        <a:rPr lang="en-GB" sz="1000" baseline="0" dirty="0"/>
                        <a:t>Convert mixed numbers to improper fractions</a:t>
                      </a:r>
                    </a:p>
                    <a:p>
                      <a:pPr marL="285750" indent="-285750">
                        <a:buFontTx/>
                        <a:buChar char="-"/>
                      </a:pPr>
                      <a:r>
                        <a:rPr lang="en-GB" sz="1000" baseline="0" dirty="0"/>
                        <a:t>Convert improper fractions to mixed numbers</a:t>
                      </a:r>
                    </a:p>
                    <a:p>
                      <a:pPr marL="285750" indent="-285750">
                        <a:buFontTx/>
                        <a:buChar char="-"/>
                      </a:pPr>
                      <a:r>
                        <a:rPr lang="en-GB" sz="1000" baseline="0" dirty="0"/>
                        <a:t>Equivalent fractions on a number line</a:t>
                      </a:r>
                    </a:p>
                    <a:p>
                      <a:pPr marL="285750" indent="-285750">
                        <a:buFontTx/>
                        <a:buChar char="-"/>
                      </a:pPr>
                      <a:r>
                        <a:rPr lang="en-GB" sz="1000" baseline="0" dirty="0"/>
                        <a:t>Equivalent fraction families</a:t>
                      </a:r>
                    </a:p>
                    <a:p>
                      <a:pPr marL="285750" indent="-285750">
                        <a:buFontTx/>
                        <a:buChar char="-"/>
                      </a:pPr>
                      <a:r>
                        <a:rPr lang="en-GB" sz="1000" baseline="0" dirty="0"/>
                        <a:t>Add two or more fractions</a:t>
                      </a:r>
                    </a:p>
                    <a:p>
                      <a:pPr marL="285750" indent="-285750">
                        <a:buFontTx/>
                        <a:buChar char="-"/>
                      </a:pPr>
                      <a:r>
                        <a:rPr lang="en-GB" sz="1000" baseline="0" dirty="0"/>
                        <a:t>Add fractions and mixed numbers</a:t>
                      </a:r>
                    </a:p>
                    <a:p>
                      <a:pPr marL="285750" indent="-285750">
                        <a:buFontTx/>
                        <a:buChar char="-"/>
                      </a:pPr>
                      <a:r>
                        <a:rPr lang="en-GB" sz="1000" baseline="0" dirty="0"/>
                        <a:t>Subtract two fractions</a:t>
                      </a:r>
                    </a:p>
                    <a:p>
                      <a:pPr marL="285750" indent="-285750">
                        <a:buFontTx/>
                        <a:buChar char="-"/>
                      </a:pPr>
                      <a:r>
                        <a:rPr lang="en-GB" sz="1000" baseline="0" dirty="0"/>
                        <a:t>Subtract from whole amounts</a:t>
                      </a:r>
                    </a:p>
                    <a:p>
                      <a:pPr marL="285750" indent="-285750">
                        <a:buFontTx/>
                        <a:buChar char="-"/>
                      </a:pPr>
                      <a:r>
                        <a:rPr lang="en-GB" sz="1000" baseline="0" dirty="0"/>
                        <a:t>Subtract from mixed numbers</a:t>
                      </a:r>
                      <a:endParaRPr lang="en-GB" sz="10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000" dirty="0"/>
                        <a:t>Tenths as fractions</a:t>
                      </a:r>
                    </a:p>
                    <a:p>
                      <a:pPr marL="285750" indent="-285750">
                        <a:buFontTx/>
                        <a:buChar char="-"/>
                      </a:pPr>
                      <a:r>
                        <a:rPr lang="en-GB" sz="1000" dirty="0"/>
                        <a:t>Tenths as decimals</a:t>
                      </a:r>
                    </a:p>
                    <a:p>
                      <a:pPr marL="285750" indent="-285750">
                        <a:buFontTx/>
                        <a:buChar char="-"/>
                      </a:pPr>
                      <a:r>
                        <a:rPr lang="en-GB" sz="1000" dirty="0"/>
                        <a:t>Tenths on a place value chart</a:t>
                      </a:r>
                    </a:p>
                    <a:p>
                      <a:pPr marL="285750" indent="-285750">
                        <a:buFontTx/>
                        <a:buChar char="-"/>
                      </a:pPr>
                      <a:r>
                        <a:rPr lang="en-GB" sz="1000" dirty="0"/>
                        <a:t>Tenths</a:t>
                      </a:r>
                      <a:r>
                        <a:rPr lang="en-GB" sz="1000" baseline="0" dirty="0"/>
                        <a:t> on a number line</a:t>
                      </a:r>
                    </a:p>
                    <a:p>
                      <a:pPr marL="285750" indent="-285750">
                        <a:buFontTx/>
                        <a:buChar char="-"/>
                      </a:pPr>
                      <a:r>
                        <a:rPr lang="en-GB" sz="1000" baseline="0" dirty="0"/>
                        <a:t>Divide a 1-digit number by 10</a:t>
                      </a:r>
                    </a:p>
                    <a:p>
                      <a:pPr marL="285750" indent="-285750">
                        <a:buFontTx/>
                        <a:buChar char="-"/>
                      </a:pPr>
                      <a:r>
                        <a:rPr lang="en-GB" sz="1000" baseline="0" dirty="0"/>
                        <a:t>Divide a 2-digit number by 10</a:t>
                      </a:r>
                    </a:p>
                    <a:p>
                      <a:pPr marL="285750" indent="-285750">
                        <a:buFontTx/>
                        <a:buChar char="-"/>
                      </a:pPr>
                      <a:r>
                        <a:rPr lang="en-GB" sz="1000" baseline="0" dirty="0"/>
                        <a:t>Hundredths as fractions</a:t>
                      </a:r>
                    </a:p>
                    <a:p>
                      <a:pPr marL="285750" indent="-285750">
                        <a:buFontTx/>
                        <a:buChar char="-"/>
                      </a:pPr>
                      <a:r>
                        <a:rPr lang="en-GB" sz="1000" baseline="0" dirty="0"/>
                        <a:t>Hundredths as decimals</a:t>
                      </a:r>
                    </a:p>
                    <a:p>
                      <a:pPr marL="285750" indent="-285750">
                        <a:buFontTx/>
                        <a:buChar char="-"/>
                      </a:pPr>
                      <a:r>
                        <a:rPr lang="en-GB" sz="1000" baseline="0" dirty="0"/>
                        <a:t>Hundredths on a place value chart</a:t>
                      </a:r>
                    </a:p>
                    <a:p>
                      <a:pPr marL="285750" indent="-285750">
                        <a:buFontTx/>
                        <a:buChar char="-"/>
                      </a:pPr>
                      <a:r>
                        <a:rPr lang="en-GB" sz="1000" baseline="0" dirty="0"/>
                        <a:t>Divide a 1- or 2-digit number by 100</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7" name="Picture 2" descr="Image preview">
            <a:extLst>
              <a:ext uri="{FF2B5EF4-FFF2-40B4-BE49-F238E27FC236}">
                <a16:creationId xmlns:a16="http://schemas.microsoft.com/office/drawing/2014/main" id="{4C559FEE-E120-0C46-8072-349678DFB41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178" y="6159532"/>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94A32246-7EF8-F748-BB5A-C338398776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2708" y="6159531"/>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865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266" y="179355"/>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4</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2490190946"/>
              </p:ext>
            </p:extLst>
          </p:nvPr>
        </p:nvGraphicFramePr>
        <p:xfrm>
          <a:off x="259266" y="1072346"/>
          <a:ext cx="8555773" cy="4414055"/>
        </p:xfrm>
        <a:graphic>
          <a:graphicData uri="http://schemas.openxmlformats.org/drawingml/2006/table">
            <a:tbl>
              <a:tblPr/>
              <a:tblGrid>
                <a:gridCol w="1410890">
                  <a:extLst>
                    <a:ext uri="{9D8B030D-6E8A-4147-A177-3AD203B41FA5}">
                      <a16:colId xmlns:a16="http://schemas.microsoft.com/office/drawing/2014/main" val="210943694"/>
                    </a:ext>
                  </a:extLst>
                </a:gridCol>
                <a:gridCol w="1233409">
                  <a:extLst>
                    <a:ext uri="{9D8B030D-6E8A-4147-A177-3AD203B41FA5}">
                      <a16:colId xmlns:a16="http://schemas.microsoft.com/office/drawing/2014/main" val="864309712"/>
                    </a:ext>
                  </a:extLst>
                </a:gridCol>
                <a:gridCol w="1377862">
                  <a:extLst>
                    <a:ext uri="{9D8B030D-6E8A-4147-A177-3AD203B41FA5}">
                      <a16:colId xmlns:a16="http://schemas.microsoft.com/office/drawing/2014/main" val="3913203569"/>
                    </a:ext>
                  </a:extLst>
                </a:gridCol>
                <a:gridCol w="1500092">
                  <a:extLst>
                    <a:ext uri="{9D8B030D-6E8A-4147-A177-3AD203B41FA5}">
                      <a16:colId xmlns:a16="http://schemas.microsoft.com/office/drawing/2014/main" val="2261204431"/>
                    </a:ext>
                  </a:extLst>
                </a:gridCol>
                <a:gridCol w="1511204">
                  <a:extLst>
                    <a:ext uri="{9D8B030D-6E8A-4147-A177-3AD203B41FA5}">
                      <a16:colId xmlns:a16="http://schemas.microsoft.com/office/drawing/2014/main" val="1851145560"/>
                    </a:ext>
                  </a:extLst>
                </a:gridCol>
                <a:gridCol w="1522316">
                  <a:extLst>
                    <a:ext uri="{9D8B030D-6E8A-4147-A177-3AD203B41FA5}">
                      <a16:colId xmlns:a16="http://schemas.microsoft.com/office/drawing/2014/main" val="4186397878"/>
                    </a:ext>
                  </a:extLst>
                </a:gridCol>
              </a:tblGrid>
              <a:tr h="374684">
                <a:tc gridSpan="6">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931202660"/>
                  </a:ext>
                </a:extLst>
              </a:tr>
              <a:tr h="43460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Decimals B</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Money</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Time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Statistics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Position and Direction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3604764">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Make a whole</a:t>
                      </a:r>
                      <a:r>
                        <a:rPr lang="en-GB" sz="1200" kern="1200" baseline="0" dirty="0">
                          <a:solidFill>
                            <a:schemeClr val="tx1"/>
                          </a:solidFill>
                          <a:effectLst/>
                          <a:latin typeface="Calibri" panose="020F0502020204030204" pitchFamily="34" charset="0"/>
                          <a:ea typeface="MS PGothic" panose="020B0600070205080204" pitchFamily="34" charset="-128"/>
                          <a:cs typeface="+mn-cs"/>
                        </a:rPr>
                        <a:t> with tenths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Make a whole with hundredths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Partition decimals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Flexibly partition decimals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Compare decimals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Order decimals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Round to the nearest whole number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200" kern="1200" baseline="0" dirty="0">
                          <a:solidFill>
                            <a:schemeClr val="tx1"/>
                          </a:solidFill>
                          <a:effectLst/>
                          <a:latin typeface="Calibri" panose="020F0502020204030204" pitchFamily="34" charset="0"/>
                          <a:ea typeface="MS PGothic" panose="020B0600070205080204" pitchFamily="34" charset="-128"/>
                          <a:cs typeface="+mn-cs"/>
                        </a:rPr>
                        <a:t>Halves and quarters as decimals</a:t>
                      </a:r>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Write money using decimals</a:t>
                      </a:r>
                    </a:p>
                    <a:p>
                      <a:pPr marL="285750" indent="-285750">
                        <a:buFontTx/>
                        <a:buChar char="-"/>
                      </a:pPr>
                      <a:r>
                        <a:rPr lang="en-GB" sz="1200" dirty="0"/>
                        <a:t>Convert between pounds</a:t>
                      </a:r>
                      <a:r>
                        <a:rPr lang="en-GB" sz="1200" baseline="0" dirty="0"/>
                        <a:t> and pence</a:t>
                      </a:r>
                    </a:p>
                    <a:p>
                      <a:pPr marL="285750" indent="-285750">
                        <a:buFontTx/>
                        <a:buChar char="-"/>
                      </a:pPr>
                      <a:r>
                        <a:rPr lang="en-GB" sz="1200" baseline="0" dirty="0"/>
                        <a:t>Compare amounts of money</a:t>
                      </a:r>
                    </a:p>
                    <a:p>
                      <a:pPr marL="285750" indent="-285750">
                        <a:buFontTx/>
                        <a:buChar char="-"/>
                      </a:pPr>
                      <a:r>
                        <a:rPr lang="en-GB" sz="1200" baseline="0" dirty="0"/>
                        <a:t>Estimate with money</a:t>
                      </a:r>
                    </a:p>
                    <a:p>
                      <a:pPr marL="285750" indent="-285750">
                        <a:buFontTx/>
                        <a:buChar char="-"/>
                      </a:pPr>
                      <a:r>
                        <a:rPr lang="en-GB" sz="1200" baseline="0" dirty="0"/>
                        <a:t>Calculate with money</a:t>
                      </a:r>
                    </a:p>
                    <a:p>
                      <a:pPr marL="285750" indent="-285750">
                        <a:buFontTx/>
                        <a:buChar char="-"/>
                      </a:pPr>
                      <a:r>
                        <a:rPr lang="en-GB" sz="1200" baseline="0" dirty="0"/>
                        <a:t>Solve problems with money</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Years, months,</a:t>
                      </a:r>
                      <a:r>
                        <a:rPr lang="en-GB" sz="1200" baseline="0" dirty="0"/>
                        <a:t> weeks and days</a:t>
                      </a:r>
                    </a:p>
                    <a:p>
                      <a:pPr marL="285750" indent="-285750">
                        <a:buFontTx/>
                        <a:buChar char="-"/>
                      </a:pPr>
                      <a:r>
                        <a:rPr lang="en-GB" sz="1200" baseline="0" dirty="0"/>
                        <a:t>Hours, minutes and seconds</a:t>
                      </a:r>
                    </a:p>
                    <a:p>
                      <a:pPr marL="285750" indent="-285750">
                        <a:buFontTx/>
                        <a:buChar char="-"/>
                      </a:pPr>
                      <a:r>
                        <a:rPr lang="en-GB" sz="1200" baseline="0" dirty="0"/>
                        <a:t>Convert between analogue and digital times</a:t>
                      </a:r>
                    </a:p>
                    <a:p>
                      <a:pPr marL="285750" indent="-285750">
                        <a:buFontTx/>
                        <a:buChar char="-"/>
                      </a:pPr>
                      <a:r>
                        <a:rPr lang="en-GB" sz="1200" baseline="0" dirty="0"/>
                        <a:t>Convert to the 24 hour clock</a:t>
                      </a:r>
                    </a:p>
                    <a:p>
                      <a:pPr marL="285750" indent="-285750">
                        <a:buFontTx/>
                        <a:buChar char="-"/>
                      </a:pPr>
                      <a:r>
                        <a:rPr lang="en-GB" sz="1200" baseline="0" dirty="0"/>
                        <a:t>Convert from the 24 hour clock</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Understand angles as turns</a:t>
                      </a:r>
                    </a:p>
                    <a:p>
                      <a:pPr marL="285750" indent="-285750">
                        <a:buFontTx/>
                        <a:buChar char="-"/>
                      </a:pPr>
                      <a:r>
                        <a:rPr lang="en-GB" sz="1200" dirty="0"/>
                        <a:t>Identify</a:t>
                      </a:r>
                      <a:r>
                        <a:rPr lang="en-GB" sz="1200" baseline="0" dirty="0"/>
                        <a:t> angles</a:t>
                      </a:r>
                    </a:p>
                    <a:p>
                      <a:pPr marL="285750" indent="-285750">
                        <a:buFontTx/>
                        <a:buChar char="-"/>
                      </a:pPr>
                      <a:r>
                        <a:rPr lang="en-GB" sz="1200" baseline="0" dirty="0"/>
                        <a:t>Compare and order angles</a:t>
                      </a:r>
                    </a:p>
                    <a:p>
                      <a:pPr marL="285750" indent="-285750">
                        <a:buFontTx/>
                        <a:buChar char="-"/>
                      </a:pPr>
                      <a:r>
                        <a:rPr lang="en-GB" sz="1200" baseline="0" dirty="0"/>
                        <a:t>Triangles</a:t>
                      </a:r>
                    </a:p>
                    <a:p>
                      <a:pPr marL="285750" indent="-285750">
                        <a:buFontTx/>
                        <a:buChar char="-"/>
                      </a:pPr>
                      <a:r>
                        <a:rPr lang="en-GB" sz="1200" baseline="0" dirty="0"/>
                        <a:t>Quadrilaterals</a:t>
                      </a:r>
                    </a:p>
                    <a:p>
                      <a:pPr marL="285750" indent="-285750">
                        <a:buFontTx/>
                        <a:buChar char="-"/>
                      </a:pPr>
                      <a:r>
                        <a:rPr lang="en-GB" sz="1200" baseline="0" dirty="0"/>
                        <a:t>Polygons</a:t>
                      </a:r>
                    </a:p>
                    <a:p>
                      <a:pPr marL="285750" indent="-285750">
                        <a:buFontTx/>
                        <a:buChar char="-"/>
                      </a:pPr>
                      <a:r>
                        <a:rPr lang="en-GB" sz="1200" baseline="0" dirty="0"/>
                        <a:t>Lines of symmetry</a:t>
                      </a:r>
                    </a:p>
                    <a:p>
                      <a:pPr marL="285750" indent="-285750">
                        <a:buFontTx/>
                        <a:buChar char="-"/>
                      </a:pPr>
                      <a:r>
                        <a:rPr lang="en-GB" sz="1200" baseline="0" dirty="0"/>
                        <a:t>Complete a symmetric figure</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Interpret</a:t>
                      </a:r>
                      <a:r>
                        <a:rPr lang="en-GB" sz="1200" baseline="0" dirty="0"/>
                        <a:t> charts</a:t>
                      </a:r>
                    </a:p>
                    <a:p>
                      <a:pPr marL="285750" indent="-285750">
                        <a:buFontTx/>
                        <a:buChar char="-"/>
                      </a:pPr>
                      <a:r>
                        <a:rPr lang="en-GB" sz="1200" baseline="0" dirty="0"/>
                        <a:t>Comparison, sum and difference</a:t>
                      </a:r>
                    </a:p>
                    <a:p>
                      <a:pPr marL="285750" indent="-285750">
                        <a:buFontTx/>
                        <a:buChar char="-"/>
                      </a:pPr>
                      <a:r>
                        <a:rPr lang="en-GB" sz="1200" baseline="0" dirty="0"/>
                        <a:t>Interpret line graphs </a:t>
                      </a:r>
                    </a:p>
                    <a:p>
                      <a:pPr marL="285750" indent="-285750">
                        <a:buFontTx/>
                        <a:buChar char="-"/>
                      </a:pPr>
                      <a:r>
                        <a:rPr lang="en-GB" sz="1200" baseline="0" dirty="0"/>
                        <a:t>Draw line graphs</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200" dirty="0"/>
                        <a:t>Describe position using coordinates</a:t>
                      </a:r>
                    </a:p>
                    <a:p>
                      <a:pPr marL="285750" indent="-285750">
                        <a:buFontTx/>
                        <a:buChar char="-"/>
                      </a:pPr>
                      <a:r>
                        <a:rPr lang="en-GB" sz="1200" dirty="0"/>
                        <a:t>Plot coordinates</a:t>
                      </a:r>
                    </a:p>
                    <a:p>
                      <a:pPr marL="285750" indent="-285750">
                        <a:buFontTx/>
                        <a:buChar char="-"/>
                      </a:pPr>
                      <a:r>
                        <a:rPr lang="en-GB" sz="1200" dirty="0"/>
                        <a:t>Draw 2-D shapes on a grid</a:t>
                      </a:r>
                    </a:p>
                    <a:p>
                      <a:pPr marL="285750" indent="-285750">
                        <a:buFontTx/>
                        <a:buChar char="-"/>
                      </a:pPr>
                      <a:r>
                        <a:rPr lang="en-GB" sz="1200" dirty="0"/>
                        <a:t>Translate on a grid</a:t>
                      </a:r>
                    </a:p>
                    <a:p>
                      <a:pPr marL="285750" indent="-285750">
                        <a:buFontTx/>
                        <a:buChar char="-"/>
                      </a:pPr>
                      <a:r>
                        <a:rPr lang="en-GB" sz="1200" dirty="0"/>
                        <a:t>Describe translation</a:t>
                      </a:r>
                      <a:r>
                        <a:rPr lang="en-GB" sz="1200" baseline="0" dirty="0"/>
                        <a:t> on a grid</a:t>
                      </a:r>
                      <a:endParaRPr lang="en-GB" sz="12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pic>
        <p:nvPicPr>
          <p:cNvPr id="7" name="Picture 2" descr="Image preview">
            <a:extLst>
              <a:ext uri="{FF2B5EF4-FFF2-40B4-BE49-F238E27FC236}">
                <a16:creationId xmlns:a16="http://schemas.microsoft.com/office/drawing/2014/main" id="{7DFBE978-A892-8D43-B499-D6A66DE46F2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266" y="6159532"/>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4371B305-8F2E-244A-9E31-5BFB4B55ED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6671" y="6159532"/>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908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E5E46A9-B0DC-2F9F-B043-1337CB3036F7}"/>
              </a:ext>
            </a:extLst>
          </p:cNvPr>
          <p:cNvGraphicFramePr>
            <a:graphicFrameLocks noGrp="1"/>
          </p:cNvGraphicFramePr>
          <p:nvPr>
            <p:ph idx="1"/>
            <p:extLst>
              <p:ext uri="{D42A27DB-BD31-4B8C-83A1-F6EECF244321}">
                <p14:modId xmlns:p14="http://schemas.microsoft.com/office/powerpoint/2010/main" val="4065434754"/>
              </p:ext>
            </p:extLst>
          </p:nvPr>
        </p:nvGraphicFramePr>
        <p:xfrm>
          <a:off x="159133" y="1127721"/>
          <a:ext cx="8726151" cy="4794536"/>
        </p:xfrm>
        <a:graphic>
          <a:graphicData uri="http://schemas.openxmlformats.org/drawingml/2006/table">
            <a:tbl>
              <a:tblPr/>
              <a:tblGrid>
                <a:gridCol w="2486963">
                  <a:extLst>
                    <a:ext uri="{9D8B030D-6E8A-4147-A177-3AD203B41FA5}">
                      <a16:colId xmlns:a16="http://schemas.microsoft.com/office/drawing/2014/main" val="488170885"/>
                    </a:ext>
                  </a:extLst>
                </a:gridCol>
                <a:gridCol w="6239188">
                  <a:extLst>
                    <a:ext uri="{9D8B030D-6E8A-4147-A177-3AD203B41FA5}">
                      <a16:colId xmlns:a16="http://schemas.microsoft.com/office/drawing/2014/main" val="3928805418"/>
                    </a:ext>
                  </a:extLst>
                </a:gridCol>
              </a:tblGrid>
              <a:tr h="286458">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Science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extLst>
                  <a:ext uri="{0D108BD9-81ED-4DB2-BD59-A6C34878D82A}">
                    <a16:rowId xmlns:a16="http://schemas.microsoft.com/office/drawing/2014/main" val="4032983145"/>
                  </a:ext>
                </a:extLst>
              </a:tr>
              <a:tr h="208315">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Working Scientifically Progression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3028587128"/>
                  </a:ext>
                </a:extLst>
              </a:tr>
              <a:tr h="42576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Asking and Answering Questions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50" kern="1200" dirty="0">
                          <a:solidFill>
                            <a:schemeClr val="tx1"/>
                          </a:solidFill>
                          <a:effectLst/>
                          <a:latin typeface="+mn-lt"/>
                          <a:ea typeface="+mn-ea"/>
                          <a:cs typeface="+mn-cs"/>
                        </a:rPr>
                        <a:t>Suggest relevant questions and know that they could be answered in a variety of ways, including using secondary sources such as ICT. Answer questions using straight forward scientific evidence.</a:t>
                      </a:r>
                      <a:endParaRPr lang="en-GB" sz="11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4553283"/>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Making Predictions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50" kern="1200" dirty="0">
                          <a:solidFill>
                            <a:schemeClr val="tx1"/>
                          </a:solidFill>
                          <a:effectLst/>
                          <a:latin typeface="+mn-lt"/>
                          <a:ea typeface="+mn-ea"/>
                          <a:cs typeface="+mn-cs"/>
                        </a:rPr>
                        <a:t>Make predictions and give a reason using simple scientific vocabulary.</a:t>
                      </a:r>
                      <a:endParaRPr lang="en-GB" sz="11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8608290"/>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Making Observations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50" kern="1200" dirty="0">
                          <a:solidFill>
                            <a:schemeClr val="tx1"/>
                          </a:solidFill>
                          <a:effectLst/>
                          <a:latin typeface="+mn-lt"/>
                          <a:ea typeface="+mn-ea"/>
                          <a:cs typeface="+mn-cs"/>
                        </a:rPr>
                        <a:t>Make systematic and careful observations.</a:t>
                      </a:r>
                      <a:endParaRPr lang="en-GB" sz="11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0526467"/>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Equipment and Measurements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50" kern="1200" dirty="0">
                          <a:solidFill>
                            <a:schemeClr val="tx1"/>
                          </a:solidFill>
                          <a:effectLst/>
                          <a:latin typeface="+mn-lt"/>
                          <a:ea typeface="+mn-ea"/>
                          <a:cs typeface="+mn-cs"/>
                        </a:rPr>
                        <a:t>Take accurate measurements using standard units and a range of equipment, including thermometers and data loggers.</a:t>
                      </a:r>
                      <a:endParaRPr lang="en-GB" sz="11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2452499"/>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Identifying and Classifying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50" kern="1200" dirty="0">
                          <a:solidFill>
                            <a:schemeClr val="tx1"/>
                          </a:solidFill>
                          <a:effectLst/>
                          <a:latin typeface="+mn-lt"/>
                          <a:ea typeface="+mn-ea"/>
                          <a:cs typeface="+mn-cs"/>
                        </a:rPr>
                        <a:t>Identify similarities/differences/changes when talking about scientific processes. Use and begin to create simple keys</a:t>
                      </a:r>
                      <a:endParaRPr lang="en-GB" sz="11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6479341"/>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Engaging in Practical Enquiry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50" kern="1200" dirty="0">
                          <a:solidFill>
                            <a:schemeClr val="tx1"/>
                          </a:solidFill>
                          <a:effectLst/>
                          <a:latin typeface="+mn-lt"/>
                          <a:ea typeface="+mn-ea"/>
                          <a:cs typeface="+mn-cs"/>
                        </a:rPr>
                        <a:t>Make decisions about different enquiries, including recognising when a fair test is necessary and begin to identify variables</a:t>
                      </a:r>
                      <a:endParaRPr lang="en-GB" sz="11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2176923"/>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Recording and Reporting Findings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50" kern="1200" dirty="0">
                          <a:solidFill>
                            <a:schemeClr val="tx1"/>
                          </a:solidFill>
                          <a:effectLst/>
                          <a:latin typeface="+mn-lt"/>
                          <a:ea typeface="+mn-ea"/>
                          <a:cs typeface="+mn-cs"/>
                        </a:rPr>
                        <a:t>Choose appropriate ways to record and present information, findings and conclusions for different audiences (e.g. displays, oral or written explanations).</a:t>
                      </a:r>
                      <a:endParaRPr lang="en-GB" sz="11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8153316"/>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Drawing Conclusions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50" kern="1200" dirty="0">
                          <a:solidFill>
                            <a:schemeClr val="tx1"/>
                          </a:solidFill>
                          <a:effectLst/>
                          <a:latin typeface="+mn-lt"/>
                          <a:ea typeface="+mn-ea"/>
                          <a:cs typeface="+mn-cs"/>
                        </a:rPr>
                        <a:t>Use recorded data to make predictions, pose new questions and suggest improvements for further enquiries.</a:t>
                      </a:r>
                      <a:endParaRPr lang="en-GB" sz="11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8906374"/>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1"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Analysing Data: Evaluating and raising further questions and predictions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50" kern="1200" dirty="0">
                          <a:solidFill>
                            <a:schemeClr val="tx1"/>
                          </a:solidFill>
                          <a:effectLst/>
                          <a:latin typeface="+mn-lt"/>
                          <a:ea typeface="+mn-ea"/>
                          <a:cs typeface="+mn-cs"/>
                        </a:rPr>
                        <a:t>Identify, with help, changes, patterns, similarities and differences in data to help form conclusions. Use scientific evidence to support their findings.</a:t>
                      </a:r>
                      <a:endParaRPr lang="en-GB" sz="11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0196380"/>
                  </a:ext>
                </a:extLst>
              </a:tr>
            </a:tbl>
          </a:graphicData>
        </a:graphic>
      </p:graphicFrame>
      <p:sp>
        <p:nvSpPr>
          <p:cNvPr id="8" name="Title 1">
            <a:extLst>
              <a:ext uri="{FF2B5EF4-FFF2-40B4-BE49-F238E27FC236}">
                <a16:creationId xmlns:a16="http://schemas.microsoft.com/office/drawing/2014/main" id="{ABD6D7A3-83D5-9B23-B327-AF1512B473B7}"/>
              </a:ext>
            </a:extLst>
          </p:cNvPr>
          <p:cNvSpPr>
            <a:spLocks noGrp="1"/>
          </p:cNvSpPr>
          <p:nvPr>
            <p:ph type="title"/>
          </p:nvPr>
        </p:nvSpPr>
        <p:spPr>
          <a:xfrm>
            <a:off x="258715" y="171450"/>
            <a:ext cx="8626569" cy="624720"/>
          </a:xfrm>
          <a:solidFill>
            <a:schemeClr val="accent6">
              <a:lumMod val="40000"/>
              <a:lumOff val="60000"/>
            </a:schemeClr>
          </a:solidFill>
        </p:spPr>
        <p:txBody>
          <a:bodyPr>
            <a:normAutofit/>
          </a:bodyPr>
          <a:lstStyle/>
          <a:p>
            <a:pPr>
              <a:defRPr/>
            </a:pPr>
            <a:r>
              <a:rPr lang="en-GB" sz="3019" b="1" dirty="0">
                <a:latin typeface="Century Gothic" panose="020B0502020202020204" pitchFamily="34" charset="0"/>
              </a:rPr>
              <a:t>Year 4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3050362215"/>
              </p:ext>
            </p:extLst>
          </p:nvPr>
        </p:nvGraphicFramePr>
        <p:xfrm>
          <a:off x="521505" y="976295"/>
          <a:ext cx="8100989" cy="4734305"/>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39582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Computing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45337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Computer Science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Information Technology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Digital Literacy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E-Safety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extLst>
                  <a:ext uri="{0D108BD9-81ED-4DB2-BD59-A6C34878D82A}">
                    <a16:rowId xmlns:a16="http://schemas.microsoft.com/office/drawing/2014/main" val="3496808766"/>
                  </a:ext>
                </a:extLst>
              </a:tr>
              <a:tr h="3855976">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200" kern="1200" dirty="0">
                          <a:solidFill>
                            <a:schemeClr val="tx1"/>
                          </a:solidFill>
                          <a:effectLst/>
                          <a:latin typeface="+mn-lt"/>
                          <a:ea typeface="+mn-ea"/>
                          <a:cs typeface="+mn-cs"/>
                        </a:rPr>
                        <a:t>Experiment with timers in my programs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Can repeat a set of code using commands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Use selection (decision) in my programming. For example, using an ‘if statement’ for a question being asked and the program takes one of two paths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Use variables within my program and know how to change the value of variables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b="1" kern="1200" dirty="0">
                          <a:solidFill>
                            <a:schemeClr val="tx1"/>
                          </a:solidFill>
                          <a:effectLst/>
                          <a:latin typeface="+mn-lt"/>
                          <a:ea typeface="+mn-ea"/>
                          <a:cs typeface="+mn-cs"/>
                        </a:rPr>
                        <a:t>Making Music</a:t>
                      </a:r>
                    </a:p>
                    <a:p>
                      <a:r>
                        <a:rPr lang="en-GB" sz="1200" b="0" kern="1200" dirty="0">
                          <a:solidFill>
                            <a:schemeClr val="tx1"/>
                          </a:solidFill>
                          <a:effectLst/>
                          <a:latin typeface="+mn-lt"/>
                          <a:ea typeface="+mn-ea"/>
                          <a:cs typeface="+mn-cs"/>
                        </a:rPr>
                        <a:t>Features of rock music in GarageBand</a:t>
                      </a:r>
                    </a:p>
                    <a:p>
                      <a:endParaRPr lang="en-GB" sz="1200" b="1"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Can create a piece of music using GarageBand</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Logo</a:t>
                      </a:r>
                    </a:p>
                    <a:p>
                      <a:r>
                        <a:rPr lang="en-GB" sz="1200" b="0" kern="1200" dirty="0">
                          <a:solidFill>
                            <a:schemeClr val="tx1"/>
                          </a:solidFill>
                          <a:effectLst/>
                          <a:latin typeface="+mn-lt"/>
                          <a:ea typeface="+mn-ea"/>
                          <a:cs typeface="+mn-cs"/>
                        </a:rPr>
                        <a:t>Can use 2Logo effectively</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Animation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Understand how animations can be created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Can create an animation to fit a story</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lang="en-GB" sz="1200" b="1" dirty="0">
                          <a:latin typeface="+mn-lt"/>
                        </a:rPr>
                        <a:t>Word</a:t>
                      </a:r>
                      <a:endParaRPr lang="en-GB" sz="1200" dirty="0">
                        <a:latin typeface="+mn-lt"/>
                      </a:endParaRPr>
                    </a:p>
                    <a:p>
                      <a:pPr algn="l"/>
                      <a:r>
                        <a:rPr lang="en-GB" sz="1200" dirty="0">
                          <a:latin typeface="+mn-lt"/>
                        </a:rPr>
                        <a:t>Can download and insert images from the internet</a:t>
                      </a:r>
                    </a:p>
                    <a:p>
                      <a:pPr algn="l"/>
                      <a:r>
                        <a:rPr lang="en-GB" sz="1200" dirty="0">
                          <a:latin typeface="+mn-lt"/>
                        </a:rPr>
                        <a:t>Add a header and footer</a:t>
                      </a:r>
                    </a:p>
                    <a:p>
                      <a:pPr algn="l"/>
                      <a:r>
                        <a:rPr lang="en-GB" sz="1200" dirty="0">
                          <a:latin typeface="+mn-lt"/>
                        </a:rPr>
                        <a:t>Can effectively use the dictionary and thesaurus</a:t>
                      </a:r>
                    </a:p>
                    <a:p>
                      <a:pPr algn="l"/>
                      <a:endParaRPr lang="en-GB" sz="1200" dirty="0">
                        <a:latin typeface="+mn-lt"/>
                      </a:endParaRPr>
                    </a:p>
                    <a:p>
                      <a:pPr algn="l"/>
                      <a:r>
                        <a:rPr lang="en-GB" sz="1200" b="1" dirty="0">
                          <a:latin typeface="+mn-lt"/>
                        </a:rPr>
                        <a:t>PowerPoint</a:t>
                      </a:r>
                    </a:p>
                    <a:p>
                      <a:pPr algn="l"/>
                      <a:r>
                        <a:rPr lang="en-GB" sz="1200" dirty="0">
                          <a:latin typeface="+mn-lt"/>
                        </a:rPr>
                        <a:t>Can add extra features to presentations:</a:t>
                      </a:r>
                    </a:p>
                    <a:p>
                      <a:pPr algn="l"/>
                      <a:r>
                        <a:rPr lang="en-GB" sz="1200" dirty="0">
                          <a:latin typeface="+mn-lt"/>
                        </a:rPr>
                        <a:t>Animations, sounds, music and videos</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Understand the many uses for electronic devices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Why we should limit our screen time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Most important uses of electronic devices</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Year 4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954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3269545973"/>
              </p:ext>
            </p:extLst>
          </p:nvPr>
        </p:nvGraphicFramePr>
        <p:xfrm>
          <a:off x="159134" y="976295"/>
          <a:ext cx="8726831" cy="5120358"/>
        </p:xfrm>
        <a:graphic>
          <a:graphicData uri="http://schemas.openxmlformats.org/drawingml/2006/table">
            <a:tbl>
              <a:tblPr/>
              <a:tblGrid>
                <a:gridCol w="1755010">
                  <a:extLst>
                    <a:ext uri="{9D8B030D-6E8A-4147-A177-3AD203B41FA5}">
                      <a16:colId xmlns:a16="http://schemas.microsoft.com/office/drawing/2014/main" val="1003302530"/>
                    </a:ext>
                  </a:extLst>
                </a:gridCol>
                <a:gridCol w="1560576">
                  <a:extLst>
                    <a:ext uri="{9D8B030D-6E8A-4147-A177-3AD203B41FA5}">
                      <a16:colId xmlns:a16="http://schemas.microsoft.com/office/drawing/2014/main" val="478540876"/>
                    </a:ext>
                  </a:extLst>
                </a:gridCol>
                <a:gridCol w="2011680">
                  <a:extLst>
                    <a:ext uri="{9D8B030D-6E8A-4147-A177-3AD203B41FA5}">
                      <a16:colId xmlns:a16="http://schemas.microsoft.com/office/drawing/2014/main" val="1426055967"/>
                    </a:ext>
                  </a:extLst>
                </a:gridCol>
                <a:gridCol w="1682496">
                  <a:extLst>
                    <a:ext uri="{9D8B030D-6E8A-4147-A177-3AD203B41FA5}">
                      <a16:colId xmlns:a16="http://schemas.microsoft.com/office/drawing/2014/main" val="779650668"/>
                    </a:ext>
                  </a:extLst>
                </a:gridCol>
                <a:gridCol w="1717069">
                  <a:extLst>
                    <a:ext uri="{9D8B030D-6E8A-4147-A177-3AD203B41FA5}">
                      <a16:colId xmlns:a16="http://schemas.microsoft.com/office/drawing/2014/main" val="42508591"/>
                    </a:ext>
                  </a:extLst>
                </a:gridCol>
              </a:tblGrid>
              <a:tr h="218521">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mn-lt"/>
                          <a:ea typeface="MS PGothic" panose="020B0600070205080204" pitchFamily="34" charset="-128"/>
                        </a:rPr>
                        <a:t>Physical Education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00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mn-lt"/>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mn-lt"/>
                          <a:ea typeface="MS PGothic" panose="020B0600070205080204" pitchFamily="34" charset="-128"/>
                        </a:rPr>
                        <a:t>Games and 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Dance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Gymnastics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Outdoor and Adventurous Activities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496808766"/>
                  </a:ext>
                </a:extLst>
              </a:tr>
              <a:tr h="410370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GB" sz="1100" kern="1200" dirty="0">
                          <a:solidFill>
                            <a:schemeClr val="tx1"/>
                          </a:solidFill>
                          <a:effectLst/>
                          <a:latin typeface="+mn-lt"/>
                          <a:ea typeface="+mn-ea"/>
                          <a:cs typeface="+mn-cs"/>
                        </a:rPr>
                        <a:t>• Throw and catch with control and accuracy.</a:t>
                      </a:r>
                    </a:p>
                    <a:p>
                      <a:r>
                        <a:rPr lang="en-GB" sz="1100" kern="1200" dirty="0">
                          <a:solidFill>
                            <a:schemeClr val="tx1"/>
                          </a:solidFill>
                          <a:effectLst/>
                          <a:latin typeface="+mn-lt"/>
                          <a:ea typeface="+mn-ea"/>
                          <a:cs typeface="+mn-cs"/>
                        </a:rPr>
                        <a:t>• Strike a ball and field with control.</a:t>
                      </a:r>
                    </a:p>
                    <a:p>
                      <a:r>
                        <a:rPr lang="en-GB" sz="1100" kern="1200" dirty="0">
                          <a:solidFill>
                            <a:schemeClr val="tx1"/>
                          </a:solidFill>
                          <a:effectLst/>
                          <a:latin typeface="+mn-lt"/>
                          <a:ea typeface="+mn-ea"/>
                          <a:cs typeface="+mn-cs"/>
                        </a:rPr>
                        <a:t>• Choose appropriate tactics to cause problems for the opposition.</a:t>
                      </a:r>
                    </a:p>
                    <a:p>
                      <a:r>
                        <a:rPr lang="en-GB" sz="1100" kern="1200" dirty="0">
                          <a:solidFill>
                            <a:schemeClr val="tx1"/>
                          </a:solidFill>
                          <a:effectLst/>
                          <a:latin typeface="+mn-lt"/>
                          <a:ea typeface="+mn-ea"/>
                          <a:cs typeface="+mn-cs"/>
                        </a:rPr>
                        <a:t>• Follow the rules of the game and play fairly.</a:t>
                      </a:r>
                    </a:p>
                    <a:p>
                      <a:r>
                        <a:rPr lang="en-GB" sz="1100" kern="1200" dirty="0">
                          <a:solidFill>
                            <a:schemeClr val="tx1"/>
                          </a:solidFill>
                          <a:effectLst/>
                          <a:latin typeface="+mn-lt"/>
                          <a:ea typeface="+mn-ea"/>
                          <a:cs typeface="+mn-cs"/>
                        </a:rPr>
                        <a:t>• Maintain possession of a ball (with, e.g. feet, a hockey stick or hands).</a:t>
                      </a:r>
                    </a:p>
                    <a:p>
                      <a:r>
                        <a:rPr lang="en-GB" sz="1100" kern="1200" dirty="0">
                          <a:solidFill>
                            <a:schemeClr val="tx1"/>
                          </a:solidFill>
                          <a:effectLst/>
                          <a:latin typeface="+mn-lt"/>
                          <a:ea typeface="+mn-ea"/>
                          <a:cs typeface="+mn-cs"/>
                        </a:rPr>
                        <a:t>• Pass to team mates at appropriate times.</a:t>
                      </a:r>
                    </a:p>
                    <a:p>
                      <a:r>
                        <a:rPr lang="en-GB" sz="1100" kern="1200" dirty="0">
                          <a:solidFill>
                            <a:schemeClr val="tx1"/>
                          </a:solidFill>
                          <a:effectLst/>
                          <a:latin typeface="+mn-lt"/>
                          <a:ea typeface="+mn-ea"/>
                          <a:cs typeface="+mn-cs"/>
                        </a:rPr>
                        <a:t>• Lead others and act as a respectful team member.</a:t>
                      </a:r>
                    </a:p>
                    <a:p>
                      <a:endParaRPr lang="en-GB" sz="11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00" kern="1200" dirty="0">
                          <a:solidFill>
                            <a:schemeClr val="tx1"/>
                          </a:solidFill>
                          <a:effectLst/>
                          <a:latin typeface="+mn-lt"/>
                          <a:ea typeface="+mn-ea"/>
                          <a:cs typeface="+mn-cs"/>
                        </a:rPr>
                        <a:t>• Plan, perform and repeat sequences.</a:t>
                      </a:r>
                    </a:p>
                    <a:p>
                      <a:r>
                        <a:rPr lang="en-GB" sz="1100" kern="1200" dirty="0">
                          <a:solidFill>
                            <a:schemeClr val="tx1"/>
                          </a:solidFill>
                          <a:effectLst/>
                          <a:latin typeface="+mn-lt"/>
                          <a:ea typeface="+mn-ea"/>
                          <a:cs typeface="+mn-cs"/>
                        </a:rPr>
                        <a:t>• Move in a clear, fluent and expressive manner.</a:t>
                      </a:r>
                    </a:p>
                    <a:p>
                      <a:r>
                        <a:rPr lang="en-GB" sz="1100" kern="1200" dirty="0">
                          <a:solidFill>
                            <a:schemeClr val="tx1"/>
                          </a:solidFill>
                          <a:effectLst/>
                          <a:latin typeface="+mn-lt"/>
                          <a:ea typeface="+mn-ea"/>
                          <a:cs typeface="+mn-cs"/>
                        </a:rPr>
                        <a:t>• Refine movements into sequences.</a:t>
                      </a:r>
                    </a:p>
                    <a:p>
                      <a:r>
                        <a:rPr lang="en-GB" sz="1100" kern="1200" dirty="0">
                          <a:solidFill>
                            <a:schemeClr val="tx1"/>
                          </a:solidFill>
                          <a:effectLst/>
                          <a:latin typeface="+mn-lt"/>
                          <a:ea typeface="+mn-ea"/>
                          <a:cs typeface="+mn-cs"/>
                        </a:rPr>
                        <a:t>• Create dances and movements that convey a definite idea.</a:t>
                      </a:r>
                    </a:p>
                    <a:p>
                      <a:r>
                        <a:rPr lang="en-GB" sz="1100" kern="1200" dirty="0">
                          <a:solidFill>
                            <a:schemeClr val="tx1"/>
                          </a:solidFill>
                          <a:effectLst/>
                          <a:latin typeface="+mn-lt"/>
                          <a:ea typeface="+mn-ea"/>
                          <a:cs typeface="+mn-cs"/>
                        </a:rPr>
                        <a:t>• Change speed and levels within a performance. </a:t>
                      </a:r>
                    </a:p>
                    <a:p>
                      <a:r>
                        <a:rPr lang="en-GB" sz="1100" kern="1200" dirty="0">
                          <a:solidFill>
                            <a:schemeClr val="tx1"/>
                          </a:solidFill>
                          <a:effectLst/>
                          <a:latin typeface="+mn-lt"/>
                          <a:ea typeface="+mn-ea"/>
                          <a:cs typeface="+mn-cs"/>
                        </a:rPr>
                        <a:t>• Develop physical strength and suppleness by practising moves and stretching.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222222"/>
                          </a:solidFill>
                          <a:effectLst/>
                          <a:latin typeface="Calibri" panose="020F0502020204030204" pitchFamily="34" charset="0"/>
                          <a:ea typeface="Times New Roman" panose="02020603050405020304" pitchFamily="18" charset="0"/>
                        </a:rPr>
                        <a:t>• Create a duet by using increased choreographic skills.</a:t>
                      </a:r>
                    </a:p>
                    <a:p>
                      <a:endParaRPr lang="en-GB" sz="11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00" kern="1200" dirty="0">
                          <a:solidFill>
                            <a:schemeClr val="tx1"/>
                          </a:solidFill>
                          <a:effectLst/>
                          <a:latin typeface="+mn-lt"/>
                          <a:ea typeface="+mn-ea"/>
                          <a:cs typeface="+mn-cs"/>
                        </a:rPr>
                        <a:t>• Plan, perform and repeat sequences.</a:t>
                      </a:r>
                    </a:p>
                    <a:p>
                      <a:r>
                        <a:rPr lang="en-GB" sz="1100" kern="1200" dirty="0">
                          <a:solidFill>
                            <a:schemeClr val="tx1"/>
                          </a:solidFill>
                          <a:effectLst/>
                          <a:latin typeface="+mn-lt"/>
                          <a:ea typeface="+mn-ea"/>
                          <a:cs typeface="+mn-cs"/>
                        </a:rPr>
                        <a:t>• Move in a clear, fluent and expressive manner.</a:t>
                      </a:r>
                    </a:p>
                    <a:p>
                      <a:r>
                        <a:rPr lang="en-GB" sz="1100" kern="1200" dirty="0">
                          <a:solidFill>
                            <a:schemeClr val="tx1"/>
                          </a:solidFill>
                          <a:effectLst/>
                          <a:latin typeface="+mn-lt"/>
                          <a:ea typeface="+mn-ea"/>
                          <a:cs typeface="+mn-cs"/>
                        </a:rPr>
                        <a:t>• Refine movements into sequences.</a:t>
                      </a:r>
                    </a:p>
                    <a:p>
                      <a:r>
                        <a:rPr lang="en-GB" sz="1100" kern="1200" dirty="0">
                          <a:solidFill>
                            <a:schemeClr val="tx1"/>
                          </a:solidFill>
                          <a:effectLst/>
                          <a:latin typeface="+mn-lt"/>
                          <a:ea typeface="+mn-ea"/>
                          <a:cs typeface="+mn-cs"/>
                        </a:rPr>
                        <a:t>• Show changes of direction, speed and level during a performance.</a:t>
                      </a:r>
                    </a:p>
                    <a:p>
                      <a:r>
                        <a:rPr lang="en-GB" sz="1100" kern="1200" dirty="0">
                          <a:solidFill>
                            <a:schemeClr val="tx1"/>
                          </a:solidFill>
                          <a:effectLst/>
                          <a:latin typeface="+mn-lt"/>
                          <a:ea typeface="+mn-ea"/>
                          <a:cs typeface="+mn-cs"/>
                        </a:rPr>
                        <a:t>• Show a kinaesthetic sense in order to improve the placement and alignment of body parts (e.g. in balances experiment to find out how to get the centre of gravity successfully over base and organise body parts to create an interesting body shape).</a:t>
                      </a:r>
                    </a:p>
                    <a:p>
                      <a:r>
                        <a:rPr lang="en-GB" sz="1100" kern="1200" dirty="0">
                          <a:solidFill>
                            <a:schemeClr val="tx1"/>
                          </a:solidFill>
                          <a:effectLst/>
                          <a:latin typeface="+mn-lt"/>
                          <a:ea typeface="+mn-ea"/>
                          <a:cs typeface="+mn-cs"/>
                        </a:rPr>
                        <a:t>• Travel in a variety of ways, including flight, by transferring weight to generate power in movements.</a:t>
                      </a:r>
                    </a:p>
                    <a:p>
                      <a:r>
                        <a:rPr lang="en-GB" sz="1100" kern="1200" dirty="0">
                          <a:solidFill>
                            <a:schemeClr val="tx1"/>
                          </a:solidFill>
                          <a:effectLst/>
                          <a:latin typeface="+mn-lt"/>
                          <a:ea typeface="+mn-ea"/>
                          <a:cs typeface="+mn-cs"/>
                        </a:rPr>
                        <a:t>• Swing and hang from equipment safely (using hands).</a:t>
                      </a:r>
                    </a:p>
                    <a:p>
                      <a:endParaRPr lang="en-GB" sz="11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00" kern="1200" dirty="0">
                          <a:solidFill>
                            <a:schemeClr val="tx1"/>
                          </a:solidFill>
                          <a:effectLst/>
                          <a:latin typeface="+mn-lt"/>
                          <a:ea typeface="+mn-ea"/>
                          <a:cs typeface="+mn-cs"/>
                        </a:rPr>
                        <a:t>• Sprint over a short distance up to 60 metres.</a:t>
                      </a:r>
                    </a:p>
                    <a:p>
                      <a:r>
                        <a:rPr lang="en-GB" sz="1100" kern="1200" dirty="0">
                          <a:solidFill>
                            <a:schemeClr val="tx1"/>
                          </a:solidFill>
                          <a:effectLst/>
                          <a:latin typeface="+mn-lt"/>
                          <a:ea typeface="+mn-ea"/>
                          <a:cs typeface="+mn-cs"/>
                        </a:rPr>
                        <a:t>• Run over a longer distance, conserving energy in order to sustain performance.</a:t>
                      </a:r>
                    </a:p>
                    <a:p>
                      <a:r>
                        <a:rPr lang="en-GB" sz="1100" kern="1200" dirty="0">
                          <a:solidFill>
                            <a:schemeClr val="tx1"/>
                          </a:solidFill>
                          <a:effectLst/>
                          <a:latin typeface="+mn-lt"/>
                          <a:ea typeface="+mn-ea"/>
                          <a:cs typeface="+mn-cs"/>
                        </a:rPr>
                        <a:t>• Use a range of throwing techniques (such as under arm, over arm).</a:t>
                      </a:r>
                    </a:p>
                    <a:p>
                      <a:r>
                        <a:rPr lang="en-GB" sz="1100" kern="1200" dirty="0">
                          <a:solidFill>
                            <a:schemeClr val="tx1"/>
                          </a:solidFill>
                          <a:effectLst/>
                          <a:latin typeface="+mn-lt"/>
                          <a:ea typeface="+mn-ea"/>
                          <a:cs typeface="+mn-cs"/>
                        </a:rPr>
                        <a:t>• Throw with accuracy to hit a target or cover a distance.</a:t>
                      </a:r>
                    </a:p>
                    <a:p>
                      <a:r>
                        <a:rPr lang="en-GB" sz="1100" kern="1200" dirty="0">
                          <a:solidFill>
                            <a:schemeClr val="tx1"/>
                          </a:solidFill>
                          <a:effectLst/>
                          <a:latin typeface="+mn-lt"/>
                          <a:ea typeface="+mn-ea"/>
                          <a:cs typeface="+mn-cs"/>
                        </a:rPr>
                        <a:t>• Jump in a number of ways, using a run up where appropriate.</a:t>
                      </a:r>
                    </a:p>
                    <a:p>
                      <a:r>
                        <a:rPr lang="en-GB" sz="1100" kern="1200" dirty="0">
                          <a:solidFill>
                            <a:schemeClr val="tx1"/>
                          </a:solidFill>
                          <a:effectLst/>
                          <a:latin typeface="+mn-lt"/>
                          <a:ea typeface="+mn-ea"/>
                          <a:cs typeface="+mn-cs"/>
                        </a:rPr>
                        <a:t>• Compete with others and aim to improve personal best performances. </a:t>
                      </a:r>
                    </a:p>
                    <a:p>
                      <a:endParaRPr lang="en-GB" sz="11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100" kern="1200" dirty="0">
                          <a:solidFill>
                            <a:schemeClr val="tx1"/>
                          </a:solidFill>
                          <a:effectLst/>
                          <a:latin typeface="+mn-lt"/>
                          <a:ea typeface="+mn-ea"/>
                          <a:cs typeface="+mn-cs"/>
                        </a:rPr>
                        <a:t>• Use maps, compasses and digital devices to orientate themselves.</a:t>
                      </a:r>
                    </a:p>
                    <a:p>
                      <a:r>
                        <a:rPr lang="en-GB" sz="1100" kern="1200" dirty="0">
                          <a:solidFill>
                            <a:schemeClr val="tx1"/>
                          </a:solidFill>
                          <a:effectLst/>
                          <a:latin typeface="+mn-lt"/>
                          <a:ea typeface="+mn-ea"/>
                          <a:cs typeface="+mn-cs"/>
                        </a:rPr>
                        <a:t>• Arrive properly equipped for outdoor and adventurous activity.</a:t>
                      </a:r>
                    </a:p>
                    <a:p>
                      <a:r>
                        <a:rPr lang="en-GB" sz="1100" kern="1200" dirty="0">
                          <a:solidFill>
                            <a:schemeClr val="tx1"/>
                          </a:solidFill>
                          <a:effectLst/>
                          <a:latin typeface="+mn-lt"/>
                          <a:ea typeface="+mn-ea"/>
                          <a:cs typeface="+mn-cs"/>
                        </a:rPr>
                        <a:t>• Understand the need to show accomplishment in managing risks.</a:t>
                      </a:r>
                    </a:p>
                    <a:p>
                      <a:r>
                        <a:rPr lang="en-GB" sz="1100" kern="1200" dirty="0">
                          <a:solidFill>
                            <a:schemeClr val="tx1"/>
                          </a:solidFill>
                          <a:effectLst/>
                          <a:latin typeface="+mn-lt"/>
                          <a:ea typeface="+mn-ea"/>
                          <a:cs typeface="+mn-cs"/>
                        </a:rPr>
                        <a:t>• Show an ability to both lead and form part of a team.</a:t>
                      </a:r>
                    </a:p>
                    <a:p>
                      <a:r>
                        <a:rPr lang="en-GB" sz="1100" kern="1200" dirty="0">
                          <a:solidFill>
                            <a:schemeClr val="tx1"/>
                          </a:solidFill>
                          <a:effectLst/>
                          <a:latin typeface="+mn-lt"/>
                          <a:ea typeface="+mn-ea"/>
                          <a:cs typeface="+mn-cs"/>
                        </a:rPr>
                        <a:t>• Support others and seek support if required when the situation dictates.</a:t>
                      </a:r>
                    </a:p>
                    <a:p>
                      <a:r>
                        <a:rPr lang="en-GB" sz="1100" kern="1200" dirty="0">
                          <a:solidFill>
                            <a:schemeClr val="tx1"/>
                          </a:solidFill>
                          <a:effectLst/>
                          <a:latin typeface="+mn-lt"/>
                          <a:ea typeface="+mn-ea"/>
                          <a:cs typeface="+mn-cs"/>
                        </a:rPr>
                        <a:t>• Show resilience when plans do not work and initiative to try new ways of working.</a:t>
                      </a:r>
                    </a:p>
                    <a:p>
                      <a:r>
                        <a:rPr lang="en-GB" sz="1100" kern="1200" dirty="0">
                          <a:solidFill>
                            <a:schemeClr val="tx1"/>
                          </a:solidFill>
                          <a:effectLst/>
                          <a:latin typeface="+mn-lt"/>
                          <a:ea typeface="+mn-ea"/>
                          <a:cs typeface="+mn-cs"/>
                        </a:rPr>
                        <a:t>• Remain aware of changing conditions and change plans if necessary. </a:t>
                      </a:r>
                    </a:p>
                    <a:p>
                      <a:endParaRPr lang="en-GB" sz="11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Year 4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64325" y="6193231"/>
            <a:ext cx="464325" cy="623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14133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774</TotalTime>
  <Words>3250</Words>
  <Application>Microsoft Office PowerPoint</Application>
  <PresentationFormat>On-screen Show (4:3)</PresentationFormat>
  <Paragraphs>452</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MS PGothic</vt:lpstr>
      <vt:lpstr>Arial</vt:lpstr>
      <vt:lpstr>Calibri</vt:lpstr>
      <vt:lpstr>Calibri Light</vt:lpstr>
      <vt:lpstr>Century Gothic</vt:lpstr>
      <vt:lpstr>Times New Roman</vt:lpstr>
      <vt:lpstr>Wingdings</vt:lpstr>
      <vt:lpstr>Office Theme</vt:lpstr>
      <vt:lpstr>English Disciplinary Knowledge Year 4</vt:lpstr>
      <vt:lpstr>English Disciplinary Knowledge Year 4</vt:lpstr>
      <vt:lpstr>English Disciplinary Knowledge Year 4</vt:lpstr>
      <vt:lpstr>Maths Substantive Knowledge Year 4</vt:lpstr>
      <vt:lpstr>Maths Substantive Knowledge Year 4</vt:lpstr>
      <vt:lpstr>Maths Substantive Knowledge Year 4</vt:lpstr>
      <vt:lpstr>Year 4 Progression in Domains of Knowledge</vt:lpstr>
      <vt:lpstr>Year 4 Progression in Domains of Knowledge</vt:lpstr>
      <vt:lpstr>Year 4 Progression in Domains of Knowledge</vt:lpstr>
      <vt:lpstr>Year 4 Progression in Domains of Knowledge</vt:lpstr>
      <vt:lpstr>Year 4 Progression in Domains of Knowledge</vt:lpstr>
      <vt:lpstr>Year 4 Progression in Domains of Knowledge</vt:lpstr>
      <vt:lpstr>Year 4 Progression in Domains of Knowledge</vt:lpstr>
      <vt:lpstr>Year 4 Progression in Domains of Knowledge</vt:lpstr>
      <vt:lpstr>Year 4 Progression in Domains of 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Sam Smallridge</cp:lastModifiedBy>
  <cp:revision>22</cp:revision>
  <dcterms:created xsi:type="dcterms:W3CDTF">2022-05-19T06:53:53Z</dcterms:created>
  <dcterms:modified xsi:type="dcterms:W3CDTF">2024-02-28T09:08:57Z</dcterms:modified>
</cp:coreProperties>
</file>