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1"/>
  </p:notesMasterIdLst>
  <p:sldIdLst>
    <p:sldId id="3239" r:id="rId5"/>
    <p:sldId id="3240" r:id="rId6"/>
    <p:sldId id="3441" r:id="rId7"/>
    <p:sldId id="3617" r:id="rId8"/>
    <p:sldId id="3443" r:id="rId9"/>
    <p:sldId id="3444"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47DC48-6F66-0B14-D3FB-F3A0DBB560EB}" v="16" dt="2024-09-26T10:22:21.64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557" autoAdjust="0"/>
    <p:restoredTop sz="94660"/>
  </p:normalViewPr>
  <p:slideViewPr>
    <p:cSldViewPr snapToGrid="0" showGuides="1">
      <p:cViewPr varScale="1">
        <p:scale>
          <a:sx n="75" d="100"/>
          <a:sy n="75" d="100"/>
        </p:scale>
        <p:origin x="60" y="94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m Smallridge" userId="S::sam.smallridge@theredeemer.blackburn.sch.uk::ac70c1c6-97b9-4008-988a-3b27afabf446" providerId="AD" clId="Web-{3347DC48-6F66-0B14-D3FB-F3A0DBB560EB}"/>
    <pc:docChg chg="modSld">
      <pc:chgData name="Sam Smallridge" userId="S::sam.smallridge@theredeemer.blackburn.sch.uk::ac70c1c6-97b9-4008-988a-3b27afabf446" providerId="AD" clId="Web-{3347DC48-6F66-0B14-D3FB-F3A0DBB560EB}" dt="2024-09-26T10:22:21.644" v="15"/>
      <pc:docMkLst>
        <pc:docMk/>
      </pc:docMkLst>
      <pc:sldChg chg="modSp">
        <pc:chgData name="Sam Smallridge" userId="S::sam.smallridge@theredeemer.blackburn.sch.uk::ac70c1c6-97b9-4008-988a-3b27afabf446" providerId="AD" clId="Web-{3347DC48-6F66-0B14-D3FB-F3A0DBB560EB}" dt="2024-09-26T10:22:21.644" v="15"/>
        <pc:sldMkLst>
          <pc:docMk/>
          <pc:sldMk cId="0" sldId="3239"/>
        </pc:sldMkLst>
        <pc:graphicFrameChg chg="mod modGraphic">
          <ac:chgData name="Sam Smallridge" userId="S::sam.smallridge@theredeemer.blackburn.sch.uk::ac70c1c6-97b9-4008-988a-3b27afabf446" providerId="AD" clId="Web-{3347DC48-6F66-0B14-D3FB-F3A0DBB560EB}" dt="2024-09-26T10:22:21.644" v="15"/>
          <ac:graphicFrameMkLst>
            <pc:docMk/>
            <pc:sldMk cId="0" sldId="3239"/>
            <ac:graphicFrameMk id="4" creationId="{1575F120-5F96-6DC0-C1EF-548EEE0206AF}"/>
          </ac:graphicFrameMkLst>
        </pc:graphicFrameChg>
      </pc:sldChg>
      <pc:sldChg chg="modSp">
        <pc:chgData name="Sam Smallridge" userId="S::sam.smallridge@theredeemer.blackburn.sch.uk::ac70c1c6-97b9-4008-988a-3b27afabf446" providerId="AD" clId="Web-{3347DC48-6F66-0B14-D3FB-F3A0DBB560EB}" dt="2024-09-26T10:21:59.597" v="1"/>
        <pc:sldMkLst>
          <pc:docMk/>
          <pc:sldMk cId="0" sldId="3240"/>
        </pc:sldMkLst>
        <pc:graphicFrameChg chg="mod modGraphic">
          <ac:chgData name="Sam Smallridge" userId="S::sam.smallridge@theredeemer.blackburn.sch.uk::ac70c1c6-97b9-4008-988a-3b27afabf446" providerId="AD" clId="Web-{3347DC48-6F66-0B14-D3FB-F3A0DBB560EB}" dt="2024-09-26T10:21:59.597" v="1"/>
          <ac:graphicFrameMkLst>
            <pc:docMk/>
            <pc:sldMk cId="0" sldId="3240"/>
            <ac:graphicFrameMk id="4" creationId="{144222F6-F35F-9A65-C229-9621D6B52B0F}"/>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1E99E9-14FD-4E85-8C64-72F2BF5D0FED}" type="datetimeFigureOut">
              <a:rPr lang="en-GB" smtClean="0"/>
              <a:t>18/10/2024</a:t>
            </a:fld>
            <a:endParaRPr lang="en-GB"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31EB6A-CD69-4D14-800B-C8A5F959F4DF}" type="slidenum">
              <a:rPr lang="en-GB" smtClean="0"/>
              <a:t>‹#›</a:t>
            </a:fld>
            <a:endParaRPr lang="en-GB" dirty="0"/>
          </a:p>
        </p:txBody>
      </p:sp>
    </p:spTree>
    <p:extLst>
      <p:ext uri="{BB962C8B-B14F-4D97-AF65-F5344CB8AC3E}">
        <p14:creationId xmlns:p14="http://schemas.microsoft.com/office/powerpoint/2010/main" val="14578222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D94E9F7-9A97-48D9-A1D1-2F6045F785D1}" type="datetime1">
              <a:rPr lang="en-GB" smtClean="0"/>
              <a:t>18/10/2024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1399645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96198D-BD73-44BA-9DEB-96676F2E1817}" type="datetime1">
              <a:rPr lang="en-GB" smtClean="0"/>
              <a:t>18/10/2024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4055608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973ED3-20E7-4959-A1C2-EEB3E2BEFBD8}" type="datetime1">
              <a:rPr lang="en-GB" smtClean="0"/>
              <a:t>18/10/2024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1939393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201343-4E6B-4F0E-BC11-DAA84833E769}" type="datetime1">
              <a:rPr lang="en-GB" smtClean="0"/>
              <a:t>18/10/2024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3944588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CF3701-5A6B-4AFD-B153-C50374F98C04}" type="datetime1">
              <a:rPr lang="en-GB" smtClean="0"/>
              <a:t>18/10/2024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1597363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7736FCB-9FF0-4640-B99D-B2A296BF223A}" type="datetime1">
              <a:rPr lang="en-GB" smtClean="0"/>
              <a:t>18/10/2024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4263910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2694B6E-B47E-4D33-BBB4-25C7C292353B}" type="datetime1">
              <a:rPr lang="en-GB" smtClean="0"/>
              <a:t>18/10/2024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3776645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836D88D-0E35-4640-A867-37910C5636CC}" type="datetime1">
              <a:rPr lang="en-GB" smtClean="0"/>
              <a:t>18/10/2024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1554140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5557E9-6FBD-49F7-BC98-2264730E7FA4}" type="datetime1">
              <a:rPr lang="en-GB" smtClean="0"/>
              <a:t>18/10/2024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892989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86387A1-9EF9-4E91-9E9C-65E048184B95}" type="datetime1">
              <a:rPr lang="en-GB" smtClean="0"/>
              <a:t>18/10/2024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275384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E8933CC-BB9F-418B-96C3-F1C1311129CE}" type="datetime1">
              <a:rPr lang="en-GB" smtClean="0"/>
              <a:t>18/10/2024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4082548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34B04A-E8B4-4F1D-B4C4-15C3465410B6}" type="datetime1">
              <a:rPr lang="en-GB" smtClean="0"/>
              <a:t>18/10/2024</a:t>
            </a:fld>
            <a:endParaRPr lang="en-GB"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2999C0-7C77-415F-9EE3-AB2373BE7FA1}" type="slidenum">
              <a:rPr lang="en-GB" smtClean="0"/>
              <a:t>‹#›</a:t>
            </a:fld>
            <a:endParaRPr lang="en-GB" dirty="0"/>
          </a:p>
        </p:txBody>
      </p:sp>
    </p:spTree>
    <p:extLst>
      <p:ext uri="{BB962C8B-B14F-4D97-AF65-F5344CB8AC3E}">
        <p14:creationId xmlns:p14="http://schemas.microsoft.com/office/powerpoint/2010/main" val="10166233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3D242-FFAE-A60D-F3E0-43DB53C03072}"/>
              </a:ext>
            </a:extLst>
          </p:cNvPr>
          <p:cNvSpPr>
            <a:spLocks noGrp="1"/>
          </p:cNvSpPr>
          <p:nvPr>
            <p:ph type="title"/>
          </p:nvPr>
        </p:nvSpPr>
        <p:spPr>
          <a:xfrm>
            <a:off x="259395" y="194037"/>
            <a:ext cx="8626569" cy="624720"/>
          </a:xfrm>
          <a:solidFill>
            <a:schemeClr val="accent4">
              <a:lumMod val="20000"/>
              <a:lumOff val="80000"/>
            </a:schemeClr>
          </a:solidFill>
        </p:spPr>
        <p:txBody>
          <a:bodyPr>
            <a:normAutofit/>
          </a:bodyPr>
          <a:lstStyle/>
          <a:p>
            <a:pPr>
              <a:defRPr/>
            </a:pPr>
            <a:r>
              <a:rPr lang="en-GB" sz="3019" b="1" dirty="0">
                <a:latin typeface="Century Gothic" panose="020B0502020202020204" pitchFamily="34" charset="0"/>
              </a:rPr>
              <a:t>Design Technology Disciplinary Knowledge</a:t>
            </a:r>
          </a:p>
        </p:txBody>
      </p:sp>
      <p:graphicFrame>
        <p:nvGraphicFramePr>
          <p:cNvPr id="4" name="Table 4">
            <a:extLst>
              <a:ext uri="{FF2B5EF4-FFF2-40B4-BE49-F238E27FC236}">
                <a16:creationId xmlns:a16="http://schemas.microsoft.com/office/drawing/2014/main" id="{1575F120-5F96-6DC0-C1EF-548EEE0206AF}"/>
              </a:ext>
            </a:extLst>
          </p:cNvPr>
          <p:cNvGraphicFramePr>
            <a:graphicFrameLocks noGrp="1"/>
          </p:cNvGraphicFramePr>
          <p:nvPr>
            <p:ph idx="1"/>
            <p:extLst>
              <p:ext uri="{D42A27DB-BD31-4B8C-83A1-F6EECF244321}">
                <p14:modId xmlns:p14="http://schemas.microsoft.com/office/powerpoint/2010/main" val="3355952056"/>
              </p:ext>
            </p:extLst>
          </p:nvPr>
        </p:nvGraphicFramePr>
        <p:xfrm>
          <a:off x="517432" y="1033335"/>
          <a:ext cx="8109138" cy="4533395"/>
        </p:xfrm>
        <a:graphic>
          <a:graphicData uri="http://schemas.openxmlformats.org/drawingml/2006/table">
            <a:tbl>
              <a:tblPr/>
              <a:tblGrid>
                <a:gridCol w="2379517">
                  <a:extLst>
                    <a:ext uri="{9D8B030D-6E8A-4147-A177-3AD203B41FA5}">
                      <a16:colId xmlns:a16="http://schemas.microsoft.com/office/drawing/2014/main" val="210943694"/>
                    </a:ext>
                  </a:extLst>
                </a:gridCol>
                <a:gridCol w="2840970">
                  <a:extLst>
                    <a:ext uri="{9D8B030D-6E8A-4147-A177-3AD203B41FA5}">
                      <a16:colId xmlns:a16="http://schemas.microsoft.com/office/drawing/2014/main" val="864309712"/>
                    </a:ext>
                  </a:extLst>
                </a:gridCol>
                <a:gridCol w="2888651">
                  <a:extLst>
                    <a:ext uri="{9D8B030D-6E8A-4147-A177-3AD203B41FA5}">
                      <a16:colId xmlns:a16="http://schemas.microsoft.com/office/drawing/2014/main" val="3913203569"/>
                    </a:ext>
                  </a:extLst>
                </a:gridCol>
              </a:tblGrid>
              <a:tr h="459134">
                <a:tc gridSpan="3">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Practical Skills</a:t>
                      </a:r>
                    </a:p>
                  </a:txBody>
                  <a:tcPr marL="86266" marR="86266" marT="43133" marB="43133"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931202660"/>
                  </a:ext>
                </a:extLst>
              </a:tr>
              <a:tr h="350386">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EYFS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1</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2</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a16="http://schemas.microsoft.com/office/drawing/2014/main" val="2170195882"/>
                  </a:ext>
                </a:extLst>
              </a:tr>
              <a:tr h="3723875">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171450" marR="0" lvl="0" indent="-171450" algn="l" defTabSz="520700" rtl="0" eaLnBrk="1" fontAlgn="base" latinLnBrk="0" hangingPunct="1">
                        <a:lnSpc>
                          <a:spcPct val="100000"/>
                        </a:lnSpc>
                        <a:spcBef>
                          <a:spcPct val="0"/>
                        </a:spcBef>
                        <a:spcAft>
                          <a:spcPct val="0"/>
                        </a:spcAft>
                        <a:buClrTx/>
                        <a:buSzTx/>
                        <a:buFont typeface="Arial" panose="020B0604020202020204" pitchFamily="34" charset="0"/>
                        <a:buNone/>
                        <a:tabLst/>
                        <a:defRPr/>
                      </a:pPr>
                      <a:r>
                        <a:rPr kumimoji="0" lang="en-GB" altLang="en-US" sz="1000" b="1" i="0" u="none" strike="noStrike" cap="none" normalizeH="0" baseline="0" dirty="0">
                          <a:ln>
                            <a:noFill/>
                          </a:ln>
                          <a:solidFill>
                            <a:srgbClr val="000000"/>
                          </a:solidFill>
                          <a:effectLst/>
                          <a:latin typeface="+mn-lt"/>
                          <a:ea typeface="MS PGothic"/>
                        </a:rPr>
                        <a:t>Mechanics</a:t>
                      </a:r>
                    </a:p>
                    <a:p>
                      <a:pPr marL="171450" marR="0" lvl="0" indent="-171450" algn="l" defTabSz="520700" rtl="0" eaLnBrk="1" fontAlgn="base" latinLnBrk="0" hangingPunct="1">
                        <a:lnSpc>
                          <a:spcPct val="100000"/>
                        </a:lnSpc>
                        <a:spcBef>
                          <a:spcPct val="0"/>
                        </a:spcBef>
                        <a:spcAft>
                          <a:spcPct val="0"/>
                        </a:spcAft>
                        <a:buClrTx/>
                        <a:buSzTx/>
                        <a:buFont typeface="Arial" panose="020B0604020202020204" pitchFamily="34" charset="0"/>
                        <a:buChar char="•"/>
                        <a:tabLst/>
                        <a:defRPr/>
                      </a:pPr>
                      <a:r>
                        <a:rPr lang="en-GB" altLang="en-US" sz="1000" b="0" i="0" u="none" strike="noStrike" cap="none" normalizeH="0" baseline="0" dirty="0">
                          <a:ln>
                            <a:noFill/>
                          </a:ln>
                          <a:solidFill>
                            <a:srgbClr val="000000"/>
                          </a:solidFill>
                          <a:effectLst/>
                          <a:latin typeface="+mn-lt"/>
                          <a:ea typeface="MS PGothic"/>
                        </a:rPr>
                        <a:t>Use a lever</a:t>
                      </a:r>
                    </a:p>
                    <a:p>
                      <a:pPr marL="171450" marR="0" lvl="0" indent="-171450" algn="l" defTabSz="520700" rtl="0" eaLnBrk="1" fontAlgn="base" latinLnBrk="0" hangingPunct="1">
                        <a:lnSpc>
                          <a:spcPct val="100000"/>
                        </a:lnSpc>
                        <a:spcBef>
                          <a:spcPct val="0"/>
                        </a:spcBef>
                        <a:spcAft>
                          <a:spcPct val="0"/>
                        </a:spcAft>
                        <a:buClrTx/>
                        <a:buSzTx/>
                        <a:buFont typeface="Arial" panose="020B0604020202020204" pitchFamily="34" charset="0"/>
                        <a:buChar char="•"/>
                        <a:tabLst/>
                        <a:defRPr/>
                      </a:pPr>
                      <a:r>
                        <a:rPr lang="en-GB" altLang="en-US" sz="1000" b="0" i="0" u="none" strike="noStrike" cap="none" normalizeH="0" baseline="0" dirty="0">
                          <a:ln>
                            <a:noFill/>
                          </a:ln>
                          <a:solidFill>
                            <a:srgbClr val="000000"/>
                          </a:solidFill>
                          <a:effectLst/>
                          <a:latin typeface="+mn-lt"/>
                          <a:ea typeface="MS PGothic"/>
                        </a:rPr>
                        <a:t>Create a complementary design</a:t>
                      </a:r>
                      <a:endParaRPr kumimoji="0" lang="en-GB" altLang="en-US" sz="1000" b="1" i="0" u="none" strike="noStrike" cap="none" normalizeH="0" baseline="0" dirty="0">
                        <a:ln>
                          <a:noFill/>
                        </a:ln>
                        <a:solidFill>
                          <a:srgbClr val="000000"/>
                        </a:solidFill>
                        <a:effectLst/>
                        <a:latin typeface="+mn-lt"/>
                        <a:ea typeface="MS PGothic"/>
                      </a:endParaRPr>
                    </a:p>
                    <a:p>
                      <a:pPr marL="171450" marR="0" lvl="0" indent="-171450" algn="l" defTabSz="520700" rtl="0" eaLnBrk="1" fontAlgn="base" latinLnBrk="0" hangingPunct="1">
                        <a:lnSpc>
                          <a:spcPct val="100000"/>
                        </a:lnSpc>
                        <a:spcBef>
                          <a:spcPct val="0"/>
                        </a:spcBef>
                        <a:spcAft>
                          <a:spcPct val="0"/>
                        </a:spcAft>
                        <a:buClrTx/>
                        <a:buSzTx/>
                        <a:buFont typeface="Arial" panose="020B0604020202020204" pitchFamily="34" charset="0"/>
                        <a:buNone/>
                        <a:tabLst/>
                        <a:defRPr/>
                      </a:pPr>
                      <a:endParaRPr kumimoji="0" lang="en-GB" altLang="en-US" sz="1000" b="1" i="0" u="none" strike="noStrike" cap="none" normalizeH="0" baseline="0" dirty="0">
                        <a:ln>
                          <a:noFill/>
                        </a:ln>
                        <a:solidFill>
                          <a:srgbClr val="000000"/>
                        </a:solidFill>
                        <a:effectLst/>
                        <a:latin typeface="+mn-lt"/>
                        <a:ea typeface="MS PGothic"/>
                      </a:endParaRPr>
                    </a:p>
                    <a:p>
                      <a:pPr marL="171450" marR="0" lvl="0" indent="-171450" algn="l" defTabSz="520700" rtl="0" eaLnBrk="1" fontAlgn="base" latinLnBrk="0" hangingPunct="1">
                        <a:lnSpc>
                          <a:spcPct val="100000"/>
                        </a:lnSpc>
                        <a:spcBef>
                          <a:spcPct val="0"/>
                        </a:spcBef>
                        <a:spcAft>
                          <a:spcPct val="0"/>
                        </a:spcAft>
                        <a:buClrTx/>
                        <a:buSzTx/>
                        <a:buFont typeface="Arial" panose="020B0604020202020204" pitchFamily="34" charset="0"/>
                        <a:buNone/>
                        <a:tabLst/>
                      </a:pPr>
                      <a:r>
                        <a:rPr kumimoji="0" lang="en-GB" altLang="en-US" sz="1000" b="1" i="0" u="none" strike="noStrike" cap="none" normalizeH="0" baseline="0" dirty="0">
                          <a:ln>
                            <a:noFill/>
                          </a:ln>
                          <a:solidFill>
                            <a:srgbClr val="000000"/>
                          </a:solidFill>
                          <a:effectLst/>
                          <a:latin typeface="+mn-lt"/>
                          <a:ea typeface="MS PGothic"/>
                        </a:rPr>
                        <a:t>Food</a:t>
                      </a:r>
                    </a:p>
                    <a:p>
                      <a:pPr marL="171450" marR="0" lvl="0" indent="-171450" algn="l" defTabSz="5207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GB" altLang="en-US" sz="1000" b="0" i="0" u="none" strike="noStrike" cap="none" normalizeH="0" baseline="0" dirty="0">
                          <a:ln>
                            <a:noFill/>
                          </a:ln>
                          <a:solidFill>
                            <a:srgbClr val="000000"/>
                          </a:solidFill>
                          <a:effectLst/>
                          <a:latin typeface="+mn-lt"/>
                          <a:ea typeface="MS PGothic" panose="020B0600070205080204" pitchFamily="34" charset="-128"/>
                        </a:rPr>
                        <a:t>Taste food and evaluate</a:t>
                      </a:r>
                    </a:p>
                    <a:p>
                      <a:pPr marL="171450" marR="0" lvl="0" indent="-171450" algn="l" defTabSz="5207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GB" altLang="en-US" sz="1000" b="0" i="0" u="none" strike="noStrike" cap="none" normalizeH="0" baseline="0" dirty="0">
                          <a:ln>
                            <a:noFill/>
                          </a:ln>
                          <a:solidFill>
                            <a:srgbClr val="000000"/>
                          </a:solidFill>
                          <a:effectLst/>
                          <a:latin typeface="+mn-lt"/>
                          <a:ea typeface="MS PGothic" panose="020B0600070205080204" pitchFamily="34" charset="-128"/>
                        </a:rPr>
                        <a:t>Select appropriate portion</a:t>
                      </a:r>
                    </a:p>
                    <a:p>
                      <a:pPr marL="171450" marR="0" lvl="0" indent="-171450" algn="l" defTabSz="5207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GB" altLang="en-US" sz="1000" b="0" i="0" u="none" strike="noStrike" cap="none" normalizeH="0" baseline="0" dirty="0">
                          <a:ln>
                            <a:noFill/>
                          </a:ln>
                          <a:solidFill>
                            <a:srgbClr val="000000"/>
                          </a:solidFill>
                          <a:effectLst/>
                          <a:latin typeface="+mn-lt"/>
                          <a:ea typeface="MS PGothic" panose="020B0600070205080204" pitchFamily="34" charset="-128"/>
                        </a:rPr>
                        <a:t>Remember hygiene rules when eating food</a:t>
                      </a:r>
                    </a:p>
                    <a:p>
                      <a:pPr marL="171450" marR="0" lvl="0" indent="-171450" algn="l" defTabSz="5207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en-GB" altLang="en-US" sz="1000" b="0" i="0" u="none" strike="noStrike" cap="none" normalizeH="0" baseline="0" dirty="0">
                        <a:ln>
                          <a:noFill/>
                        </a:ln>
                        <a:solidFill>
                          <a:srgbClr val="000000"/>
                        </a:solidFill>
                        <a:effectLst/>
                        <a:latin typeface="+mn-lt"/>
                        <a:ea typeface="MS PGothic" panose="020B0600070205080204" pitchFamily="34" charset="-128"/>
                      </a:endParaRPr>
                    </a:p>
                    <a:p>
                      <a:pPr marL="171450" marR="0" lvl="0" indent="-171450" algn="l" defTabSz="520700" rtl="0" eaLnBrk="1" fontAlgn="base" latinLnBrk="0" hangingPunct="1">
                        <a:lnSpc>
                          <a:spcPct val="100000"/>
                        </a:lnSpc>
                        <a:spcBef>
                          <a:spcPct val="0"/>
                        </a:spcBef>
                        <a:spcAft>
                          <a:spcPct val="0"/>
                        </a:spcAft>
                        <a:buClrTx/>
                        <a:buSzTx/>
                        <a:buFont typeface="Arial" panose="020B0604020202020204" pitchFamily="34" charset="0"/>
                        <a:buNone/>
                        <a:tabLst/>
                      </a:pPr>
                      <a:r>
                        <a:rPr lang="en-GB" altLang="en-US" sz="1000" b="1" i="0" u="none" strike="noStrike" cap="none" normalizeH="0" baseline="0" dirty="0">
                          <a:ln>
                            <a:noFill/>
                          </a:ln>
                          <a:solidFill>
                            <a:srgbClr val="000000"/>
                          </a:solidFill>
                          <a:effectLst/>
                          <a:latin typeface="+mn-lt"/>
                          <a:ea typeface="MS PGothic"/>
                        </a:rPr>
                        <a:t>Construction</a:t>
                      </a:r>
                    </a:p>
                    <a:p>
                      <a:pPr marL="171450" marR="0" lvl="0" indent="-171450" algn="l">
                        <a:lnSpc>
                          <a:spcPct val="100000"/>
                        </a:lnSpc>
                        <a:spcBef>
                          <a:spcPct val="0"/>
                        </a:spcBef>
                        <a:spcAft>
                          <a:spcPct val="0"/>
                        </a:spcAft>
                        <a:buClrTx/>
                        <a:buSzTx/>
                        <a:buFont typeface="Arial" panose="020B0604020202020204" pitchFamily="34" charset="0"/>
                        <a:buChar char="•"/>
                      </a:pPr>
                      <a:r>
                        <a:rPr lang="en-GB" altLang="en-US" sz="1000" b="0" i="0" u="none" strike="noStrike" cap="none" normalizeH="0" baseline="0" dirty="0">
                          <a:ln>
                            <a:noFill/>
                          </a:ln>
                          <a:solidFill>
                            <a:srgbClr val="000000"/>
                          </a:solidFill>
                          <a:effectLst/>
                          <a:latin typeface="+mn-lt"/>
                          <a:ea typeface="MS PGothic"/>
                        </a:rPr>
                        <a:t>Build a planned structure</a:t>
                      </a:r>
                    </a:p>
                    <a:p>
                      <a:pPr marL="171450" marR="0" lvl="0" indent="-171450" algn="l">
                        <a:lnSpc>
                          <a:spcPct val="100000"/>
                        </a:lnSpc>
                        <a:spcBef>
                          <a:spcPct val="0"/>
                        </a:spcBef>
                        <a:spcAft>
                          <a:spcPct val="0"/>
                        </a:spcAft>
                        <a:buClrTx/>
                        <a:buSzTx/>
                        <a:buFont typeface="Arial" panose="020B0604020202020204" pitchFamily="34" charset="0"/>
                        <a:buChar char="•"/>
                      </a:pPr>
                      <a:r>
                        <a:rPr lang="en-GB" altLang="en-US" sz="1000" b="0" i="0" u="none" strike="noStrike" cap="none" normalizeH="0" baseline="0" dirty="0">
                          <a:ln>
                            <a:noFill/>
                          </a:ln>
                          <a:solidFill>
                            <a:srgbClr val="000000"/>
                          </a:solidFill>
                          <a:effectLst/>
                          <a:latin typeface="+mn-lt"/>
                          <a:ea typeface="MS PGothic"/>
                        </a:rPr>
                        <a:t>Assemble different materials</a:t>
                      </a:r>
                    </a:p>
                    <a:p>
                      <a:pPr marL="171450" marR="0" lvl="0" indent="-171450" algn="l">
                        <a:lnSpc>
                          <a:spcPct val="100000"/>
                        </a:lnSpc>
                        <a:spcBef>
                          <a:spcPct val="0"/>
                        </a:spcBef>
                        <a:spcAft>
                          <a:spcPct val="0"/>
                        </a:spcAft>
                        <a:buClrTx/>
                        <a:buSzTx/>
                        <a:buFont typeface="Arial" panose="020B0604020202020204" pitchFamily="34" charset="0"/>
                        <a:buChar char="•"/>
                      </a:pPr>
                      <a:r>
                        <a:rPr lang="en-GB" altLang="en-US" sz="1000" b="0" i="0" u="none" strike="noStrike" cap="none" normalizeH="0" baseline="0" dirty="0">
                          <a:ln>
                            <a:noFill/>
                          </a:ln>
                          <a:solidFill>
                            <a:srgbClr val="000000"/>
                          </a:solidFill>
                          <a:effectLst/>
                          <a:latin typeface="+mn-lt"/>
                          <a:ea typeface="MS PGothic"/>
                        </a:rPr>
                        <a:t>Use materials to complement each other</a:t>
                      </a:r>
                    </a:p>
                    <a:p>
                      <a:pPr marL="171450" marR="0" lvl="0" indent="-171450" algn="l">
                        <a:lnSpc>
                          <a:spcPct val="100000"/>
                        </a:lnSpc>
                        <a:spcBef>
                          <a:spcPct val="0"/>
                        </a:spcBef>
                        <a:spcAft>
                          <a:spcPct val="0"/>
                        </a:spcAft>
                        <a:buClrTx/>
                        <a:buSzTx/>
                        <a:buFont typeface="Arial" panose="020B0604020202020204" pitchFamily="34" charset="0"/>
                        <a:buChar char="•"/>
                      </a:pPr>
                      <a:endParaRPr lang="en-GB" altLang="en-US" sz="1000" b="0" i="0" u="none" strike="noStrike" cap="none" normalizeH="0" baseline="0" dirty="0">
                        <a:ln>
                          <a:noFill/>
                        </a:ln>
                        <a:solidFill>
                          <a:srgbClr val="000000"/>
                        </a:solidFill>
                        <a:effectLst/>
                        <a:latin typeface="+mn-lt"/>
                        <a:ea typeface="MS PGothic"/>
                      </a:endParaRPr>
                    </a:p>
                    <a:p>
                      <a:pPr marL="171450" marR="0" lvl="0" indent="-171450" algn="l">
                        <a:lnSpc>
                          <a:spcPct val="100000"/>
                        </a:lnSpc>
                        <a:spcBef>
                          <a:spcPct val="0"/>
                        </a:spcBef>
                        <a:spcAft>
                          <a:spcPct val="0"/>
                        </a:spcAft>
                        <a:buClrTx/>
                        <a:buSzTx/>
                        <a:buFont typeface="Arial" panose="020B0604020202020204" pitchFamily="34" charset="0"/>
                        <a:buChar char="•"/>
                      </a:pPr>
                      <a:endParaRPr lang="en-GB" altLang="en-US" sz="1000" b="0" i="0" u="none" strike="noStrike" cap="none" normalizeH="0" baseline="0" dirty="0">
                        <a:ln>
                          <a:noFill/>
                        </a:ln>
                        <a:solidFill>
                          <a:srgbClr val="000000"/>
                        </a:solidFill>
                        <a:effectLst/>
                        <a:latin typeface="+mn-lt"/>
                        <a:ea typeface="MS PGothic"/>
                      </a:endParaRPr>
                    </a:p>
                    <a:p>
                      <a:pPr marL="171450" marR="0" lvl="0" indent="-171450" algn="l">
                        <a:lnSpc>
                          <a:spcPct val="100000"/>
                        </a:lnSpc>
                        <a:spcBef>
                          <a:spcPct val="0"/>
                        </a:spcBef>
                        <a:spcAft>
                          <a:spcPct val="0"/>
                        </a:spcAft>
                        <a:buClrTx/>
                        <a:buSzTx/>
                        <a:buFont typeface="Arial" panose="020B0604020202020204" pitchFamily="34" charset="0"/>
                        <a:buChar char="•"/>
                      </a:pPr>
                      <a:endParaRPr lang="en-GB" altLang="en-US" sz="1000" b="0" i="0" u="none" strike="noStrike" cap="none" normalizeH="0" baseline="0" dirty="0">
                        <a:ln>
                          <a:noFill/>
                        </a:ln>
                        <a:solidFill>
                          <a:srgbClr val="000000"/>
                        </a:solidFill>
                        <a:effectLst/>
                        <a:latin typeface="+mn-lt"/>
                        <a:ea typeface="MS PGothic"/>
                      </a:endParaRPr>
                    </a:p>
                    <a:p>
                      <a:pPr marL="171450" marR="0" lvl="0" indent="-171450" algn="l">
                        <a:lnSpc>
                          <a:spcPct val="100000"/>
                        </a:lnSpc>
                        <a:spcBef>
                          <a:spcPct val="0"/>
                        </a:spcBef>
                        <a:spcAft>
                          <a:spcPct val="0"/>
                        </a:spcAft>
                        <a:buClrTx/>
                        <a:buSzTx/>
                        <a:buFont typeface="Arial" panose="020B0604020202020204" pitchFamily="34" charset="0"/>
                        <a:buNone/>
                      </a:pPr>
                      <a:endParaRPr lang="en-GB" altLang="en-US" sz="1000" b="1" i="0" u="none" strike="noStrike" cap="none" normalizeH="0" baseline="0" dirty="0">
                        <a:ln>
                          <a:noFill/>
                        </a:ln>
                        <a:solidFill>
                          <a:srgbClr val="000000"/>
                        </a:solidFill>
                        <a:effectLst/>
                        <a:latin typeface="+mn-lt"/>
                        <a:ea typeface="MS PGothic"/>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000" b="1" kern="1200" dirty="0">
                          <a:solidFill>
                            <a:schemeClr val="tx1"/>
                          </a:solidFill>
                          <a:effectLst/>
                          <a:latin typeface="+mn-lt"/>
                          <a:ea typeface="+mn-ea"/>
                          <a:cs typeface="+mn-cs"/>
                        </a:rPr>
                        <a:t>Food</a:t>
                      </a:r>
                      <a:endParaRPr lang="en-GB" sz="1000" kern="1200" dirty="0">
                        <a:solidFill>
                          <a:schemeClr val="tx1"/>
                        </a:solidFill>
                        <a:effectLst/>
                        <a:latin typeface="+mn-lt"/>
                        <a:ea typeface="+mn-ea"/>
                        <a:cs typeface="+mn-cs"/>
                      </a:endParaRPr>
                    </a:p>
                    <a:p>
                      <a:r>
                        <a:rPr lang="en-GB" sz="1000" kern="1200" dirty="0">
                          <a:solidFill>
                            <a:schemeClr val="tx1"/>
                          </a:solidFill>
                          <a:effectLst/>
                          <a:latin typeface="+mn-lt"/>
                          <a:ea typeface="+mn-ea"/>
                          <a:cs typeface="+mn-cs"/>
                        </a:rPr>
                        <a:t>• Cut, peel or grate ingredients safely and hygienically.</a:t>
                      </a:r>
                    </a:p>
                    <a:p>
                      <a:r>
                        <a:rPr lang="en-GB" sz="1000" kern="1200" dirty="0">
                          <a:solidFill>
                            <a:schemeClr val="tx1"/>
                          </a:solidFill>
                          <a:effectLst/>
                          <a:latin typeface="+mn-lt"/>
                          <a:ea typeface="+mn-ea"/>
                          <a:cs typeface="+mn-cs"/>
                        </a:rPr>
                        <a:t>• Measure or weigh using measuring cups or electronic scales.</a:t>
                      </a:r>
                    </a:p>
                    <a:p>
                      <a:r>
                        <a:rPr lang="en-GB" sz="1000" kern="1200" dirty="0">
                          <a:solidFill>
                            <a:schemeClr val="tx1"/>
                          </a:solidFill>
                          <a:effectLst/>
                          <a:latin typeface="+mn-lt"/>
                          <a:ea typeface="+mn-ea"/>
                          <a:cs typeface="+mn-cs"/>
                        </a:rPr>
                        <a:t>• Assemble or cook ingredients.</a:t>
                      </a:r>
                    </a:p>
                    <a:p>
                      <a:r>
                        <a:rPr lang="en-GB" sz="1000" b="1" kern="1200" dirty="0">
                          <a:solidFill>
                            <a:schemeClr val="tx1"/>
                          </a:solidFill>
                          <a:effectLst/>
                          <a:latin typeface="+mn-lt"/>
                          <a:ea typeface="+mn-ea"/>
                          <a:cs typeface="+mn-cs"/>
                        </a:rPr>
                        <a:t>Construction</a:t>
                      </a:r>
                      <a:endParaRPr lang="en-GB" sz="1000" kern="1200" dirty="0">
                        <a:solidFill>
                          <a:schemeClr val="tx1"/>
                        </a:solidFill>
                        <a:effectLst/>
                        <a:latin typeface="+mn-lt"/>
                        <a:ea typeface="+mn-ea"/>
                        <a:cs typeface="+mn-cs"/>
                      </a:endParaRPr>
                    </a:p>
                    <a:p>
                      <a:r>
                        <a:rPr lang="en-GB" sz="1000" kern="1200" dirty="0">
                          <a:solidFill>
                            <a:schemeClr val="tx1"/>
                          </a:solidFill>
                          <a:effectLst/>
                          <a:latin typeface="+mn-lt"/>
                          <a:ea typeface="+mn-ea"/>
                          <a:cs typeface="+mn-cs"/>
                        </a:rPr>
                        <a:t>• Use materials to practise, gluing to make and strengthen products.</a:t>
                      </a:r>
                    </a:p>
                    <a:p>
                      <a:r>
                        <a:rPr lang="en-GB" sz="1000" b="1" kern="1200" dirty="0">
                          <a:solidFill>
                            <a:schemeClr val="tx1"/>
                          </a:solidFill>
                          <a:effectLst/>
                          <a:latin typeface="+mn-lt"/>
                          <a:ea typeface="+mn-ea"/>
                          <a:cs typeface="+mn-cs"/>
                        </a:rPr>
                        <a:t>Mechanics</a:t>
                      </a:r>
                      <a:endParaRPr lang="en-GB" sz="1000" kern="1200" dirty="0">
                        <a:solidFill>
                          <a:schemeClr val="tx1"/>
                        </a:solidFill>
                        <a:effectLst/>
                        <a:latin typeface="+mn-lt"/>
                        <a:ea typeface="+mn-ea"/>
                        <a:cs typeface="+mn-cs"/>
                      </a:endParaRPr>
                    </a:p>
                    <a:p>
                      <a:r>
                        <a:rPr lang="en-GB" sz="1000" kern="1200" dirty="0">
                          <a:solidFill>
                            <a:schemeClr val="tx1"/>
                          </a:solidFill>
                          <a:effectLst/>
                          <a:latin typeface="+mn-lt"/>
                          <a:ea typeface="+mn-ea"/>
                          <a:cs typeface="+mn-cs"/>
                        </a:rPr>
                        <a:t>• Create products using levers, wheels and winding mechanisms.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000" b="1" kern="1200" dirty="0">
                          <a:solidFill>
                            <a:schemeClr val="tx1"/>
                          </a:solidFill>
                          <a:effectLst/>
                          <a:latin typeface="+mn-lt"/>
                          <a:ea typeface="+mn-ea"/>
                          <a:cs typeface="+mn-cs"/>
                        </a:rPr>
                        <a:t>Food</a:t>
                      </a:r>
                      <a:endParaRPr lang="en-GB" sz="1000" kern="1200" dirty="0">
                        <a:solidFill>
                          <a:schemeClr val="tx1"/>
                        </a:solidFill>
                        <a:effectLst/>
                        <a:latin typeface="+mn-lt"/>
                        <a:ea typeface="+mn-ea"/>
                        <a:cs typeface="+mn-cs"/>
                      </a:endParaRPr>
                    </a:p>
                    <a:p>
                      <a:r>
                        <a:rPr lang="en-GB" sz="1000" kern="1200" dirty="0">
                          <a:solidFill>
                            <a:schemeClr val="tx1"/>
                          </a:solidFill>
                          <a:effectLst/>
                          <a:latin typeface="+mn-lt"/>
                          <a:ea typeface="+mn-ea"/>
                          <a:cs typeface="+mn-cs"/>
                        </a:rPr>
                        <a:t>• Cut, peel or grate ingredients safely and hygienically.</a:t>
                      </a:r>
                    </a:p>
                    <a:p>
                      <a:r>
                        <a:rPr lang="en-GB" sz="1000" kern="1200" dirty="0">
                          <a:solidFill>
                            <a:schemeClr val="tx1"/>
                          </a:solidFill>
                          <a:effectLst/>
                          <a:latin typeface="+mn-lt"/>
                          <a:ea typeface="+mn-ea"/>
                          <a:cs typeface="+mn-cs"/>
                        </a:rPr>
                        <a:t>• Measure or weigh using measuring cups or electronic scales.</a:t>
                      </a:r>
                    </a:p>
                    <a:p>
                      <a:r>
                        <a:rPr lang="en-GB" sz="1000" kern="1200" dirty="0">
                          <a:solidFill>
                            <a:schemeClr val="tx1"/>
                          </a:solidFill>
                          <a:effectLst/>
                          <a:latin typeface="+mn-lt"/>
                          <a:ea typeface="+mn-ea"/>
                          <a:cs typeface="+mn-cs"/>
                        </a:rPr>
                        <a:t>• Assemble or cook ingredients.</a:t>
                      </a:r>
                    </a:p>
                    <a:p>
                      <a:r>
                        <a:rPr lang="en-GB" sz="1000" b="1" kern="1200" dirty="0">
                          <a:solidFill>
                            <a:schemeClr val="tx1"/>
                          </a:solidFill>
                          <a:effectLst/>
                          <a:latin typeface="+mn-lt"/>
                          <a:ea typeface="+mn-ea"/>
                          <a:cs typeface="+mn-cs"/>
                        </a:rPr>
                        <a:t>Materials</a:t>
                      </a:r>
                      <a:endParaRPr lang="en-GB" sz="1000" kern="1200" dirty="0">
                        <a:solidFill>
                          <a:schemeClr val="tx1"/>
                        </a:solidFill>
                        <a:effectLst/>
                        <a:latin typeface="+mn-lt"/>
                        <a:ea typeface="+mn-ea"/>
                        <a:cs typeface="+mn-cs"/>
                      </a:endParaRPr>
                    </a:p>
                    <a:p>
                      <a:r>
                        <a:rPr lang="en-GB" sz="1000" kern="1200" dirty="0">
                          <a:solidFill>
                            <a:schemeClr val="tx1"/>
                          </a:solidFill>
                          <a:effectLst/>
                          <a:latin typeface="+mn-lt"/>
                          <a:ea typeface="+mn-ea"/>
                          <a:cs typeface="+mn-cs"/>
                        </a:rPr>
                        <a:t>• Cut materials safely using tools provided.</a:t>
                      </a:r>
                    </a:p>
                    <a:p>
                      <a:r>
                        <a:rPr lang="en-GB" sz="1000" kern="1200" dirty="0">
                          <a:solidFill>
                            <a:schemeClr val="tx1"/>
                          </a:solidFill>
                          <a:effectLst/>
                          <a:latin typeface="+mn-lt"/>
                          <a:ea typeface="+mn-ea"/>
                          <a:cs typeface="+mn-cs"/>
                        </a:rPr>
                        <a:t>• Measure and mark out to the nearest centimetre.</a:t>
                      </a:r>
                    </a:p>
                    <a:p>
                      <a:r>
                        <a:rPr lang="en-GB" sz="1000" kern="1200" dirty="0">
                          <a:solidFill>
                            <a:schemeClr val="tx1"/>
                          </a:solidFill>
                          <a:effectLst/>
                          <a:latin typeface="+mn-lt"/>
                          <a:ea typeface="+mn-ea"/>
                          <a:cs typeface="+mn-cs"/>
                        </a:rPr>
                        <a:t>• Demonstrate a range of cutting and shaping techniques (such as tearing, cutting, folding and curling).</a:t>
                      </a:r>
                    </a:p>
                    <a:p>
                      <a:r>
                        <a:rPr lang="en-GB" sz="1000" kern="1200" dirty="0">
                          <a:solidFill>
                            <a:schemeClr val="tx1"/>
                          </a:solidFill>
                          <a:effectLst/>
                          <a:latin typeface="+mn-lt"/>
                          <a:ea typeface="+mn-ea"/>
                          <a:cs typeface="+mn-cs"/>
                        </a:rPr>
                        <a:t>• Demonstrate a range of joining techniques (such as gluing, hinges or combining materials to strengthen).</a:t>
                      </a:r>
                    </a:p>
                    <a:p>
                      <a:r>
                        <a:rPr lang="en-GB" sz="1000" b="1" kern="1200" dirty="0">
                          <a:solidFill>
                            <a:schemeClr val="tx1"/>
                          </a:solidFill>
                          <a:effectLst/>
                          <a:latin typeface="+mn-lt"/>
                          <a:ea typeface="+mn-ea"/>
                          <a:cs typeface="+mn-cs"/>
                        </a:rPr>
                        <a:t>Textiles</a:t>
                      </a:r>
                      <a:endParaRPr lang="en-GB" sz="1000" kern="1200" dirty="0">
                        <a:solidFill>
                          <a:schemeClr val="tx1"/>
                        </a:solidFill>
                        <a:effectLst/>
                        <a:latin typeface="+mn-lt"/>
                        <a:ea typeface="+mn-ea"/>
                        <a:cs typeface="+mn-cs"/>
                      </a:endParaRPr>
                    </a:p>
                    <a:p>
                      <a:r>
                        <a:rPr lang="en-GB" sz="1000" kern="1200" dirty="0">
                          <a:solidFill>
                            <a:schemeClr val="tx1"/>
                          </a:solidFill>
                          <a:effectLst/>
                          <a:latin typeface="+mn-lt"/>
                          <a:ea typeface="+mn-ea"/>
                          <a:cs typeface="+mn-cs"/>
                        </a:rPr>
                        <a:t>• Shape textiles using templates.</a:t>
                      </a:r>
                    </a:p>
                    <a:p>
                      <a:r>
                        <a:rPr lang="en-GB" sz="1000" kern="1200" dirty="0">
                          <a:solidFill>
                            <a:schemeClr val="tx1"/>
                          </a:solidFill>
                          <a:effectLst/>
                          <a:latin typeface="+mn-lt"/>
                          <a:ea typeface="+mn-ea"/>
                          <a:cs typeface="+mn-cs"/>
                        </a:rPr>
                        <a:t>• Join textiles using running stitch.</a:t>
                      </a:r>
                    </a:p>
                    <a:p>
                      <a:r>
                        <a:rPr lang="en-GB" sz="1000" kern="1200" dirty="0">
                          <a:solidFill>
                            <a:schemeClr val="tx1"/>
                          </a:solidFill>
                          <a:effectLst/>
                          <a:latin typeface="+mn-lt"/>
                          <a:ea typeface="+mn-ea"/>
                          <a:cs typeface="+mn-cs"/>
                        </a:rPr>
                        <a:t>• Colour and decorate textiles using a number of techniques (such as dyeing, adding sequins or printing). </a:t>
                      </a:r>
                    </a:p>
                    <a:p>
                      <a:endParaRPr lang="en-GB" sz="10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8996117"/>
                  </a:ext>
                </a:extLst>
              </a:tr>
            </a:tbl>
          </a:graphicData>
        </a:graphic>
      </p:graphicFrame>
      <p:sp>
        <p:nvSpPr>
          <p:cNvPr id="75797" name="Slide Number Placeholder 2">
            <a:extLst>
              <a:ext uri="{FF2B5EF4-FFF2-40B4-BE49-F238E27FC236}">
                <a16:creationId xmlns:a16="http://schemas.microsoft.com/office/drawing/2014/main" id="{7EBB8205-43DC-561B-A194-FFB793B03D5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3661F961-0633-4E65-844E-DDE76B547A80}" type="slidenum">
              <a:rPr lang="en-GB" altLang="en-US" smtClean="0"/>
              <a:pPr/>
              <a:t>1</a:t>
            </a:fld>
            <a:endParaRPr lang="en-GB" altLang="en-US" dirty="0"/>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144222F6-F35F-9A65-C229-9621D6B52B0F}"/>
              </a:ext>
            </a:extLst>
          </p:cNvPr>
          <p:cNvGraphicFramePr>
            <a:graphicFrameLocks noGrp="1"/>
          </p:cNvGraphicFramePr>
          <p:nvPr>
            <p:ph idx="1"/>
            <p:extLst>
              <p:ext uri="{D42A27DB-BD31-4B8C-83A1-F6EECF244321}">
                <p14:modId xmlns:p14="http://schemas.microsoft.com/office/powerpoint/2010/main" val="3707820107"/>
              </p:ext>
            </p:extLst>
          </p:nvPr>
        </p:nvGraphicFramePr>
        <p:xfrm>
          <a:off x="416933" y="869005"/>
          <a:ext cx="8301986" cy="4769795"/>
        </p:xfrm>
        <a:graphic>
          <a:graphicData uri="http://schemas.openxmlformats.org/drawingml/2006/table">
            <a:tbl>
              <a:tblPr/>
              <a:tblGrid>
                <a:gridCol w="2075157">
                  <a:extLst>
                    <a:ext uri="{9D8B030D-6E8A-4147-A177-3AD203B41FA5}">
                      <a16:colId xmlns:a16="http://schemas.microsoft.com/office/drawing/2014/main" val="1334577102"/>
                    </a:ext>
                  </a:extLst>
                </a:gridCol>
                <a:gridCol w="2076515">
                  <a:extLst>
                    <a:ext uri="{9D8B030D-6E8A-4147-A177-3AD203B41FA5}">
                      <a16:colId xmlns:a16="http://schemas.microsoft.com/office/drawing/2014/main" val="822642958"/>
                    </a:ext>
                  </a:extLst>
                </a:gridCol>
                <a:gridCol w="2075157">
                  <a:extLst>
                    <a:ext uri="{9D8B030D-6E8A-4147-A177-3AD203B41FA5}">
                      <a16:colId xmlns:a16="http://schemas.microsoft.com/office/drawing/2014/main" val="3806912539"/>
                    </a:ext>
                  </a:extLst>
                </a:gridCol>
                <a:gridCol w="2075157">
                  <a:extLst>
                    <a:ext uri="{9D8B030D-6E8A-4147-A177-3AD203B41FA5}">
                      <a16:colId xmlns:a16="http://schemas.microsoft.com/office/drawing/2014/main" val="3220653417"/>
                    </a:ext>
                  </a:extLst>
                </a:gridCol>
              </a:tblGrid>
              <a:tr h="603366">
                <a:tc gridSpan="4">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Practical Skills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583309221"/>
                  </a:ext>
                </a:extLst>
              </a:tr>
              <a:tr h="512310">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3</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4</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5</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6</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a16="http://schemas.microsoft.com/office/drawing/2014/main" val="401920483"/>
                  </a:ext>
                </a:extLst>
              </a:tr>
              <a:tr h="3654119">
                <a:tc>
                  <a:txBody>
                    <a:bodyPr/>
                    <a:lstStyle/>
                    <a:p>
                      <a:r>
                        <a:rPr lang="en-GB" sz="800" b="1" kern="1200" dirty="0">
                          <a:solidFill>
                            <a:schemeClr val="tx1"/>
                          </a:solidFill>
                          <a:effectLst/>
                          <a:latin typeface="+mn-lt"/>
                          <a:ea typeface="+mn-ea"/>
                          <a:cs typeface="+mn-cs"/>
                        </a:rPr>
                        <a:t>Food</a:t>
                      </a:r>
                      <a:endParaRPr lang="en-GB" sz="800" kern="1200" dirty="0">
                        <a:solidFill>
                          <a:schemeClr val="tx1"/>
                        </a:solidFill>
                        <a:effectLst/>
                        <a:latin typeface="+mn-lt"/>
                        <a:ea typeface="+mn-ea"/>
                        <a:cs typeface="+mn-cs"/>
                      </a:endParaRPr>
                    </a:p>
                    <a:p>
                      <a:r>
                        <a:rPr lang="en-GB" sz="800" kern="1200" dirty="0">
                          <a:solidFill>
                            <a:schemeClr val="tx1"/>
                          </a:solidFill>
                          <a:effectLst/>
                          <a:latin typeface="+mn-lt"/>
                          <a:ea typeface="+mn-ea"/>
                          <a:cs typeface="+mn-cs"/>
                        </a:rPr>
                        <a:t>• Prepare ingredients hygienically using appropriate utensils.</a:t>
                      </a:r>
                    </a:p>
                    <a:p>
                      <a:r>
                        <a:rPr lang="en-GB" sz="800" kern="1200" dirty="0">
                          <a:solidFill>
                            <a:schemeClr val="tx1"/>
                          </a:solidFill>
                          <a:effectLst/>
                          <a:latin typeface="+mn-lt"/>
                          <a:ea typeface="+mn-ea"/>
                          <a:cs typeface="+mn-cs"/>
                        </a:rPr>
                        <a:t>• Follow a recipe.</a:t>
                      </a:r>
                    </a:p>
                    <a:p>
                      <a:r>
                        <a:rPr lang="en-GB" sz="800" kern="1200" dirty="0">
                          <a:solidFill>
                            <a:schemeClr val="tx1"/>
                          </a:solidFill>
                          <a:effectLst/>
                          <a:latin typeface="+mn-lt"/>
                          <a:ea typeface="+mn-ea"/>
                          <a:cs typeface="+mn-cs"/>
                        </a:rPr>
                        <a:t>• Assemble or cook ingredients (controlling the temperature of the oven or hob, if cooking)</a:t>
                      </a:r>
                    </a:p>
                    <a:p>
                      <a:r>
                        <a:rPr lang="en-GB" sz="800" kern="1200" dirty="0">
                          <a:solidFill>
                            <a:schemeClr val="tx1"/>
                          </a:solidFill>
                          <a:effectLst/>
                          <a:latin typeface="+mn-lt"/>
                          <a:ea typeface="+mn-ea"/>
                          <a:cs typeface="+mn-cs"/>
                        </a:rPr>
                        <a:t>• Measure ingredients to the nearest gram accurately.</a:t>
                      </a:r>
                    </a:p>
                    <a:p>
                      <a:r>
                        <a:rPr lang="en-GB" sz="800" kern="1200" dirty="0">
                          <a:solidFill>
                            <a:schemeClr val="tx1"/>
                          </a:solidFill>
                          <a:effectLst/>
                          <a:latin typeface="+mn-lt"/>
                          <a:ea typeface="+mn-ea"/>
                          <a:cs typeface="+mn-cs"/>
                        </a:rPr>
                        <a:t>• Follow a recipe.</a:t>
                      </a:r>
                    </a:p>
                    <a:p>
                      <a:r>
                        <a:rPr lang="en-GB" sz="800" b="1" kern="1200" dirty="0">
                          <a:solidFill>
                            <a:schemeClr val="tx1"/>
                          </a:solidFill>
                          <a:effectLst/>
                          <a:latin typeface="+mn-lt"/>
                          <a:ea typeface="+mn-ea"/>
                          <a:cs typeface="+mn-cs"/>
                        </a:rPr>
                        <a:t>Construction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kern="1200" dirty="0">
                          <a:solidFill>
                            <a:schemeClr val="tx1"/>
                          </a:solidFill>
                          <a:effectLst/>
                          <a:latin typeface="+mn-lt"/>
                          <a:ea typeface="+mn-ea"/>
                          <a:cs typeface="+mn-cs"/>
                        </a:rPr>
                        <a:t>  Choose suitable techniques and equipment safely  to construct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kern="1200" dirty="0">
                          <a:solidFill>
                            <a:schemeClr val="tx1"/>
                          </a:solidFill>
                          <a:effectLst/>
                          <a:latin typeface="+mn-lt"/>
                          <a:ea typeface="+mn-ea"/>
                          <a:cs typeface="+mn-cs"/>
                        </a:rPr>
                        <a:t>  Create sturdy structures through secure joints.</a:t>
                      </a:r>
                    </a:p>
                    <a:p>
                      <a:r>
                        <a:rPr lang="en-GB" sz="800" b="1" kern="1200" dirty="0">
                          <a:solidFill>
                            <a:schemeClr val="tx1"/>
                          </a:solidFill>
                          <a:effectLst/>
                          <a:latin typeface="+mn-lt"/>
                          <a:ea typeface="+mn-ea"/>
                          <a:cs typeface="+mn-cs"/>
                        </a:rPr>
                        <a:t>Mechanics</a:t>
                      </a:r>
                      <a:endParaRPr lang="en-GB" sz="800" kern="1200" dirty="0">
                        <a:solidFill>
                          <a:schemeClr val="tx1"/>
                        </a:solidFill>
                        <a:effectLst/>
                        <a:latin typeface="+mn-lt"/>
                        <a:ea typeface="+mn-ea"/>
                        <a:cs typeface="+mn-cs"/>
                      </a:endParaRPr>
                    </a:p>
                    <a:p>
                      <a:r>
                        <a:rPr lang="en-GB" sz="800" kern="1200" dirty="0">
                          <a:solidFill>
                            <a:schemeClr val="tx1"/>
                          </a:solidFill>
                          <a:effectLst/>
                          <a:latin typeface="+mn-lt"/>
                          <a:ea typeface="+mn-ea"/>
                          <a:cs typeface="+mn-cs"/>
                        </a:rPr>
                        <a:t>• Use scientific knowledge of the transference of forces to choose appropriate mechanisms for a product (such as levers, winding mechanisms, pulleys and gears)</a:t>
                      </a:r>
                    </a:p>
                    <a:p>
                      <a:r>
                        <a:rPr lang="en-GB" sz="800" kern="1200" dirty="0">
                          <a:solidFill>
                            <a:schemeClr val="tx1"/>
                          </a:solidFill>
                          <a:effectLst/>
                          <a:latin typeface="+mn-lt"/>
                          <a:ea typeface="+mn-ea"/>
                          <a:cs typeface="+mn-cs"/>
                        </a:rPr>
                        <a:t>• Choose suitable techniques to repair items.</a:t>
                      </a:r>
                    </a:p>
                    <a:p>
                      <a:r>
                        <a:rPr lang="en-GB" sz="800" kern="1200" dirty="0">
                          <a:solidFill>
                            <a:schemeClr val="tx1"/>
                          </a:solidFill>
                          <a:effectLst/>
                          <a:latin typeface="+mn-lt"/>
                          <a:ea typeface="+mn-ea"/>
                          <a:cs typeface="+mn-cs"/>
                        </a:rPr>
                        <a:t>• Strengthen materials using suitable techniques</a:t>
                      </a:r>
                    </a:p>
                    <a:p>
                      <a:endParaRPr lang="en-GB" sz="800" kern="1200" dirty="0">
                        <a:solidFill>
                          <a:schemeClr val="tx1"/>
                        </a:solidFill>
                        <a:effectLst/>
                        <a:latin typeface="+mn-lt"/>
                        <a:ea typeface="+mn-ea"/>
                        <a:cs typeface="+mn-cs"/>
                      </a:endParaRPr>
                    </a:p>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endParaRPr kumimoji="0" lang="en-GB" altLang="en-US" sz="8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r>
                        <a:rPr lang="en-GB" sz="800" b="1" kern="1200" dirty="0">
                          <a:solidFill>
                            <a:schemeClr val="tx1"/>
                          </a:solidFill>
                          <a:effectLst/>
                          <a:latin typeface="+mn-lt"/>
                          <a:ea typeface="+mn-ea"/>
                          <a:cs typeface="+mn-cs"/>
                        </a:rPr>
                        <a:t>Food</a:t>
                      </a:r>
                      <a:endParaRPr lang="en-GB" sz="800" kern="1200" dirty="0">
                        <a:solidFill>
                          <a:schemeClr val="tx1"/>
                        </a:solidFill>
                        <a:effectLst/>
                        <a:latin typeface="+mn-lt"/>
                        <a:ea typeface="+mn-ea"/>
                        <a:cs typeface="+mn-cs"/>
                      </a:endParaRPr>
                    </a:p>
                    <a:p>
                      <a:r>
                        <a:rPr lang="en-GB" sz="800" kern="1200" dirty="0">
                          <a:solidFill>
                            <a:schemeClr val="tx1"/>
                          </a:solidFill>
                          <a:effectLst/>
                          <a:latin typeface="+mn-lt"/>
                          <a:ea typeface="+mn-ea"/>
                          <a:cs typeface="+mn-cs"/>
                        </a:rPr>
                        <a:t>• Cut materials accurately and safely by selecting appropriate tools.</a:t>
                      </a:r>
                    </a:p>
                    <a:p>
                      <a:r>
                        <a:rPr lang="en-GB" sz="800" kern="1200" dirty="0">
                          <a:solidFill>
                            <a:schemeClr val="tx1"/>
                          </a:solidFill>
                          <a:effectLst/>
                          <a:latin typeface="+mn-lt"/>
                          <a:ea typeface="+mn-ea"/>
                          <a:cs typeface="+mn-cs"/>
                        </a:rPr>
                        <a:t>• Measure and mark out to the nearest millimetre.</a:t>
                      </a:r>
                    </a:p>
                    <a:p>
                      <a:r>
                        <a:rPr lang="en-GB" sz="800" kern="1200" dirty="0">
                          <a:solidFill>
                            <a:schemeClr val="tx1"/>
                          </a:solidFill>
                          <a:effectLst/>
                          <a:latin typeface="+mn-lt"/>
                          <a:ea typeface="+mn-ea"/>
                          <a:cs typeface="+mn-cs"/>
                        </a:rPr>
                        <a:t>• Apply appropriate cutting and shaping techniques that include cuts within the perimeter of the material (such as slots or cut outs).</a:t>
                      </a:r>
                    </a:p>
                    <a:p>
                      <a:r>
                        <a:rPr lang="en-GB" sz="800" kern="1200" dirty="0">
                          <a:solidFill>
                            <a:schemeClr val="tx1"/>
                          </a:solidFill>
                          <a:effectLst/>
                          <a:latin typeface="+mn-lt"/>
                          <a:ea typeface="+mn-ea"/>
                          <a:cs typeface="+mn-cs"/>
                        </a:rPr>
                        <a:t>• Select appropriate joining techniques.</a:t>
                      </a:r>
                    </a:p>
                    <a:p>
                      <a:r>
                        <a:rPr lang="en-GB" sz="800" b="1" kern="1200" dirty="0">
                          <a:solidFill>
                            <a:schemeClr val="tx1"/>
                          </a:solidFill>
                          <a:effectLst/>
                          <a:latin typeface="+mn-lt"/>
                          <a:ea typeface="+mn-ea"/>
                          <a:cs typeface="+mn-cs"/>
                        </a:rPr>
                        <a:t>Textiles</a:t>
                      </a:r>
                      <a:endParaRPr lang="en-GB" sz="800" kern="1200" dirty="0">
                        <a:solidFill>
                          <a:schemeClr val="tx1"/>
                        </a:solidFill>
                        <a:effectLst/>
                        <a:latin typeface="+mn-lt"/>
                        <a:ea typeface="+mn-ea"/>
                        <a:cs typeface="+mn-cs"/>
                      </a:endParaRPr>
                    </a:p>
                    <a:p>
                      <a:r>
                        <a:rPr lang="en-GB" sz="800" kern="1200" dirty="0">
                          <a:solidFill>
                            <a:schemeClr val="tx1"/>
                          </a:solidFill>
                          <a:effectLst/>
                          <a:latin typeface="+mn-lt"/>
                          <a:ea typeface="+mn-ea"/>
                          <a:cs typeface="+mn-cs"/>
                        </a:rPr>
                        <a:t>• Understand the need for a seam allowance.</a:t>
                      </a:r>
                    </a:p>
                    <a:p>
                      <a:r>
                        <a:rPr lang="en-GB" sz="800" kern="1200" dirty="0">
                          <a:solidFill>
                            <a:schemeClr val="tx1"/>
                          </a:solidFill>
                          <a:effectLst/>
                          <a:latin typeface="+mn-lt"/>
                          <a:ea typeface="+mn-ea"/>
                          <a:cs typeface="+mn-cs"/>
                        </a:rPr>
                        <a:t>• Join textiles with appropriate stitching.</a:t>
                      </a:r>
                    </a:p>
                    <a:p>
                      <a:r>
                        <a:rPr lang="en-GB" sz="800" kern="1200" dirty="0">
                          <a:solidFill>
                            <a:schemeClr val="tx1"/>
                          </a:solidFill>
                          <a:effectLst/>
                          <a:latin typeface="+mn-lt"/>
                          <a:ea typeface="+mn-ea"/>
                          <a:cs typeface="+mn-cs"/>
                        </a:rPr>
                        <a:t>• Select the most appropriate techniques to decorate textiles.</a:t>
                      </a:r>
                    </a:p>
                    <a:p>
                      <a:r>
                        <a:rPr lang="en-GB" sz="800" b="1" kern="1200" dirty="0">
                          <a:solidFill>
                            <a:schemeClr val="tx1"/>
                          </a:solidFill>
                          <a:effectLst/>
                          <a:latin typeface="+mn-lt"/>
                          <a:ea typeface="+mn-ea"/>
                          <a:cs typeface="+mn-cs"/>
                        </a:rPr>
                        <a:t>Electronics</a:t>
                      </a:r>
                      <a:endParaRPr lang="en-GB" sz="800" kern="1200" dirty="0">
                        <a:solidFill>
                          <a:schemeClr val="tx1"/>
                        </a:solidFill>
                        <a:effectLst/>
                        <a:latin typeface="+mn-lt"/>
                        <a:ea typeface="+mn-ea"/>
                        <a:cs typeface="+mn-cs"/>
                      </a:endParaRPr>
                    </a:p>
                    <a:p>
                      <a:r>
                        <a:rPr lang="en-GB" sz="800" kern="1200" dirty="0">
                          <a:solidFill>
                            <a:schemeClr val="tx1"/>
                          </a:solidFill>
                          <a:effectLst/>
                          <a:latin typeface="+mn-lt"/>
                          <a:ea typeface="+mn-ea"/>
                          <a:cs typeface="+mn-cs"/>
                        </a:rPr>
                        <a:t>• Create series and parallel circuits</a:t>
                      </a:r>
                      <a:r>
                        <a:rPr lang="en-GB" sz="800" b="1" kern="1200" dirty="0">
                          <a:solidFill>
                            <a:schemeClr val="tx1"/>
                          </a:solidFill>
                          <a:effectLst/>
                          <a:latin typeface="+mn-lt"/>
                          <a:ea typeface="+mn-ea"/>
                          <a:cs typeface="+mn-cs"/>
                        </a:rPr>
                        <a:t> </a:t>
                      </a:r>
                      <a:endParaRPr lang="en-GB" sz="800" kern="1200" dirty="0">
                        <a:solidFill>
                          <a:schemeClr val="tx1"/>
                        </a:solidFill>
                        <a:effectLst/>
                        <a:latin typeface="+mn-lt"/>
                        <a:ea typeface="+mn-ea"/>
                        <a:cs typeface="+mn-cs"/>
                      </a:endParaRPr>
                    </a:p>
                    <a:p>
                      <a:r>
                        <a:rPr lang="en-GB" sz="800" kern="1200" dirty="0">
                          <a:solidFill>
                            <a:schemeClr val="tx1"/>
                          </a:solidFill>
                          <a:effectLst/>
                          <a:latin typeface="+mn-lt"/>
                          <a:ea typeface="+mn-ea"/>
                          <a:cs typeface="+mn-cs"/>
                        </a:rPr>
                        <a:t>•  </a:t>
                      </a:r>
                      <a:r>
                        <a:rPr lang="en-GB" sz="800" b="1" kern="1200" dirty="0">
                          <a:solidFill>
                            <a:schemeClr val="tx1"/>
                          </a:solidFill>
                          <a:effectLst/>
                          <a:latin typeface="+mn-lt"/>
                          <a:ea typeface="+mn-ea"/>
                          <a:cs typeface="+mn-cs"/>
                        </a:rPr>
                        <a:t>Materials</a:t>
                      </a:r>
                      <a:endParaRPr lang="en-GB" sz="800" kern="1200" dirty="0">
                        <a:solidFill>
                          <a:schemeClr val="tx1"/>
                        </a:solidFill>
                        <a:effectLst/>
                        <a:latin typeface="+mn-lt"/>
                        <a:ea typeface="+mn-ea"/>
                        <a:cs typeface="+mn-cs"/>
                      </a:endParaRPr>
                    </a:p>
                    <a:p>
                      <a:r>
                        <a:rPr lang="en-GB" sz="800" kern="1200" dirty="0">
                          <a:solidFill>
                            <a:schemeClr val="tx1"/>
                          </a:solidFill>
                          <a:effectLst/>
                          <a:latin typeface="+mn-lt"/>
                          <a:ea typeface="+mn-ea"/>
                          <a:cs typeface="+mn-cs"/>
                        </a:rPr>
                        <a:t>• Measure and mark out to the nearest millimetre.</a:t>
                      </a:r>
                    </a:p>
                    <a:p>
                      <a:r>
                        <a:rPr lang="en-GB" sz="800" kern="1200" dirty="0">
                          <a:solidFill>
                            <a:schemeClr val="tx1"/>
                          </a:solidFill>
                          <a:effectLst/>
                          <a:latin typeface="+mn-lt"/>
                          <a:ea typeface="+mn-ea"/>
                          <a:cs typeface="+mn-cs"/>
                        </a:rPr>
                        <a:t>• Apply appropriate cutting and shaping techniques that include cuts within the perimeter of the material (such as slots or cut outs).</a:t>
                      </a:r>
                    </a:p>
                    <a:p>
                      <a:r>
                        <a:rPr lang="en-GB" sz="800" kern="1200" dirty="0">
                          <a:solidFill>
                            <a:schemeClr val="tx1"/>
                          </a:solidFill>
                          <a:effectLst/>
                          <a:latin typeface="+mn-lt"/>
                          <a:ea typeface="+mn-ea"/>
                          <a:cs typeface="+mn-cs"/>
                        </a:rPr>
                        <a:t>• Select appropriate joining techniques.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r>
                        <a:rPr lang="en-GB" sz="800" b="1" kern="1200" dirty="0">
                          <a:solidFill>
                            <a:schemeClr val="tx1"/>
                          </a:solidFill>
                          <a:effectLst/>
                          <a:latin typeface="+mn-lt"/>
                          <a:ea typeface="+mn-ea"/>
                          <a:cs typeface="+mn-cs"/>
                        </a:rPr>
                        <a:t>Food</a:t>
                      </a:r>
                      <a:endParaRPr lang="en-GB" sz="800" kern="1200" dirty="0">
                        <a:solidFill>
                          <a:schemeClr val="tx1"/>
                        </a:solidFill>
                        <a:effectLst/>
                        <a:latin typeface="+mn-lt"/>
                        <a:ea typeface="+mn-ea"/>
                        <a:cs typeface="+mn-cs"/>
                      </a:endParaRPr>
                    </a:p>
                    <a:p>
                      <a:r>
                        <a:rPr lang="en-GB" sz="800" kern="1200" dirty="0">
                          <a:solidFill>
                            <a:schemeClr val="tx1"/>
                          </a:solidFill>
                          <a:effectLst/>
                          <a:latin typeface="+mn-lt"/>
                          <a:ea typeface="+mn-ea"/>
                          <a:cs typeface="+mn-cs"/>
                        </a:rPr>
                        <a:t>• Understand the importance of correct storage and handling of ingredients (using knowledge of micro-organisms).</a:t>
                      </a:r>
                    </a:p>
                    <a:p>
                      <a:r>
                        <a:rPr lang="en-GB" sz="800" kern="1200" dirty="0">
                          <a:solidFill>
                            <a:schemeClr val="tx1"/>
                          </a:solidFill>
                          <a:effectLst/>
                          <a:latin typeface="+mn-lt"/>
                          <a:ea typeface="+mn-ea"/>
                          <a:cs typeface="+mn-cs"/>
                        </a:rPr>
                        <a:t>• Demonstrate a range of baking and cooking techniques.</a:t>
                      </a:r>
                    </a:p>
                    <a:p>
                      <a:r>
                        <a:rPr lang="en-GB" sz="800" kern="1200" dirty="0">
                          <a:solidFill>
                            <a:schemeClr val="tx1"/>
                          </a:solidFill>
                          <a:effectLst/>
                          <a:latin typeface="+mn-lt"/>
                          <a:ea typeface="+mn-ea"/>
                          <a:cs typeface="+mn-cs"/>
                        </a:rPr>
                        <a:t>• Create and refine recipes, including ingredients, methods, cooking times and temperatures.</a:t>
                      </a:r>
                    </a:p>
                    <a:p>
                      <a:r>
                        <a:rPr lang="en-GB" sz="800" b="1" kern="1200" dirty="0">
                          <a:solidFill>
                            <a:schemeClr val="tx1"/>
                          </a:solidFill>
                          <a:effectLst/>
                          <a:latin typeface="+mn-lt"/>
                          <a:ea typeface="+mn-ea"/>
                          <a:cs typeface="+mn-cs"/>
                        </a:rPr>
                        <a:t>Mechanics</a:t>
                      </a:r>
                      <a:endParaRPr lang="en-GB" sz="800" kern="1200" dirty="0">
                        <a:solidFill>
                          <a:schemeClr val="tx1"/>
                        </a:solidFill>
                        <a:effectLst/>
                        <a:latin typeface="+mn-lt"/>
                        <a:ea typeface="+mn-ea"/>
                        <a:cs typeface="+mn-cs"/>
                      </a:endParaRPr>
                    </a:p>
                    <a:p>
                      <a:r>
                        <a:rPr lang="en-GB" sz="800" kern="1200" dirty="0">
                          <a:solidFill>
                            <a:schemeClr val="tx1"/>
                          </a:solidFill>
                          <a:effectLst/>
                          <a:latin typeface="+mn-lt"/>
                          <a:ea typeface="+mn-ea"/>
                          <a:cs typeface="+mn-cs"/>
                        </a:rPr>
                        <a:t>• Convert rotary motion to linear using cams.</a:t>
                      </a:r>
                    </a:p>
                    <a:p>
                      <a:r>
                        <a:rPr lang="en-GB" sz="800" kern="1200" dirty="0">
                          <a:solidFill>
                            <a:schemeClr val="tx1"/>
                          </a:solidFill>
                          <a:effectLst/>
                          <a:latin typeface="+mn-lt"/>
                          <a:ea typeface="+mn-ea"/>
                          <a:cs typeface="+mn-cs"/>
                        </a:rPr>
                        <a:t>• Use innovative combinations of electronics (or computing) and mechanics in product designs.</a:t>
                      </a:r>
                    </a:p>
                    <a:p>
                      <a:r>
                        <a:rPr lang="en-GB" sz="800" b="1" kern="1200" dirty="0">
                          <a:solidFill>
                            <a:schemeClr val="tx1"/>
                          </a:solidFill>
                          <a:effectLst/>
                          <a:latin typeface="+mn-lt"/>
                          <a:ea typeface="+mn-ea"/>
                          <a:cs typeface="+mn-cs"/>
                        </a:rPr>
                        <a:t>Textiles</a:t>
                      </a:r>
                      <a:endParaRPr lang="en-GB" sz="800" kern="1200" dirty="0">
                        <a:solidFill>
                          <a:schemeClr val="tx1"/>
                        </a:solidFill>
                        <a:effectLst/>
                        <a:latin typeface="+mn-lt"/>
                        <a:ea typeface="+mn-ea"/>
                        <a:cs typeface="+mn-cs"/>
                      </a:endParaRPr>
                    </a:p>
                    <a:p>
                      <a:r>
                        <a:rPr lang="en-GB" sz="800" kern="1200" dirty="0">
                          <a:solidFill>
                            <a:schemeClr val="tx1"/>
                          </a:solidFill>
                          <a:effectLst/>
                          <a:latin typeface="+mn-lt"/>
                          <a:ea typeface="+mn-ea"/>
                          <a:cs typeface="+mn-cs"/>
                        </a:rPr>
                        <a:t>• Create objects (such as a cushion) that employ a seam allowance.</a:t>
                      </a:r>
                    </a:p>
                    <a:p>
                      <a:r>
                        <a:rPr lang="en-GB" sz="800" kern="1200" dirty="0">
                          <a:solidFill>
                            <a:schemeClr val="tx1"/>
                          </a:solidFill>
                          <a:effectLst/>
                          <a:latin typeface="+mn-lt"/>
                          <a:ea typeface="+mn-ea"/>
                          <a:cs typeface="+mn-cs"/>
                        </a:rPr>
                        <a:t>• Join textiles with a combination of stitching techniques (such as back stitch for seams and running stitch to attach decoration). </a:t>
                      </a:r>
                    </a:p>
                    <a:p>
                      <a:r>
                        <a:rPr lang="en-GB" sz="800" kern="1200" dirty="0">
                          <a:solidFill>
                            <a:schemeClr val="tx1"/>
                          </a:solidFill>
                          <a:effectLst/>
                          <a:latin typeface="+mn-lt"/>
                          <a:ea typeface="+mn-ea"/>
                          <a:cs typeface="+mn-cs"/>
                        </a:rPr>
                        <a:t>• Use the qualities of materials to create suitable visual and tactile effects in the decoration of textiles (such as a soft decoration for comfort on a cushion).</a:t>
                      </a:r>
                    </a:p>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endParaRPr kumimoji="0" lang="en-GB" altLang="en-US" sz="8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r>
                        <a:rPr lang="en-GB" sz="800" b="1" kern="1200" dirty="0">
                          <a:solidFill>
                            <a:schemeClr val="tx1"/>
                          </a:solidFill>
                          <a:effectLst/>
                          <a:latin typeface="+mn-lt"/>
                          <a:ea typeface="+mn-ea"/>
                          <a:cs typeface="+mn-cs"/>
                        </a:rPr>
                        <a:t>Food</a:t>
                      </a:r>
                      <a:endParaRPr lang="en-GB" sz="800" kern="1200" dirty="0">
                        <a:solidFill>
                          <a:schemeClr val="tx1"/>
                        </a:solidFill>
                        <a:effectLst/>
                        <a:latin typeface="+mn-lt"/>
                        <a:ea typeface="+mn-ea"/>
                        <a:cs typeface="+mn-cs"/>
                      </a:endParaRPr>
                    </a:p>
                    <a:p>
                      <a:r>
                        <a:rPr lang="en-GB" sz="800" kern="1200" dirty="0">
                          <a:solidFill>
                            <a:schemeClr val="tx1"/>
                          </a:solidFill>
                          <a:effectLst/>
                          <a:latin typeface="+mn-lt"/>
                          <a:ea typeface="+mn-ea"/>
                          <a:cs typeface="+mn-cs"/>
                        </a:rPr>
                        <a:t>• Understand the importance of correct storage and handling of ingredients (using knowledge of micro-organisms).</a:t>
                      </a:r>
                    </a:p>
                    <a:p>
                      <a:r>
                        <a:rPr lang="en-GB" sz="800" kern="1200" dirty="0">
                          <a:solidFill>
                            <a:schemeClr val="tx1"/>
                          </a:solidFill>
                          <a:effectLst/>
                          <a:latin typeface="+mn-lt"/>
                          <a:ea typeface="+mn-ea"/>
                          <a:cs typeface="+mn-cs"/>
                        </a:rPr>
                        <a:t>• Measure accurately and calculate ratios of ingredients to scale up or down from a recipe.</a:t>
                      </a:r>
                    </a:p>
                    <a:p>
                      <a:r>
                        <a:rPr lang="en-GB" sz="800" kern="1200" dirty="0">
                          <a:solidFill>
                            <a:schemeClr val="tx1"/>
                          </a:solidFill>
                          <a:effectLst/>
                          <a:latin typeface="+mn-lt"/>
                          <a:ea typeface="+mn-ea"/>
                          <a:cs typeface="+mn-cs"/>
                        </a:rPr>
                        <a:t>• Demonstrate a range of baking and cooking techniques.</a:t>
                      </a:r>
                    </a:p>
                    <a:p>
                      <a:r>
                        <a:rPr lang="en-GB" sz="800" kern="1200" dirty="0">
                          <a:solidFill>
                            <a:schemeClr val="tx1"/>
                          </a:solidFill>
                          <a:effectLst/>
                          <a:latin typeface="+mn-lt"/>
                          <a:ea typeface="+mn-ea"/>
                          <a:cs typeface="+mn-cs"/>
                        </a:rPr>
                        <a:t>• Create and refine recipes, including ingredients, methods, cooking times and temperatures.</a:t>
                      </a:r>
                    </a:p>
                    <a:p>
                      <a:r>
                        <a:rPr lang="en-GB" sz="800" b="1" kern="1200" dirty="0">
                          <a:solidFill>
                            <a:schemeClr val="tx1"/>
                          </a:solidFill>
                          <a:effectLst/>
                          <a:latin typeface="+mn-lt"/>
                          <a:ea typeface="+mn-ea"/>
                          <a:cs typeface="+mn-cs"/>
                        </a:rPr>
                        <a:t>Construction</a:t>
                      </a:r>
                      <a:endParaRPr lang="en-GB" sz="800" kern="1200" dirty="0">
                        <a:solidFill>
                          <a:schemeClr val="tx1"/>
                        </a:solidFill>
                        <a:effectLst/>
                        <a:latin typeface="+mn-lt"/>
                        <a:ea typeface="+mn-ea"/>
                        <a:cs typeface="+mn-cs"/>
                      </a:endParaRPr>
                    </a:p>
                    <a:p>
                      <a:r>
                        <a:rPr lang="en-GB" sz="800" kern="1200" dirty="0">
                          <a:solidFill>
                            <a:schemeClr val="tx1"/>
                          </a:solidFill>
                          <a:effectLst/>
                          <a:latin typeface="+mn-lt"/>
                          <a:ea typeface="+mn-ea"/>
                          <a:cs typeface="+mn-cs"/>
                        </a:rPr>
                        <a:t>• Develop a range of practical skills to create products (such as cutting, drilling and screwing, nailing, gluing, filling and sanding).</a:t>
                      </a:r>
                    </a:p>
                    <a:p>
                      <a:r>
                        <a:rPr lang="en-GB" sz="800" kern="1200" dirty="0">
                          <a:solidFill>
                            <a:schemeClr val="tx1"/>
                          </a:solidFill>
                          <a:effectLst/>
                          <a:latin typeface="+mn-lt"/>
                          <a:ea typeface="+mn-ea"/>
                          <a:cs typeface="+mn-cs"/>
                        </a:rPr>
                        <a:t>• Cut materials with precision and refine the finish with appropriate tools (such as sanding wood after cutting or a more precise scissor cut after roughly cutting out a shape).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kern="1200" dirty="0">
                          <a:solidFill>
                            <a:schemeClr val="tx1"/>
                          </a:solidFill>
                          <a:effectLst/>
                          <a:latin typeface="+mn-lt"/>
                          <a:ea typeface="+mn-ea"/>
                          <a:cs typeface="+mn-cs"/>
                        </a:rPr>
                        <a:t>• Show an understanding of the qualities of materials to choose appropriate tools to cut and shape (such as the nature of fabric may require sharper scissors than would be used to cut paper).</a:t>
                      </a:r>
                    </a:p>
                    <a:p>
                      <a:r>
                        <a:rPr lang="en-GB" sz="800" b="1" kern="1200" dirty="0">
                          <a:solidFill>
                            <a:schemeClr val="tx1"/>
                          </a:solidFill>
                          <a:effectLst/>
                          <a:latin typeface="+mn-lt"/>
                          <a:ea typeface="+mn-ea"/>
                          <a:cs typeface="+mn-cs"/>
                        </a:rPr>
                        <a:t>Electronic</a:t>
                      </a:r>
                      <a:endParaRPr lang="en-GB" sz="800" kern="1200" dirty="0">
                        <a:solidFill>
                          <a:schemeClr val="tx1"/>
                        </a:solidFill>
                        <a:effectLst/>
                        <a:latin typeface="+mn-lt"/>
                        <a:ea typeface="+mn-ea"/>
                        <a:cs typeface="+mn-cs"/>
                      </a:endParaRPr>
                    </a:p>
                    <a:p>
                      <a:r>
                        <a:rPr lang="en-GB" sz="800" kern="1200" dirty="0">
                          <a:solidFill>
                            <a:schemeClr val="tx1"/>
                          </a:solidFill>
                          <a:effectLst/>
                          <a:latin typeface="+mn-lt"/>
                          <a:ea typeface="+mn-ea"/>
                          <a:cs typeface="+mn-cs"/>
                        </a:rPr>
                        <a:t>• Create circuits using electronics kits that employ a number of components (such as LEDs, resistors, transistors and chips)</a:t>
                      </a:r>
                      <a:r>
                        <a:rPr lang="en-GB" sz="800" b="1" kern="1200" dirty="0">
                          <a:solidFill>
                            <a:schemeClr val="tx1"/>
                          </a:solidFill>
                          <a:effectLst/>
                          <a:latin typeface="+mn-lt"/>
                          <a:ea typeface="+mn-ea"/>
                          <a:cs typeface="+mn-cs"/>
                        </a:rPr>
                        <a:t> </a:t>
                      </a:r>
                      <a:endParaRPr lang="en-GB" sz="800" kern="1200" dirty="0">
                        <a:solidFill>
                          <a:schemeClr val="tx1"/>
                        </a:solidFill>
                        <a:effectLst/>
                        <a:latin typeface="+mn-lt"/>
                        <a:ea typeface="+mn-ea"/>
                        <a:cs typeface="+mn-cs"/>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930189929"/>
                  </a:ext>
                </a:extLst>
              </a:tr>
            </a:tbl>
          </a:graphicData>
        </a:graphic>
      </p:graphicFrame>
      <p:sp>
        <p:nvSpPr>
          <p:cNvPr id="76821" name="Slide Number Placeholder 2">
            <a:extLst>
              <a:ext uri="{FF2B5EF4-FFF2-40B4-BE49-F238E27FC236}">
                <a16:creationId xmlns:a16="http://schemas.microsoft.com/office/drawing/2014/main" id="{7B2895CD-FE65-61EA-0F93-D95E6A63EE5C}"/>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8B048E36-7D8B-45E3-82B8-DDC595A4868E}" type="slidenum">
              <a:rPr lang="en-GB" altLang="en-US" smtClean="0"/>
              <a:pPr/>
              <a:t>2</a:t>
            </a:fld>
            <a:endParaRPr lang="en-GB" altLang="en-US" dirty="0"/>
          </a:p>
        </p:txBody>
      </p:sp>
      <p:sp>
        <p:nvSpPr>
          <p:cNvPr id="8" name="Title 1">
            <a:extLst>
              <a:ext uri="{FF2B5EF4-FFF2-40B4-BE49-F238E27FC236}">
                <a16:creationId xmlns:a16="http://schemas.microsoft.com/office/drawing/2014/main" id="{82860FE2-B993-1C4E-3310-F035FEBEC4A8}"/>
              </a:ext>
            </a:extLst>
          </p:cNvPr>
          <p:cNvSpPr>
            <a:spLocks noGrp="1"/>
          </p:cNvSpPr>
          <p:nvPr>
            <p:ph type="title"/>
          </p:nvPr>
        </p:nvSpPr>
        <p:spPr>
          <a:xfrm>
            <a:off x="259395" y="194037"/>
            <a:ext cx="8626569" cy="624720"/>
          </a:xfrm>
          <a:solidFill>
            <a:schemeClr val="accent4">
              <a:lumMod val="20000"/>
              <a:lumOff val="80000"/>
            </a:schemeClr>
          </a:solidFill>
        </p:spPr>
        <p:txBody>
          <a:bodyPr>
            <a:normAutofit/>
          </a:bodyPr>
          <a:lstStyle/>
          <a:p>
            <a:pPr>
              <a:defRPr/>
            </a:pPr>
            <a:r>
              <a:rPr lang="en-GB" sz="3019" b="1" dirty="0">
                <a:latin typeface="Century Gothic" panose="020B0502020202020204" pitchFamily="34" charset="0"/>
              </a:rPr>
              <a:t>Design Technology Disciplinary Knowledge</a:t>
            </a:r>
            <a:endParaRPr lang="en-GB" sz="3019" b="1" dirty="0">
              <a:solidFill>
                <a:srgbClr val="FFFDFF"/>
              </a:solidFill>
              <a:latin typeface="Century Gothic" panose="020B0502020202020204" pitchFamily="34" charset="0"/>
            </a:endParaRPr>
          </a:p>
        </p:txBody>
      </p:sp>
      <p:pic>
        <p:nvPicPr>
          <p:cNvPr id="9"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1E5E46A9-B0DC-2F9F-B043-1337CB3036F7}"/>
              </a:ext>
            </a:extLst>
          </p:cNvPr>
          <p:cNvGraphicFramePr>
            <a:graphicFrameLocks noGrp="1"/>
          </p:cNvGraphicFramePr>
          <p:nvPr>
            <p:ph idx="1"/>
            <p:extLst>
              <p:ext uri="{D42A27DB-BD31-4B8C-83A1-F6EECF244321}">
                <p14:modId xmlns:p14="http://schemas.microsoft.com/office/powerpoint/2010/main" val="4065518528"/>
              </p:ext>
            </p:extLst>
          </p:nvPr>
        </p:nvGraphicFramePr>
        <p:xfrm>
          <a:off x="517432" y="1395944"/>
          <a:ext cx="8109138" cy="3539111"/>
        </p:xfrm>
        <a:graphic>
          <a:graphicData uri="http://schemas.openxmlformats.org/drawingml/2006/table">
            <a:tbl>
              <a:tblPr/>
              <a:tblGrid>
                <a:gridCol w="2122690">
                  <a:extLst>
                    <a:ext uri="{9D8B030D-6E8A-4147-A177-3AD203B41FA5}">
                      <a16:colId xmlns:a16="http://schemas.microsoft.com/office/drawing/2014/main" val="488170885"/>
                    </a:ext>
                  </a:extLst>
                </a:gridCol>
                <a:gridCol w="3097797">
                  <a:extLst>
                    <a:ext uri="{9D8B030D-6E8A-4147-A177-3AD203B41FA5}">
                      <a16:colId xmlns:a16="http://schemas.microsoft.com/office/drawing/2014/main" val="3928805418"/>
                    </a:ext>
                  </a:extLst>
                </a:gridCol>
                <a:gridCol w="2888651">
                  <a:extLst>
                    <a:ext uri="{9D8B030D-6E8A-4147-A177-3AD203B41FA5}">
                      <a16:colId xmlns:a16="http://schemas.microsoft.com/office/drawing/2014/main" val="3234956004"/>
                    </a:ext>
                  </a:extLst>
                </a:gridCol>
              </a:tblGrid>
              <a:tr h="388413">
                <a:tc gridSpan="3">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defRPr/>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Designing, Making, Evaluating and Improving</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032983145"/>
                  </a:ext>
                </a:extLst>
              </a:tr>
              <a:tr h="350386">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EYFS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1</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2</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a16="http://schemas.microsoft.com/office/drawing/2014/main" val="3028587128"/>
                  </a:ext>
                </a:extLst>
              </a:tr>
              <a:tr h="2797659">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171450" marR="0" lvl="0" indent="-171450" algn="l" defTabSz="520700" rtl="0" eaLnBrk="1" fontAlgn="base" latinLnBrk="0" hangingPunct="1">
                        <a:lnSpc>
                          <a:spcPct val="115000"/>
                        </a:lnSpc>
                        <a:spcBef>
                          <a:spcPct val="0"/>
                        </a:spcBef>
                        <a:spcAft>
                          <a:spcPct val="0"/>
                        </a:spcAft>
                        <a:buClrTx/>
                        <a:buSzTx/>
                        <a:buFont typeface="Arial" panose="020B0604020202020204" pitchFamily="34" charset="0"/>
                        <a:buChar char="•"/>
                        <a:tabLst/>
                      </a:pPr>
                      <a:r>
                        <a:rPr kumimoji="0" lang="en-GB" altLang="en-US" sz="1600" b="0" i="0" u="none" strike="noStrike" cap="none" normalizeH="0" baseline="0" dirty="0">
                          <a:ln>
                            <a:noFill/>
                          </a:ln>
                          <a:solidFill>
                            <a:srgbClr val="000000"/>
                          </a:solidFill>
                          <a:effectLst/>
                          <a:latin typeface="+mn-lt"/>
                          <a:ea typeface="Calibri" panose="020F0502020204030204" pitchFamily="34" charset="0"/>
                          <a:cs typeface="Times New Roman" panose="02020603050405020304" pitchFamily="18" charset="0"/>
                        </a:rPr>
                        <a:t>Think about what the product will look like before making. </a:t>
                      </a:r>
                    </a:p>
                    <a:p>
                      <a:pPr marL="171450" marR="0" lvl="0" indent="-171450" algn="l" defTabSz="520700" rtl="0" eaLnBrk="1" fontAlgn="base" latinLnBrk="0" hangingPunct="1">
                        <a:lnSpc>
                          <a:spcPct val="115000"/>
                        </a:lnSpc>
                        <a:spcBef>
                          <a:spcPct val="0"/>
                        </a:spcBef>
                        <a:spcAft>
                          <a:spcPct val="0"/>
                        </a:spcAft>
                        <a:buClrTx/>
                        <a:buSzTx/>
                        <a:buFont typeface="Arial" panose="020B0604020202020204" pitchFamily="34" charset="0"/>
                        <a:buChar char="•"/>
                        <a:tabLst/>
                      </a:pPr>
                      <a:r>
                        <a:rPr kumimoji="0" lang="en-GB" altLang="en-US" sz="1600" b="0" i="0" u="none" strike="noStrike" cap="none" normalizeH="0" baseline="0" dirty="0">
                          <a:ln>
                            <a:noFill/>
                          </a:ln>
                          <a:solidFill>
                            <a:srgbClr val="000000"/>
                          </a:solidFill>
                          <a:effectLst/>
                          <a:latin typeface="+mn-lt"/>
                          <a:ea typeface="Calibri" panose="020F0502020204030204" pitchFamily="34" charset="0"/>
                          <a:cs typeface="Times New Roman" panose="02020603050405020304" pitchFamily="18" charset="0"/>
                        </a:rPr>
                        <a:t>Describe products after they have been made. </a:t>
                      </a:r>
                    </a:p>
                    <a:p>
                      <a:pPr marL="171450" marR="0" lvl="0" indent="-171450" algn="l" defTabSz="520700" rtl="0" eaLnBrk="1" fontAlgn="base" latinLnBrk="0" hangingPunct="1">
                        <a:lnSpc>
                          <a:spcPct val="115000"/>
                        </a:lnSpc>
                        <a:spcBef>
                          <a:spcPct val="0"/>
                        </a:spcBef>
                        <a:spcAft>
                          <a:spcPct val="0"/>
                        </a:spcAft>
                        <a:buClrTx/>
                        <a:buSzTx/>
                        <a:buFont typeface="Arial" panose="020B0604020202020204" pitchFamily="34" charset="0"/>
                        <a:buChar char="•"/>
                        <a:tabLst/>
                      </a:pPr>
                      <a:endParaRPr kumimoji="0" lang="en-GB" altLang="en-US" sz="1600" b="0" i="0" u="none" strike="noStrike" cap="none" normalizeH="0" baseline="0" dirty="0">
                        <a:ln>
                          <a:noFill/>
                        </a:ln>
                        <a:solidFill>
                          <a:srgbClr val="000000"/>
                        </a:solidFill>
                        <a:effectLst/>
                        <a:latin typeface="+mn-lt"/>
                        <a:ea typeface="Calibri" panose="020F0502020204030204" pitchFamily="34" charset="0"/>
                        <a:cs typeface="Times New Roman" panose="02020603050405020304" pitchFamily="18" charset="0"/>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800" kern="1200" dirty="0">
                          <a:solidFill>
                            <a:schemeClr val="tx1"/>
                          </a:solidFill>
                          <a:effectLst/>
                          <a:latin typeface="+mn-lt"/>
                          <a:ea typeface="+mn-ea"/>
                          <a:cs typeface="+mn-cs"/>
                        </a:rPr>
                        <a:t>• Design products that have a clear purpose and an intended user.</a:t>
                      </a:r>
                    </a:p>
                    <a:p>
                      <a:r>
                        <a:rPr lang="en-GB" sz="1800" kern="1200" dirty="0">
                          <a:solidFill>
                            <a:schemeClr val="tx1"/>
                          </a:solidFill>
                          <a:effectLst/>
                          <a:latin typeface="+mn-lt"/>
                          <a:ea typeface="+mn-ea"/>
                          <a:cs typeface="+mn-cs"/>
                        </a:rPr>
                        <a:t>• Make products, refining the design as work progresses.</a:t>
                      </a:r>
                    </a:p>
                    <a:p>
                      <a:endParaRPr lang="en-GB"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800" kern="1200" dirty="0">
                          <a:solidFill>
                            <a:schemeClr val="tx1"/>
                          </a:solidFill>
                          <a:effectLst/>
                          <a:latin typeface="+mn-lt"/>
                          <a:ea typeface="+mn-ea"/>
                          <a:cs typeface="+mn-cs"/>
                        </a:rPr>
                        <a:t>• Design products that have a clear purpose and an intended user.</a:t>
                      </a:r>
                    </a:p>
                    <a:p>
                      <a:r>
                        <a:rPr lang="en-GB" sz="1800" kern="1200" dirty="0">
                          <a:solidFill>
                            <a:schemeClr val="tx1"/>
                          </a:solidFill>
                          <a:effectLst/>
                          <a:latin typeface="+mn-lt"/>
                          <a:ea typeface="+mn-ea"/>
                          <a:cs typeface="+mn-cs"/>
                        </a:rPr>
                        <a:t>• Make products, refining the design as work progresses.</a:t>
                      </a:r>
                    </a:p>
                    <a:p>
                      <a:endParaRPr lang="en-GB"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94553283"/>
                  </a:ext>
                </a:extLst>
              </a:tr>
            </a:tbl>
          </a:graphicData>
        </a:graphic>
      </p:graphicFrame>
      <p:sp>
        <p:nvSpPr>
          <p:cNvPr id="77842" name="Slide Number Placeholder 2">
            <a:extLst>
              <a:ext uri="{FF2B5EF4-FFF2-40B4-BE49-F238E27FC236}">
                <a16:creationId xmlns:a16="http://schemas.microsoft.com/office/drawing/2014/main" id="{A0EEBE86-0653-7809-365C-AFD9904445B2}"/>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866EEC9A-39C3-4192-B9D4-81D0AC838016}" type="slidenum">
              <a:rPr lang="en-GB" altLang="en-US" smtClean="0"/>
              <a:pPr/>
              <a:t>3</a:t>
            </a:fld>
            <a:endParaRPr lang="en-GB" altLang="en-US" dirty="0"/>
          </a:p>
        </p:txBody>
      </p:sp>
      <p:sp>
        <p:nvSpPr>
          <p:cNvPr id="8" name="Title 1">
            <a:extLst>
              <a:ext uri="{FF2B5EF4-FFF2-40B4-BE49-F238E27FC236}">
                <a16:creationId xmlns:a16="http://schemas.microsoft.com/office/drawing/2014/main" id="{ABD6D7A3-83D5-9B23-B327-AF1512B473B7}"/>
              </a:ext>
            </a:extLst>
          </p:cNvPr>
          <p:cNvSpPr>
            <a:spLocks noGrp="1"/>
          </p:cNvSpPr>
          <p:nvPr>
            <p:ph type="title"/>
          </p:nvPr>
        </p:nvSpPr>
        <p:spPr>
          <a:xfrm>
            <a:off x="259395" y="194037"/>
            <a:ext cx="8626569" cy="624720"/>
          </a:xfrm>
          <a:solidFill>
            <a:schemeClr val="accent4">
              <a:lumMod val="20000"/>
              <a:lumOff val="80000"/>
            </a:schemeClr>
          </a:solidFill>
        </p:spPr>
        <p:txBody>
          <a:bodyPr>
            <a:normAutofit/>
          </a:bodyPr>
          <a:lstStyle/>
          <a:p>
            <a:pPr>
              <a:defRPr/>
            </a:pPr>
            <a:r>
              <a:rPr lang="en-GB" sz="3019" b="1" dirty="0">
                <a:latin typeface="Century Gothic" panose="020B0502020202020204" pitchFamily="34" charset="0"/>
              </a:rPr>
              <a:t>Design Technology Knowledge</a:t>
            </a:r>
            <a:endParaRPr lang="en-GB" sz="3019" b="1" dirty="0">
              <a:solidFill>
                <a:srgbClr val="FFFDFF"/>
              </a:solidFill>
              <a:latin typeface="Century Gothic" panose="020B0502020202020204" pitchFamily="34" charset="0"/>
            </a:endParaRPr>
          </a:p>
        </p:txBody>
      </p:sp>
      <p:sp>
        <p:nvSpPr>
          <p:cNvPr id="2" name="Footer Placeholder 1"/>
          <p:cNvSpPr>
            <a:spLocks noGrp="1"/>
          </p:cNvSpPr>
          <p:nvPr>
            <p:ph type="ftr" sz="quarter" idx="11"/>
          </p:nvPr>
        </p:nvSpPr>
        <p:spPr/>
        <p:txBody>
          <a:bodyPr/>
          <a:lstStyle/>
          <a:p>
            <a:endParaRPr lang="en-GB" dirty="0"/>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87209C8D-7356-87D9-E7C0-922D76561DFD}"/>
              </a:ext>
            </a:extLst>
          </p:cNvPr>
          <p:cNvGraphicFramePr>
            <a:graphicFrameLocks noGrp="1"/>
          </p:cNvGraphicFramePr>
          <p:nvPr>
            <p:ph idx="1"/>
            <p:extLst>
              <p:ext uri="{D42A27DB-BD31-4B8C-83A1-F6EECF244321}">
                <p14:modId xmlns:p14="http://schemas.microsoft.com/office/powerpoint/2010/main" val="1814032700"/>
              </p:ext>
            </p:extLst>
          </p:nvPr>
        </p:nvGraphicFramePr>
        <p:xfrm>
          <a:off x="521505" y="1213961"/>
          <a:ext cx="8100989" cy="4465327"/>
        </p:xfrm>
        <a:graphic>
          <a:graphicData uri="http://schemas.openxmlformats.org/drawingml/2006/table">
            <a:tbl>
              <a:tblPr/>
              <a:tblGrid>
                <a:gridCol w="2024908">
                  <a:extLst>
                    <a:ext uri="{9D8B030D-6E8A-4147-A177-3AD203B41FA5}">
                      <a16:colId xmlns:a16="http://schemas.microsoft.com/office/drawing/2014/main" val="441704380"/>
                    </a:ext>
                  </a:extLst>
                </a:gridCol>
                <a:gridCol w="2026266">
                  <a:extLst>
                    <a:ext uri="{9D8B030D-6E8A-4147-A177-3AD203B41FA5}">
                      <a16:colId xmlns:a16="http://schemas.microsoft.com/office/drawing/2014/main" val="1307485077"/>
                    </a:ext>
                  </a:extLst>
                </a:gridCol>
                <a:gridCol w="2024907">
                  <a:extLst>
                    <a:ext uri="{9D8B030D-6E8A-4147-A177-3AD203B41FA5}">
                      <a16:colId xmlns:a16="http://schemas.microsoft.com/office/drawing/2014/main" val="4072427205"/>
                    </a:ext>
                  </a:extLst>
                </a:gridCol>
                <a:gridCol w="2024908">
                  <a:extLst>
                    <a:ext uri="{9D8B030D-6E8A-4147-A177-3AD203B41FA5}">
                      <a16:colId xmlns:a16="http://schemas.microsoft.com/office/drawing/2014/main" val="3665806706"/>
                    </a:ext>
                  </a:extLst>
                </a:gridCol>
              </a:tblGrid>
              <a:tr h="388413">
                <a:tc gridSpan="4">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Designing, Making, Evaluating and Improving</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737248599"/>
                  </a:ext>
                </a:extLst>
              </a:tr>
              <a:tr h="350386">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3</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4</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5</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6</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a16="http://schemas.microsoft.com/office/drawing/2014/main" val="3826453826"/>
                  </a:ext>
                </a:extLst>
              </a:tr>
              <a:tr h="3723875">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r>
                        <a:rPr lang="en-GB" sz="1000" kern="1200" dirty="0">
                          <a:solidFill>
                            <a:schemeClr val="tx1"/>
                          </a:solidFill>
                          <a:effectLst/>
                          <a:latin typeface="Calibri" panose="020F0502020204030204" pitchFamily="34" charset="0"/>
                          <a:ea typeface="MS PGothic" panose="020B0600070205080204" pitchFamily="34" charset="-128"/>
                          <a:cs typeface="+mn-cs"/>
                        </a:rPr>
                        <a:t>• Design with purpose by identifying opportunities to design.</a:t>
                      </a:r>
                    </a:p>
                    <a:p>
                      <a:r>
                        <a:rPr lang="en-GB" sz="1000" kern="1200" dirty="0">
                          <a:solidFill>
                            <a:schemeClr val="tx1"/>
                          </a:solidFill>
                          <a:effectLst/>
                          <a:latin typeface="Calibri" panose="020F0502020204030204" pitchFamily="34" charset="0"/>
                          <a:ea typeface="MS PGothic" panose="020B0600070205080204" pitchFamily="34" charset="-128"/>
                          <a:cs typeface="+mn-cs"/>
                        </a:rPr>
                        <a:t>• Make products by working efficiently (such as by carefully selecting materials).</a:t>
                      </a:r>
                    </a:p>
                    <a:p>
                      <a:r>
                        <a:rPr lang="en-GB" sz="1000" kern="1200" dirty="0">
                          <a:solidFill>
                            <a:schemeClr val="tx1"/>
                          </a:solidFill>
                          <a:effectLst/>
                          <a:latin typeface="Calibri" panose="020F0502020204030204" pitchFamily="34" charset="0"/>
                          <a:ea typeface="MS PGothic" panose="020B0600070205080204" pitchFamily="34" charset="-128"/>
                          <a:cs typeface="+mn-cs"/>
                        </a:rPr>
                        <a:t>• Refine work and techniques as work progresses, continually evaluating the product design.</a:t>
                      </a:r>
                    </a:p>
                    <a:p>
                      <a:r>
                        <a:rPr lang="en-GB" sz="1000" kern="1200" dirty="0">
                          <a:solidFill>
                            <a:schemeClr val="tx1"/>
                          </a:solidFill>
                          <a:effectLst/>
                          <a:latin typeface="Calibri" panose="020F0502020204030204" pitchFamily="34" charset="0"/>
                          <a:ea typeface="MS PGothic" panose="020B0600070205080204" pitchFamily="34" charset="-128"/>
                          <a:cs typeface="+mn-cs"/>
                        </a:rPr>
                        <a:t>• Use software to design and represent product designs. </a:t>
                      </a:r>
                    </a:p>
                    <a:p>
                      <a:pPr marL="0" marR="0" lvl="0" indent="0" algn="l" defTabSz="520700" rtl="0" eaLnBrk="1" fontAlgn="base" latinLnBrk="0" hangingPunct="1">
                        <a:lnSpc>
                          <a:spcPct val="115000"/>
                        </a:lnSpc>
                        <a:spcBef>
                          <a:spcPct val="0"/>
                        </a:spcBef>
                        <a:spcAft>
                          <a:spcPct val="0"/>
                        </a:spcAft>
                        <a:buClrTx/>
                        <a:buSzTx/>
                        <a:buFont typeface="Arial" panose="020B0604020202020204" pitchFamily="34" charset="0"/>
                        <a:buNone/>
                        <a:tabLst/>
                      </a:pPr>
                      <a:endParaRPr kumimoji="0" lang="en-GB" altLang="en-US" sz="1000" b="0"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000" kern="1200" dirty="0">
                          <a:solidFill>
                            <a:schemeClr val="tx1"/>
                          </a:solidFill>
                          <a:effectLst/>
                          <a:latin typeface="+mn-lt"/>
                          <a:ea typeface="+mn-ea"/>
                          <a:cs typeface="+mn-cs"/>
                        </a:rPr>
                        <a:t>• Design with purpose by identifying opportunities to design.</a:t>
                      </a:r>
                    </a:p>
                    <a:p>
                      <a:r>
                        <a:rPr lang="en-GB" sz="1000" kern="1200" dirty="0">
                          <a:solidFill>
                            <a:schemeClr val="tx1"/>
                          </a:solidFill>
                          <a:effectLst/>
                          <a:latin typeface="+mn-lt"/>
                          <a:ea typeface="+mn-ea"/>
                          <a:cs typeface="+mn-cs"/>
                        </a:rPr>
                        <a:t>• Make products by working efficiently (such as by carefully selecting materials).</a:t>
                      </a:r>
                    </a:p>
                    <a:p>
                      <a:r>
                        <a:rPr lang="en-GB" sz="1000" kern="1200" dirty="0">
                          <a:solidFill>
                            <a:schemeClr val="tx1"/>
                          </a:solidFill>
                          <a:effectLst/>
                          <a:latin typeface="+mn-lt"/>
                          <a:ea typeface="+mn-ea"/>
                          <a:cs typeface="+mn-cs"/>
                        </a:rPr>
                        <a:t>• Refine work and techniques as work progresses, continually evaluating the product design.</a:t>
                      </a:r>
                    </a:p>
                    <a:p>
                      <a:endParaRPr lang="en-GB" sz="10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200" kern="1200" dirty="0">
                          <a:solidFill>
                            <a:schemeClr val="tx1"/>
                          </a:solidFill>
                          <a:effectLst/>
                          <a:latin typeface="+mn-lt"/>
                          <a:ea typeface="+mn-ea"/>
                          <a:cs typeface="+mn-cs"/>
                        </a:rPr>
                        <a:t>• Design with the user in mind, motivated by the service a product will offer (rather than simply for profit).</a:t>
                      </a:r>
                    </a:p>
                    <a:p>
                      <a:r>
                        <a:rPr lang="en-GB" sz="1200" kern="1200" dirty="0">
                          <a:solidFill>
                            <a:schemeClr val="tx1"/>
                          </a:solidFill>
                          <a:effectLst/>
                          <a:latin typeface="+mn-lt"/>
                          <a:ea typeface="+mn-ea"/>
                          <a:cs typeface="+mn-cs"/>
                        </a:rPr>
                        <a:t>• Make products through stages of prototypes, making continual refinements.</a:t>
                      </a:r>
                    </a:p>
                    <a:p>
                      <a:r>
                        <a:rPr lang="en-GB" sz="1200" kern="1200" dirty="0">
                          <a:solidFill>
                            <a:schemeClr val="tx1"/>
                          </a:solidFill>
                          <a:effectLst/>
                          <a:latin typeface="+mn-lt"/>
                          <a:ea typeface="+mn-ea"/>
                          <a:cs typeface="+mn-cs"/>
                        </a:rPr>
                        <a:t>• Ensure products have a high quality finish, using art skills where appropriate.</a:t>
                      </a:r>
                    </a:p>
                    <a:p>
                      <a:r>
                        <a:rPr lang="en-GB" sz="1200" kern="1200" dirty="0">
                          <a:solidFill>
                            <a:schemeClr val="tx1"/>
                          </a:solidFill>
                          <a:effectLst/>
                          <a:latin typeface="+mn-lt"/>
                          <a:ea typeface="+mn-ea"/>
                          <a:cs typeface="+mn-cs"/>
                        </a:rPr>
                        <a:t>• Use prototypes, cross-sectional diagrams and computer aided designs to represent designs. </a:t>
                      </a:r>
                    </a:p>
                    <a:p>
                      <a:endParaRPr lang="en-GB" sz="12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GB" sz="12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19805240"/>
                  </a:ext>
                </a:extLst>
              </a:tr>
            </a:tbl>
          </a:graphicData>
        </a:graphic>
      </p:graphicFrame>
      <p:sp>
        <p:nvSpPr>
          <p:cNvPr id="78869" name="Slide Number Placeholder 2">
            <a:extLst>
              <a:ext uri="{FF2B5EF4-FFF2-40B4-BE49-F238E27FC236}">
                <a16:creationId xmlns:a16="http://schemas.microsoft.com/office/drawing/2014/main" id="{8202F70A-4632-3473-74DE-5318260475A8}"/>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A5C9DECD-1D8A-4EBE-B7AD-7B6EF176E88D}" type="slidenum">
              <a:rPr lang="en-GB" altLang="en-US" smtClean="0"/>
              <a:pPr/>
              <a:t>4</a:t>
            </a:fld>
            <a:endParaRPr lang="en-GB" altLang="en-US" dirty="0"/>
          </a:p>
        </p:txBody>
      </p:sp>
      <p:sp>
        <p:nvSpPr>
          <p:cNvPr id="8" name="Title 1">
            <a:extLst>
              <a:ext uri="{FF2B5EF4-FFF2-40B4-BE49-F238E27FC236}">
                <a16:creationId xmlns:a16="http://schemas.microsoft.com/office/drawing/2014/main" id="{4B06319F-2F14-5C98-FBED-560CDE615093}"/>
              </a:ext>
            </a:extLst>
          </p:cNvPr>
          <p:cNvSpPr>
            <a:spLocks noGrp="1"/>
          </p:cNvSpPr>
          <p:nvPr>
            <p:ph type="title"/>
          </p:nvPr>
        </p:nvSpPr>
        <p:spPr>
          <a:xfrm>
            <a:off x="259395" y="194037"/>
            <a:ext cx="8626569" cy="624720"/>
          </a:xfrm>
          <a:solidFill>
            <a:schemeClr val="accent4">
              <a:lumMod val="20000"/>
              <a:lumOff val="80000"/>
            </a:schemeClr>
          </a:solidFill>
        </p:spPr>
        <p:txBody>
          <a:bodyPr>
            <a:normAutofit/>
          </a:bodyPr>
          <a:lstStyle/>
          <a:p>
            <a:pPr>
              <a:defRPr/>
            </a:pPr>
            <a:r>
              <a:rPr lang="en-GB" sz="3019" b="1" dirty="0">
                <a:latin typeface="Century Gothic" panose="020B0502020202020204" pitchFamily="34" charset="0"/>
              </a:rPr>
              <a:t>Design Technology Knowledge</a:t>
            </a:r>
            <a:endParaRPr lang="en-GB" sz="3019" b="1" dirty="0">
              <a:solidFill>
                <a:srgbClr val="FFFDFF"/>
              </a:solidFill>
              <a:latin typeface="Century Gothic" panose="020B0502020202020204" pitchFamily="34" charset="0"/>
            </a:endParaRPr>
          </a:p>
        </p:txBody>
      </p:sp>
      <p:sp>
        <p:nvSpPr>
          <p:cNvPr id="2" name="Footer Placeholder 1"/>
          <p:cNvSpPr>
            <a:spLocks noGrp="1"/>
          </p:cNvSpPr>
          <p:nvPr>
            <p:ph type="ftr" sz="quarter" idx="11"/>
          </p:nvPr>
        </p:nvSpPr>
        <p:spPr/>
        <p:txBody>
          <a:bodyPr/>
          <a:lstStyle/>
          <a:p>
            <a:endParaRPr lang="en-GB" dirty="0"/>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4BFF6CF5-4CF9-C2D4-C784-FFDB32BA6813}"/>
              </a:ext>
            </a:extLst>
          </p:cNvPr>
          <p:cNvGraphicFramePr>
            <a:graphicFrameLocks noGrp="1"/>
          </p:cNvGraphicFramePr>
          <p:nvPr>
            <p:ph idx="1"/>
            <p:extLst>
              <p:ext uri="{D42A27DB-BD31-4B8C-83A1-F6EECF244321}">
                <p14:modId xmlns:p14="http://schemas.microsoft.com/office/powerpoint/2010/main" val="4121075866"/>
              </p:ext>
            </p:extLst>
          </p:nvPr>
        </p:nvGraphicFramePr>
        <p:xfrm>
          <a:off x="517432" y="1406809"/>
          <a:ext cx="8109138" cy="3903079"/>
        </p:xfrm>
        <a:graphic>
          <a:graphicData uri="http://schemas.openxmlformats.org/drawingml/2006/table">
            <a:tbl>
              <a:tblPr/>
              <a:tblGrid>
                <a:gridCol w="2274320">
                  <a:extLst>
                    <a:ext uri="{9D8B030D-6E8A-4147-A177-3AD203B41FA5}">
                      <a16:colId xmlns:a16="http://schemas.microsoft.com/office/drawing/2014/main" val="1708824382"/>
                    </a:ext>
                  </a:extLst>
                </a:gridCol>
                <a:gridCol w="2946167">
                  <a:extLst>
                    <a:ext uri="{9D8B030D-6E8A-4147-A177-3AD203B41FA5}">
                      <a16:colId xmlns:a16="http://schemas.microsoft.com/office/drawing/2014/main" val="3245300809"/>
                    </a:ext>
                  </a:extLst>
                </a:gridCol>
                <a:gridCol w="2888651">
                  <a:extLst>
                    <a:ext uri="{9D8B030D-6E8A-4147-A177-3AD203B41FA5}">
                      <a16:colId xmlns:a16="http://schemas.microsoft.com/office/drawing/2014/main" val="1859629020"/>
                    </a:ext>
                  </a:extLst>
                </a:gridCol>
              </a:tblGrid>
              <a:tr h="388413">
                <a:tc gridSpan="3">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defRPr/>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Taking Inspiration</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713844407"/>
                  </a:ext>
                </a:extLst>
              </a:tr>
              <a:tr h="350386">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EYFS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1</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2</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a16="http://schemas.microsoft.com/office/drawing/2014/main" val="3254026563"/>
                  </a:ext>
                </a:extLst>
              </a:tr>
              <a:tr h="3161627">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171450" marR="0" lvl="0" indent="-171450" algn="l" defTabSz="520700" rtl="0" eaLnBrk="1" fontAlgn="base" latinLnBrk="0" hangingPunct="1">
                        <a:lnSpc>
                          <a:spcPct val="115000"/>
                        </a:lnSpc>
                        <a:spcBef>
                          <a:spcPct val="0"/>
                        </a:spcBef>
                        <a:spcAft>
                          <a:spcPct val="0"/>
                        </a:spcAft>
                        <a:buClrTx/>
                        <a:buSzTx/>
                        <a:buFont typeface="Arial" panose="020B0604020202020204" pitchFamily="34" charset="0"/>
                        <a:buChar char="•"/>
                        <a:tabLst/>
                      </a:pPr>
                      <a:r>
                        <a:rPr kumimoji="0" lang="en-GB" altLang="en-US" sz="1800" b="0" i="0" u="none" strike="noStrike" cap="none" normalizeH="0" baseline="0" dirty="0">
                          <a:ln>
                            <a:noFill/>
                          </a:ln>
                          <a:solidFill>
                            <a:srgbClr val="000000"/>
                          </a:solidFill>
                          <a:effectLst/>
                          <a:latin typeface="+mn-lt"/>
                          <a:ea typeface="Calibri" panose="020F0502020204030204" pitchFamily="34" charset="0"/>
                          <a:cs typeface="Times New Roman" panose="02020603050405020304" pitchFamily="18" charset="0"/>
                        </a:rPr>
                        <a:t>Look at similar objects before making yours. </a:t>
                      </a:r>
                    </a:p>
                    <a:p>
                      <a:pPr marL="171450" marR="0" lvl="0" indent="-171450" algn="l" defTabSz="520700" rtl="0" eaLnBrk="1" fontAlgn="base" latinLnBrk="0" hangingPunct="1">
                        <a:lnSpc>
                          <a:spcPct val="115000"/>
                        </a:lnSpc>
                        <a:spcBef>
                          <a:spcPct val="0"/>
                        </a:spcBef>
                        <a:spcAft>
                          <a:spcPct val="0"/>
                        </a:spcAft>
                        <a:buClrTx/>
                        <a:buSzTx/>
                        <a:buFont typeface="Arial" panose="020B0604020202020204" pitchFamily="34" charset="0"/>
                        <a:buChar char="•"/>
                        <a:tabLst/>
                      </a:pPr>
                      <a:endParaRPr kumimoji="0" lang="en-GB" altLang="en-US" sz="1800" b="0" i="0" u="none" strike="noStrike" cap="none" normalizeH="0" baseline="0" dirty="0">
                        <a:ln>
                          <a:noFill/>
                        </a:ln>
                        <a:solidFill>
                          <a:srgbClr val="000000"/>
                        </a:solidFill>
                        <a:effectLst/>
                        <a:latin typeface="+mn-lt"/>
                        <a:ea typeface="Calibri" panose="020F0502020204030204" pitchFamily="34" charset="0"/>
                        <a:cs typeface="Times New Roman" panose="02020603050405020304" pitchFamily="18" charset="0"/>
                      </a:endParaRPr>
                    </a:p>
                    <a:p>
                      <a:pPr marL="171450" marR="0" lvl="0" indent="-171450" algn="l" defTabSz="520700" rtl="0" eaLnBrk="1" fontAlgn="base" latinLnBrk="0" hangingPunct="1">
                        <a:lnSpc>
                          <a:spcPct val="115000"/>
                        </a:lnSpc>
                        <a:spcBef>
                          <a:spcPct val="0"/>
                        </a:spcBef>
                        <a:spcAft>
                          <a:spcPct val="0"/>
                        </a:spcAft>
                        <a:buClrTx/>
                        <a:buSzTx/>
                        <a:buFont typeface="Arial" panose="020B0604020202020204" pitchFamily="34" charset="0"/>
                        <a:buChar char="•"/>
                        <a:tabLst/>
                      </a:pPr>
                      <a:r>
                        <a:rPr kumimoji="0" lang="en-GB" altLang="en-US" sz="1800" b="0" i="0" u="none" strike="noStrike" cap="none" normalizeH="0" baseline="0" dirty="0">
                          <a:ln>
                            <a:noFill/>
                          </a:ln>
                          <a:solidFill>
                            <a:srgbClr val="000000"/>
                          </a:solidFill>
                          <a:effectLst/>
                          <a:latin typeface="+mn-lt"/>
                          <a:ea typeface="Calibri" panose="020F0502020204030204" pitchFamily="34" charset="0"/>
                          <a:cs typeface="Times New Roman" panose="02020603050405020304" pitchFamily="18" charset="0"/>
                        </a:rPr>
                        <a:t>Explain why you want yours to be similar/different. </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800" kern="1200" dirty="0">
                          <a:solidFill>
                            <a:schemeClr val="tx1"/>
                          </a:solidFill>
                          <a:effectLst/>
                          <a:latin typeface="+mn-lt"/>
                          <a:ea typeface="+mn-ea"/>
                          <a:cs typeface="+mn-cs"/>
                        </a:rPr>
                        <a:t>• Explore objects and designs to identify likes and dislikes of the designs.</a:t>
                      </a:r>
                    </a:p>
                    <a:p>
                      <a:endParaRPr lang="en-GB" sz="1800" kern="1200" dirty="0">
                        <a:solidFill>
                          <a:schemeClr val="tx1"/>
                        </a:solidFill>
                        <a:effectLst/>
                        <a:latin typeface="+mn-lt"/>
                        <a:ea typeface="+mn-ea"/>
                        <a:cs typeface="+mn-cs"/>
                      </a:endParaRPr>
                    </a:p>
                    <a:p>
                      <a:r>
                        <a:rPr lang="en-GB" sz="1800" kern="1200" dirty="0">
                          <a:solidFill>
                            <a:schemeClr val="tx1"/>
                          </a:solidFill>
                          <a:effectLst/>
                          <a:latin typeface="+mn-lt"/>
                          <a:ea typeface="+mn-ea"/>
                          <a:cs typeface="+mn-cs"/>
                        </a:rPr>
                        <a:t>• Suggest improvements to existing designs.</a:t>
                      </a:r>
                    </a:p>
                    <a:p>
                      <a:r>
                        <a:rPr lang="en-GB" sz="1800" kern="1200" dirty="0">
                          <a:solidFill>
                            <a:schemeClr val="tx1"/>
                          </a:solidFill>
                          <a:effectLst/>
                          <a:latin typeface="+mn-lt"/>
                          <a:ea typeface="+mn-ea"/>
                          <a:cs typeface="+mn-cs"/>
                        </a:rPr>
                        <a:t>• Explore how products have been created.</a:t>
                      </a:r>
                    </a:p>
                    <a:p>
                      <a:endParaRPr lang="en-GB"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800" kern="1200" dirty="0">
                          <a:solidFill>
                            <a:schemeClr val="tx1"/>
                          </a:solidFill>
                          <a:effectLst/>
                          <a:latin typeface="+mn-lt"/>
                          <a:ea typeface="+mn-ea"/>
                          <a:cs typeface="+mn-cs"/>
                        </a:rPr>
                        <a:t>• Explore objects and designs to identify likes and dislikes of the designs.</a:t>
                      </a:r>
                    </a:p>
                    <a:p>
                      <a:endParaRPr lang="en-GB" sz="1800" kern="1200" dirty="0">
                        <a:solidFill>
                          <a:schemeClr val="tx1"/>
                        </a:solidFill>
                        <a:effectLst/>
                        <a:latin typeface="+mn-lt"/>
                        <a:ea typeface="+mn-ea"/>
                        <a:cs typeface="+mn-cs"/>
                      </a:endParaRPr>
                    </a:p>
                    <a:p>
                      <a:r>
                        <a:rPr lang="en-GB" sz="1800" kern="1200" dirty="0">
                          <a:solidFill>
                            <a:schemeClr val="tx1"/>
                          </a:solidFill>
                          <a:effectLst/>
                          <a:latin typeface="+mn-lt"/>
                          <a:ea typeface="+mn-ea"/>
                          <a:cs typeface="+mn-cs"/>
                        </a:rPr>
                        <a:t>• Suggest improvements to existing designs.</a:t>
                      </a:r>
                      <a:r>
                        <a:rPr lang="en-GB" dirty="0">
                          <a:effectLst/>
                        </a:rPr>
                        <a:t> </a:t>
                      </a:r>
                      <a:endParaRPr lang="en-GB"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42441852"/>
                  </a:ext>
                </a:extLst>
              </a:tr>
            </a:tbl>
          </a:graphicData>
        </a:graphic>
      </p:graphicFrame>
      <p:sp>
        <p:nvSpPr>
          <p:cNvPr id="79890" name="Slide Number Placeholder 2">
            <a:extLst>
              <a:ext uri="{FF2B5EF4-FFF2-40B4-BE49-F238E27FC236}">
                <a16:creationId xmlns:a16="http://schemas.microsoft.com/office/drawing/2014/main" id="{344D2E74-B485-C5FD-51F6-2849D0AB2BE0}"/>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A571C2B6-38AD-4460-98D9-58B73FA35B91}" type="slidenum">
              <a:rPr lang="en-GB" altLang="en-US" smtClean="0"/>
              <a:pPr/>
              <a:t>5</a:t>
            </a:fld>
            <a:endParaRPr lang="en-GB" altLang="en-US" dirty="0"/>
          </a:p>
        </p:txBody>
      </p:sp>
      <p:sp>
        <p:nvSpPr>
          <p:cNvPr id="8" name="Title 1">
            <a:extLst>
              <a:ext uri="{FF2B5EF4-FFF2-40B4-BE49-F238E27FC236}">
                <a16:creationId xmlns:a16="http://schemas.microsoft.com/office/drawing/2014/main" id="{AA889202-A46C-B563-F3F0-6D3E3F4BBD8E}"/>
              </a:ext>
            </a:extLst>
          </p:cNvPr>
          <p:cNvSpPr>
            <a:spLocks noGrp="1"/>
          </p:cNvSpPr>
          <p:nvPr>
            <p:ph type="title"/>
          </p:nvPr>
        </p:nvSpPr>
        <p:spPr>
          <a:xfrm>
            <a:off x="259395" y="194037"/>
            <a:ext cx="8626569" cy="624720"/>
          </a:xfrm>
          <a:solidFill>
            <a:schemeClr val="accent4">
              <a:lumMod val="20000"/>
              <a:lumOff val="80000"/>
            </a:schemeClr>
          </a:solidFill>
        </p:spPr>
        <p:txBody>
          <a:bodyPr>
            <a:normAutofit/>
          </a:bodyPr>
          <a:lstStyle/>
          <a:p>
            <a:pPr>
              <a:defRPr/>
            </a:pPr>
            <a:r>
              <a:rPr lang="en-GB" sz="3019" b="1" dirty="0">
                <a:latin typeface="Century Gothic" panose="020B0502020202020204" pitchFamily="34" charset="0"/>
              </a:rPr>
              <a:t>Design Technology Disciplinary Knowledge</a:t>
            </a:r>
            <a:endParaRPr lang="en-GB" sz="3019" b="1" dirty="0">
              <a:solidFill>
                <a:srgbClr val="FFFDFF"/>
              </a:solidFill>
              <a:latin typeface="Century Gothic" panose="020B0502020202020204" pitchFamily="34" charset="0"/>
            </a:endParaRPr>
          </a:p>
        </p:txBody>
      </p:sp>
      <p:sp>
        <p:nvSpPr>
          <p:cNvPr id="2" name="Footer Placeholder 1"/>
          <p:cNvSpPr>
            <a:spLocks noGrp="1"/>
          </p:cNvSpPr>
          <p:nvPr>
            <p:ph type="ftr" sz="quarter" idx="11"/>
          </p:nvPr>
        </p:nvSpPr>
        <p:spPr/>
        <p:txBody>
          <a:bodyPr/>
          <a:lstStyle/>
          <a:p>
            <a:endParaRPr lang="en-GB" dirty="0"/>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1B38A01C-956F-3ABC-9029-B1BD347B822D}"/>
              </a:ext>
            </a:extLst>
          </p:cNvPr>
          <p:cNvGraphicFramePr>
            <a:graphicFrameLocks noGrp="1"/>
          </p:cNvGraphicFramePr>
          <p:nvPr>
            <p:ph idx="1"/>
            <p:extLst>
              <p:ext uri="{D42A27DB-BD31-4B8C-83A1-F6EECF244321}">
                <p14:modId xmlns:p14="http://schemas.microsoft.com/office/powerpoint/2010/main" val="2368375304"/>
              </p:ext>
            </p:extLst>
          </p:nvPr>
        </p:nvGraphicFramePr>
        <p:xfrm>
          <a:off x="521505" y="976295"/>
          <a:ext cx="8100989" cy="4524393"/>
        </p:xfrm>
        <a:graphic>
          <a:graphicData uri="http://schemas.openxmlformats.org/drawingml/2006/table">
            <a:tbl>
              <a:tblPr/>
              <a:tblGrid>
                <a:gridCol w="1867370">
                  <a:extLst>
                    <a:ext uri="{9D8B030D-6E8A-4147-A177-3AD203B41FA5}">
                      <a16:colId xmlns:a16="http://schemas.microsoft.com/office/drawing/2014/main" val="1003302530"/>
                    </a:ext>
                  </a:extLst>
                </a:gridCol>
                <a:gridCol w="1943422">
                  <a:extLst>
                    <a:ext uri="{9D8B030D-6E8A-4147-A177-3AD203B41FA5}">
                      <a16:colId xmlns:a16="http://schemas.microsoft.com/office/drawing/2014/main" val="478540876"/>
                    </a:ext>
                  </a:extLst>
                </a:gridCol>
                <a:gridCol w="2077873">
                  <a:extLst>
                    <a:ext uri="{9D8B030D-6E8A-4147-A177-3AD203B41FA5}">
                      <a16:colId xmlns:a16="http://schemas.microsoft.com/office/drawing/2014/main" val="1426055967"/>
                    </a:ext>
                  </a:extLst>
                </a:gridCol>
                <a:gridCol w="2212324">
                  <a:extLst>
                    <a:ext uri="{9D8B030D-6E8A-4147-A177-3AD203B41FA5}">
                      <a16:colId xmlns:a16="http://schemas.microsoft.com/office/drawing/2014/main" val="779650668"/>
                    </a:ext>
                  </a:extLst>
                </a:gridCol>
              </a:tblGrid>
              <a:tr h="393501">
                <a:tc gridSpan="4">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Taking Inspiration</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168985955"/>
                  </a:ext>
                </a:extLst>
              </a:tr>
              <a:tr h="297534">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3</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4</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5</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6</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a16="http://schemas.microsoft.com/office/drawing/2014/main" val="3496808766"/>
                  </a:ext>
                </a:extLst>
              </a:tr>
              <a:tr h="3833358">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r>
                        <a:rPr lang="en-GB" sz="1200" kern="1200" dirty="0">
                          <a:solidFill>
                            <a:schemeClr val="tx1"/>
                          </a:solidFill>
                          <a:effectLst/>
                          <a:latin typeface="Calibri" panose="020F0502020204030204" pitchFamily="34" charset="0"/>
                          <a:ea typeface="MS PGothic" panose="020B0600070205080204" pitchFamily="34" charset="-128"/>
                          <a:cs typeface="+mn-cs"/>
                        </a:rPr>
                        <a:t>• Improve upon existing designs, giving reasons for choices</a:t>
                      </a:r>
                    </a:p>
                    <a:p>
                      <a:r>
                        <a:rPr lang="en-GB" sz="1200" kern="1200" dirty="0">
                          <a:solidFill>
                            <a:schemeClr val="tx1"/>
                          </a:solidFill>
                          <a:effectLst/>
                          <a:latin typeface="Calibri" panose="020F0502020204030204" pitchFamily="34" charset="0"/>
                          <a:ea typeface="MS PGothic" panose="020B0600070205080204" pitchFamily="34" charset="-128"/>
                          <a:cs typeface="+mn-cs"/>
                        </a:rPr>
                        <a:t>• Disassemble products to understand how they work</a:t>
                      </a:r>
                    </a:p>
                    <a:p>
                      <a:r>
                        <a:rPr lang="en-GB" sz="1200" kern="1200" dirty="0">
                          <a:solidFill>
                            <a:schemeClr val="tx1"/>
                          </a:solidFill>
                          <a:effectLst/>
                          <a:latin typeface="Calibri" panose="020F0502020204030204" pitchFamily="34" charset="0"/>
                          <a:ea typeface="MS PGothic" panose="020B0600070205080204" pitchFamily="34" charset="-128"/>
                          <a:cs typeface="+mn-cs"/>
                        </a:rPr>
                        <a:t>• Identify some of the great designers in all of the areas of study (including pioneers in horticultural techniques) to generate ideas for designs</a:t>
                      </a:r>
                    </a:p>
                    <a:p>
                      <a:endParaRPr lang="en-GB" sz="1200" kern="1200" dirty="0">
                        <a:solidFill>
                          <a:schemeClr val="tx1"/>
                        </a:solidFill>
                        <a:effectLst/>
                        <a:latin typeface="Calibri" panose="020F0502020204030204" pitchFamily="34" charset="0"/>
                        <a:ea typeface="MS PGothic" panose="020B0600070205080204" pitchFamily="34" charset="-128"/>
                        <a:cs typeface="+mn-cs"/>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200" kern="1200" dirty="0">
                          <a:solidFill>
                            <a:schemeClr val="tx1"/>
                          </a:solidFill>
                          <a:effectLst/>
                          <a:latin typeface="+mn-lt"/>
                          <a:ea typeface="+mn-ea"/>
                          <a:cs typeface="+mn-cs"/>
                        </a:rPr>
                        <a:t>• Improve upon existing designs, giving reasons for choices</a:t>
                      </a:r>
                      <a:r>
                        <a:rPr lang="en-GB" sz="1200" dirty="0">
                          <a:effectLst/>
                        </a:rPr>
                        <a:t> </a:t>
                      </a:r>
                      <a:endParaRPr lang="en-GB" sz="12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200" kern="1200" dirty="0">
                          <a:solidFill>
                            <a:schemeClr val="tx1"/>
                          </a:solidFill>
                          <a:effectLst/>
                          <a:latin typeface="+mn-lt"/>
                          <a:ea typeface="+mn-ea"/>
                          <a:cs typeface="+mn-cs"/>
                        </a:rPr>
                        <a:t>• Combine elements of design from a range of inspirational designers throughout history, giving reasons for choices.</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Create innovative designs that improve upon existing products.</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Evaluate the design of products so as to suggest improvements to the user experience.</a:t>
                      </a:r>
                    </a:p>
                    <a:p>
                      <a:endParaRPr lang="en-GB" sz="12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171450" indent="-171450">
                        <a:buFont typeface="Arial" panose="020B0604020202020204" pitchFamily="34" charset="0"/>
                        <a:buChar char="•"/>
                      </a:pPr>
                      <a:r>
                        <a:rPr lang="en-GB" sz="1200" dirty="0"/>
                        <a:t>Compare different</a:t>
                      </a:r>
                      <a:r>
                        <a:rPr lang="en-GB" sz="1200" baseline="0" dirty="0"/>
                        <a:t> inventors, their products and impacts. </a:t>
                      </a:r>
                    </a:p>
                    <a:p>
                      <a:pPr marL="171450" indent="-171450">
                        <a:buFont typeface="Arial" panose="020B0604020202020204" pitchFamily="34" charset="0"/>
                        <a:buChar char="•"/>
                      </a:pPr>
                      <a:endParaRPr lang="en-GB" sz="1200" baseline="0" dirty="0"/>
                    </a:p>
                    <a:p>
                      <a:pPr marL="171450" indent="-171450">
                        <a:buFont typeface="Arial" panose="020B0604020202020204" pitchFamily="34" charset="0"/>
                        <a:buChar char="•"/>
                      </a:pPr>
                      <a:r>
                        <a:rPr lang="en-GB" sz="1200" baseline="0" dirty="0"/>
                        <a:t>State opinions on the designs and designers studied. </a:t>
                      </a:r>
                    </a:p>
                    <a:p>
                      <a:pPr marL="171450" indent="-171450">
                        <a:buFont typeface="Arial" panose="020B0604020202020204" pitchFamily="34" charset="0"/>
                        <a:buChar char="•"/>
                      </a:pPr>
                      <a:endParaRPr lang="en-GB" sz="1200" baseline="0" dirty="0"/>
                    </a:p>
                    <a:p>
                      <a:pPr marL="171450" indent="-171450">
                        <a:buFont typeface="Arial" panose="020B0604020202020204" pitchFamily="34" charset="0"/>
                        <a:buChar char="•"/>
                      </a:pPr>
                      <a:r>
                        <a:rPr lang="en-GB" sz="1200" baseline="0" dirty="0"/>
                        <a:t>Evaluate self-produced products with next steps to improve the final product. </a:t>
                      </a:r>
                      <a:endParaRPr lang="en-GB" sz="12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17668984"/>
                  </a:ext>
                </a:extLst>
              </a:tr>
            </a:tbl>
          </a:graphicData>
        </a:graphic>
      </p:graphicFrame>
      <p:sp>
        <p:nvSpPr>
          <p:cNvPr id="80917" name="Slide Number Placeholder 2">
            <a:extLst>
              <a:ext uri="{FF2B5EF4-FFF2-40B4-BE49-F238E27FC236}">
                <a16:creationId xmlns:a16="http://schemas.microsoft.com/office/drawing/2014/main" id="{AB749C08-A4EC-1900-2596-BE632F54E1C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225B71F1-157E-47C1-A7AB-76C539895E80}" type="slidenum">
              <a:rPr lang="en-GB" altLang="en-US" smtClean="0"/>
              <a:pPr/>
              <a:t>6</a:t>
            </a:fld>
            <a:endParaRPr lang="en-GB" altLang="en-US" dirty="0"/>
          </a:p>
        </p:txBody>
      </p:sp>
      <p:sp>
        <p:nvSpPr>
          <p:cNvPr id="8" name="Title 1">
            <a:extLst>
              <a:ext uri="{FF2B5EF4-FFF2-40B4-BE49-F238E27FC236}">
                <a16:creationId xmlns:a16="http://schemas.microsoft.com/office/drawing/2014/main" id="{C7871A0F-4D88-2B7B-5EB1-D90088DB769D}"/>
              </a:ext>
            </a:extLst>
          </p:cNvPr>
          <p:cNvSpPr>
            <a:spLocks noGrp="1"/>
          </p:cNvSpPr>
          <p:nvPr>
            <p:ph type="title"/>
          </p:nvPr>
        </p:nvSpPr>
        <p:spPr>
          <a:xfrm>
            <a:off x="259395" y="194037"/>
            <a:ext cx="8626569" cy="624720"/>
          </a:xfrm>
          <a:solidFill>
            <a:schemeClr val="accent4">
              <a:lumMod val="20000"/>
              <a:lumOff val="80000"/>
            </a:schemeClr>
          </a:solidFill>
        </p:spPr>
        <p:txBody>
          <a:bodyPr>
            <a:normAutofit/>
          </a:bodyPr>
          <a:lstStyle/>
          <a:p>
            <a:pPr>
              <a:defRPr/>
            </a:pPr>
            <a:r>
              <a:rPr lang="en-GB" sz="3019" b="1" dirty="0">
                <a:latin typeface="Century Gothic" panose="020B0502020202020204" pitchFamily="34" charset="0"/>
              </a:rPr>
              <a:t>Design Technology Knowledge</a:t>
            </a:r>
            <a:endParaRPr lang="en-GB" sz="3019" b="1" dirty="0">
              <a:solidFill>
                <a:srgbClr val="FFFDFF"/>
              </a:solidFill>
              <a:latin typeface="Century Gothic" panose="020B0502020202020204" pitchFamily="34" charset="0"/>
            </a:endParaRPr>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d1f17a14-8980-460c-8c1f-dd8ff902a239" xsi:nil="true"/>
    <lcf76f155ced4ddcb4097134ff3c332f xmlns="f482e274-dfc4-4f07-b2a2-767530760282">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01BD9AC1D9BC449B1FC13D741B76F61" ma:contentTypeVersion="17" ma:contentTypeDescription="Create a new document." ma:contentTypeScope="" ma:versionID="856ce7d22665a31a89717603efceb834">
  <xsd:schema xmlns:xsd="http://www.w3.org/2001/XMLSchema" xmlns:xs="http://www.w3.org/2001/XMLSchema" xmlns:p="http://schemas.microsoft.com/office/2006/metadata/properties" xmlns:ns2="f482e274-dfc4-4f07-b2a2-767530760282" xmlns:ns3="d1f17a14-8980-460c-8c1f-dd8ff902a239" targetNamespace="http://schemas.microsoft.com/office/2006/metadata/properties" ma:root="true" ma:fieldsID="d44ae9770632d249414aae38832060e1" ns2:_="" ns3:_="">
    <xsd:import namespace="f482e274-dfc4-4f07-b2a2-767530760282"/>
    <xsd:import namespace="d1f17a14-8980-460c-8c1f-dd8ff902a23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82e274-dfc4-4f07-b2a2-7675307602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2c60e70-c612-4e7b-bd63-65e617198d1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1f17a14-8980-460c-8c1f-dd8ff902a23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2b93511e-7f96-4c3e-b3ed-c0f57fede495}" ma:internalName="TaxCatchAll" ma:showField="CatchAllData" ma:web="d1f17a14-8980-460c-8c1f-dd8ff902a23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81EA792-9A89-4850-87E3-2442DA8E4839}">
  <ds:schemaRefs>
    <ds:schemaRef ds:uri="http://schemas.microsoft.com/sharepoint/v3/contenttype/forms"/>
  </ds:schemaRefs>
</ds:datastoreItem>
</file>

<file path=customXml/itemProps2.xml><?xml version="1.0" encoding="utf-8"?>
<ds:datastoreItem xmlns:ds="http://schemas.openxmlformats.org/officeDocument/2006/customXml" ds:itemID="{5BBF3CBE-0C14-44F7-A5FC-01F65E47391C}">
  <ds:schemaRefs>
    <ds:schemaRef ds:uri="http://purl.org/dc/terms/"/>
    <ds:schemaRef ds:uri="http://schemas.microsoft.com/office/2006/metadata/properties"/>
    <ds:schemaRef ds:uri="http://schemas.microsoft.com/office/2006/documentManagement/types"/>
    <ds:schemaRef ds:uri="d1f17a14-8980-460c-8c1f-dd8ff902a239"/>
    <ds:schemaRef ds:uri="http://purl.org/dc/elements/1.1/"/>
    <ds:schemaRef ds:uri="http://schemas.openxmlformats.org/package/2006/metadata/core-properties"/>
    <ds:schemaRef ds:uri="http://schemas.microsoft.com/office/infopath/2007/PartnerControls"/>
    <ds:schemaRef ds:uri="f482e274-dfc4-4f07-b2a2-767530760282"/>
    <ds:schemaRef ds:uri="http://www.w3.org/XML/1998/namespace"/>
    <ds:schemaRef ds:uri="http://purl.org/dc/dcmitype/"/>
  </ds:schemaRefs>
</ds:datastoreItem>
</file>

<file path=customXml/itemProps3.xml><?xml version="1.0" encoding="utf-8"?>
<ds:datastoreItem xmlns:ds="http://schemas.openxmlformats.org/officeDocument/2006/customXml" ds:itemID="{69F88E69-F04E-44EF-B968-C2047717AFB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482e274-dfc4-4f07-b2a2-767530760282"/>
    <ds:schemaRef ds:uri="d1f17a14-8980-460c-8c1f-dd8ff902a23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834</TotalTime>
  <Words>1369</Words>
  <Application>Microsoft Office PowerPoint</Application>
  <PresentationFormat>On-screen Show (4:3)</PresentationFormat>
  <Paragraphs>166</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MS PGothic</vt:lpstr>
      <vt:lpstr>Arial</vt:lpstr>
      <vt:lpstr>Calibri</vt:lpstr>
      <vt:lpstr>Calibri Light</vt:lpstr>
      <vt:lpstr>Century Gothic</vt:lpstr>
      <vt:lpstr>Times New Roman</vt:lpstr>
      <vt:lpstr>Wingdings</vt:lpstr>
      <vt:lpstr>Office Theme</vt:lpstr>
      <vt:lpstr>Design Technology Disciplinary Knowledge</vt:lpstr>
      <vt:lpstr>Design Technology Disciplinary Knowledge</vt:lpstr>
      <vt:lpstr>Design Technology Knowledge</vt:lpstr>
      <vt:lpstr>Design Technology Knowledge</vt:lpstr>
      <vt:lpstr>Design Technology Disciplinary Knowledge</vt:lpstr>
      <vt:lpstr>Design Technology Knowledge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 Davies - Trustee</dc:creator>
  <cp:lastModifiedBy>Sam Smallridge</cp:lastModifiedBy>
  <cp:revision>29</cp:revision>
  <dcterms:created xsi:type="dcterms:W3CDTF">2022-05-19T06:53:53Z</dcterms:created>
  <dcterms:modified xsi:type="dcterms:W3CDTF">2024-10-18T14:57:23Z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0x010100A01BD9AC1D9BC449B1FC13D741B76F61</vt:lpwstr>
  </property>
  <property fmtid="{D5CDD505-2E9C-101B-9397-08002B2CF9AE}" pid="3" name="MediaServiceImageTags">
    <vt:lpwstr/>
  </property>
</Properties>
</file>